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2"/>
  </p:notesMasterIdLst>
  <p:sldIdLst>
    <p:sldId id="256" r:id="rId2"/>
    <p:sldId id="348" r:id="rId3"/>
    <p:sldId id="367" r:id="rId4"/>
    <p:sldId id="368" r:id="rId5"/>
    <p:sldId id="369" r:id="rId6"/>
    <p:sldId id="370" r:id="rId7"/>
    <p:sldId id="260" r:id="rId8"/>
    <p:sldId id="261" r:id="rId9"/>
    <p:sldId id="262" r:id="rId10"/>
    <p:sldId id="349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33CCFF"/>
    <a:srgbClr val="FF0066"/>
    <a:srgbClr val="99CC00"/>
    <a:srgbClr val="FFFF99"/>
    <a:srgbClr val="0080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7D176-C091-4399-BA2B-E497D0906242}" type="datetimeFigureOut">
              <a:rPr lang="id-ID" smtClean="0"/>
              <a:t>10/09/2022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2CFCB-68E5-46BD-8BB1-F273D8965A1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38158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02CFCB-68E5-46BD-8BB1-F273D8965A14}" type="slidenum">
              <a:rPr lang="id-ID" smtClean="0"/>
              <a:t>2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22988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2933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0" y="2925286"/>
            <a:ext cx="914400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514600" y="236220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65400" y="3045460"/>
            <a:ext cx="4013200" cy="428625"/>
          </a:xfrm>
        </p:spPr>
        <p:txBody>
          <a:bodyPr tIns="0" anchor="t">
            <a:noAutofit/>
          </a:bodyPr>
          <a:lstStyle>
            <a:lvl1pPr marL="0" indent="0" algn="ctr">
              <a:buNone/>
              <a:defRPr sz="1600" b="0" i="0" cap="none" spc="0" baseline="0">
                <a:solidFill>
                  <a:schemeClr val="bg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65400" y="2397760"/>
            <a:ext cx="4013200" cy="599440"/>
          </a:xfrm>
          <a:noFill/>
          <a:ln>
            <a:noFill/>
          </a:ln>
        </p:spPr>
        <p:txBody>
          <a:bodyPr bIns="0" anchor="b"/>
          <a:lstStyle>
            <a:lvl1pPr>
              <a:defRPr>
                <a:effectLst>
                  <a:glow rad="88900">
                    <a:schemeClr val="tx1">
                      <a:alpha val="60000"/>
                    </a:schemeClr>
                  </a:glo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 bwMode="black"/>
        <p:txBody>
          <a:bodyPr/>
          <a:lstStyle/>
          <a:p>
            <a:fld id="{D0800F60-B0F0-4EE5-94E5-54E52EA2C040}" type="datetimeFigureOut">
              <a:rPr lang="id-ID" smtClean="0"/>
              <a:pPr/>
              <a:t>10/09/2022</a:t>
            </a:fld>
            <a:endParaRPr lang="id-ID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2A3E8C-55F5-44E0-9FEF-AC097C1D2B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0F60-B0F0-4EE5-94E5-54E52EA2C040}" type="datetimeFigureOut">
              <a:rPr lang="id-ID" smtClean="0"/>
              <a:pPr/>
              <a:t>10/09/2022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3E8C-55F5-44E0-9FEF-AC097C1D2B5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 rot="5400000">
            <a:off x="4267200" y="3429000"/>
            <a:ext cx="6858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 bwMode="hidden">
          <a:xfrm>
            <a:off x="0" y="1"/>
            <a:ext cx="76962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629400" cy="5029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0F60-B0F0-4EE5-94E5-54E52EA2C040}" type="datetimeFigureOut">
              <a:rPr lang="id-ID" smtClean="0"/>
              <a:pPr/>
              <a:t>10/09/2022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A3E8C-55F5-44E0-9FEF-AC097C1D2B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914401"/>
            <a:ext cx="926980" cy="5029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457200" y="2020824"/>
            <a:ext cx="8229600" cy="4075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800F60-B0F0-4EE5-94E5-54E52EA2C040}" type="datetimeFigureOut">
              <a:rPr lang="id-ID" smtClean="0"/>
              <a:pPr/>
              <a:t>10/09/2022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22A3E8C-55F5-44E0-9FEF-AC097C1D2B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922776"/>
            <a:ext cx="9144000" cy="29352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3921760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514600" y="3368040"/>
            <a:ext cx="4114800" cy="112776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pPr algn="ctr" defTabSz="914400" rtl="0" eaLnBrk="1" latinLnBrk="0" hangingPunct="1">
              <a:spcBef>
                <a:spcPts val="400"/>
              </a:spcBef>
              <a:buNone/>
            </a:pPr>
            <a:endParaRPr lang="en-US" sz="1800" b="1" kern="1200" cap="all" spc="0" baseline="0">
              <a:solidFill>
                <a:schemeClr val="bg1"/>
              </a:solidFill>
              <a:latin typeface="+mj-lt"/>
              <a:ea typeface="+mj-ea"/>
              <a:cs typeface="Tunga" pitchFamily="2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 bwMode="black">
          <a:xfrm>
            <a:off x="2529052" y="3367246"/>
            <a:ext cx="4085897" cy="706821"/>
          </a:xfrm>
          <a:prstGeom prst="rect">
            <a:avLst/>
          </a:prstGeom>
          <a:noFill/>
          <a:ln w="98425" cmpd="thinThick">
            <a:noFill/>
            <a:miter lim="800000"/>
          </a:ln>
        </p:spPr>
        <p:txBody>
          <a:bodyPr vert="horz" lIns="91440" tIns="45720" rIns="91440" bIns="0" rtlCol="0" anchor="b" anchorCtr="0">
            <a:normAutofit/>
          </a:bodyPr>
          <a:lstStyle>
            <a:lvl1pPr>
              <a:defRPr kumimoji="0" lang="en-US" sz="1800" b="1" i="0" u="none" strike="noStrike" kern="1200" cap="all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 bwMode="black">
          <a:xfrm>
            <a:off x="2518542" y="4084577"/>
            <a:ext cx="4106917" cy="397094"/>
          </a:xfrm>
        </p:spPr>
        <p:txBody>
          <a:bodyPr tIns="0" anchor="t" anchorCtr="0">
            <a:normAutofit/>
          </a:bodyPr>
          <a:lstStyle>
            <a:lvl1pPr marL="0" indent="0" algn="ctr">
              <a:buNone/>
              <a:def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0F60-B0F0-4EE5-94E5-54E52EA2C040}" type="datetimeFigureOut">
              <a:rPr lang="id-ID" smtClean="0"/>
              <a:pPr/>
              <a:t>10/09/2022</a:t>
            </a:fld>
            <a:endParaRPr lang="id-ID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2A3E8C-55F5-44E0-9FEF-AC097C1D2B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020824"/>
            <a:ext cx="4023360" cy="40050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0800F60-B0F0-4EE5-94E5-54E52EA2C040}" type="datetimeFigureOut">
              <a:rPr lang="id-ID" smtClean="0"/>
              <a:pPr/>
              <a:t>10/09/2022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22A3E8C-55F5-44E0-9FEF-AC097C1D2B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30"/>
          <p:cNvSpPr>
            <a:spLocks noGrp="1"/>
          </p:cNvSpPr>
          <p:nvPr>
            <p:ph sz="quarter" idx="13"/>
          </p:nvPr>
        </p:nvSpPr>
        <p:spPr>
          <a:xfrm>
            <a:off x="457201" y="2819400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4" name="Content Placeholder 30"/>
          <p:cNvSpPr>
            <a:spLocks noGrp="1"/>
          </p:cNvSpPr>
          <p:nvPr>
            <p:ph sz="quarter" idx="14"/>
          </p:nvPr>
        </p:nvSpPr>
        <p:spPr>
          <a:xfrm>
            <a:off x="4663440" y="2816352"/>
            <a:ext cx="4023360" cy="3209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kern="1200" cap="none" spc="200" baseline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63440" y="2020824"/>
            <a:ext cx="4023360" cy="704088"/>
          </a:xfrm>
          <a:noFill/>
          <a:ln w="98425" cmpd="thinThick">
            <a:noFill/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1" i="0" kern="1200" cap="none" spc="200" baseline="0" dirty="0" smtClean="0">
                <a:solidFill>
                  <a:schemeClr val="tx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D0800F60-B0F0-4EE5-94E5-54E52EA2C040}" type="datetimeFigureOut">
              <a:rPr lang="id-ID" smtClean="0"/>
              <a:pPr/>
              <a:t>10/09/2022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622A3E8C-55F5-44E0-9FEF-AC097C1D2B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0F60-B0F0-4EE5-94E5-54E52EA2C040}" type="datetimeFigureOut">
              <a:rPr lang="id-ID" smtClean="0"/>
              <a:pPr/>
              <a:t>10/09/2022</a:t>
            </a:fld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2A3E8C-55F5-44E0-9FEF-AC097C1D2B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00F60-B0F0-4EE5-94E5-54E52EA2C040}" type="datetimeFigureOut">
              <a:rPr lang="id-ID" smtClean="0"/>
              <a:pPr/>
              <a:t>10/09/2022</a:t>
            </a:fld>
            <a:endParaRPr lang="id-ID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2A3E8C-55F5-44E0-9FEF-AC097C1D2B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30"/>
          <p:cNvSpPr>
            <a:spLocks noGrp="1"/>
          </p:cNvSpPr>
          <p:nvPr>
            <p:ph sz="quarter" idx="14"/>
          </p:nvPr>
        </p:nvSpPr>
        <p:spPr>
          <a:xfrm>
            <a:off x="1485900" y="1914525"/>
            <a:ext cx="6172200" cy="3510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7360" y="5513832"/>
            <a:ext cx="5669280" cy="548640"/>
          </a:xfrm>
        </p:spPr>
        <p:txBody>
          <a:bodyPr vert="horz" lIns="91440" tIns="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accent1"/>
              </a:buClr>
              <a:buFont typeface="Arial" pitchFamily="34" charset="0"/>
              <a:buNone/>
              <a:defRPr lang="en-US" sz="1400" b="0" i="0" kern="1200" cap="none" spc="0" baseline="0" smtClean="0">
                <a:solidFill>
                  <a:schemeClr val="tx1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0800F60-B0F0-4EE5-94E5-54E52EA2C040}" type="datetimeFigureOut">
              <a:rPr lang="id-ID" smtClean="0"/>
              <a:pPr/>
              <a:t>10/09/2022</a:t>
            </a:fld>
            <a:endParaRPr lang="id-ID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22A3E8C-55F5-44E0-9FEF-AC097C1D2B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52209" y="2026918"/>
            <a:ext cx="5439582" cy="3263750"/>
          </a:xfrm>
          <a:solidFill>
            <a:schemeClr val="tx1"/>
          </a:solidFill>
          <a:ln w="69850" cmpd="dbl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spcBef>
                <a:spcPts val="400"/>
              </a:spcBef>
              <a:buNone/>
              <a:defRPr lang="en-US" sz="1800" b="0" kern="1200" cap="none" spc="0" baseline="0" dirty="0">
                <a:solidFill>
                  <a:schemeClr val="bg1"/>
                </a:solidFill>
                <a:latin typeface="+mj-lt"/>
                <a:ea typeface="+mj-ea"/>
                <a:cs typeface="Tunga" pitchFamily="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1737360" y="5516880"/>
            <a:ext cx="5669280" cy="548640"/>
          </a:xfrm>
        </p:spPr>
        <p:txBody>
          <a:bodyPr vert="horz" lIns="91440" tIns="0" rIns="91440" bIns="0" rtlCol="0" anchor="ctr" anchorCtr="0">
            <a:normAutofit/>
          </a:bodyPr>
          <a:lstStyle>
            <a:lvl1pPr marL="0" indent="0">
              <a:spcBef>
                <a:spcPts val="0"/>
              </a:spcBef>
              <a:buNone/>
              <a:defRPr lang="en-US" sz="1400" b="0" i="0" kern="1200" cap="none" spc="30" baseline="0" smtClean="0">
                <a:solidFill>
                  <a:schemeClr val="tx2"/>
                </a:solidFill>
                <a:latin typeface="+mn-lt"/>
                <a:ea typeface="+mn-ea"/>
                <a:cs typeface="Tahoma" pitchFamily="34" charset="0"/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marL="0" lvl="0" indent="0" algn="ctr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>
          <a:xfrm>
            <a:off x="2981325" y="273180"/>
            <a:ext cx="3181350" cy="292100"/>
          </a:xfrm>
        </p:spPr>
        <p:txBody>
          <a:bodyPr/>
          <a:lstStyle/>
          <a:p>
            <a:fld id="{D0800F60-B0F0-4EE5-94E5-54E52EA2C040}" type="datetimeFigureOut">
              <a:rPr lang="id-ID" smtClean="0"/>
              <a:pPr/>
              <a:t>10/09/2022</a:t>
            </a:fld>
            <a:endParaRPr lang="id-ID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5"/>
          </p:nvPr>
        </p:nvSpPr>
        <p:spPr>
          <a:xfrm>
            <a:off x="4038600" y="6172200"/>
            <a:ext cx="1066800" cy="304800"/>
          </a:xfrm>
        </p:spPr>
        <p:txBody>
          <a:bodyPr/>
          <a:lstStyle/>
          <a:p>
            <a:fld id="{622A3E8C-55F5-44E0-9FEF-AC097C1D2B5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6"/>
          </p:nvPr>
        </p:nvSpPr>
        <p:spPr>
          <a:xfrm>
            <a:off x="1447800" y="6486525"/>
            <a:ext cx="6248400" cy="292100"/>
          </a:xfr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hidden">
          <a:xfrm>
            <a:off x="0" y="1335973"/>
            <a:ext cx="9144000" cy="55220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19301"/>
            <a:ext cx="8229600" cy="4117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81325" y="273180"/>
            <a:ext cx="318135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 b="0" cap="all" spc="300" baseline="0">
                <a:solidFill>
                  <a:schemeClr val="tx1"/>
                </a:solidFill>
              </a:defRPr>
            </a:lvl1pPr>
          </a:lstStyle>
          <a:p>
            <a:fld id="{D0800F60-B0F0-4EE5-94E5-54E52EA2C040}" type="datetimeFigureOut">
              <a:rPr lang="id-ID" smtClean="0"/>
              <a:pPr/>
              <a:t>10/09/2022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7800" y="6486525"/>
            <a:ext cx="624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100" b="0" cap="all" spc="300" baseline="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38600" y="6172200"/>
            <a:ext cx="1066800" cy="304800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 anchor="ctr">
            <a:normAutofit/>
          </a:bodyPr>
          <a:lstStyle>
            <a:lvl1pPr algn="ctr">
              <a:defRPr sz="1200" b="1">
                <a:solidFill>
                  <a:schemeClr val="tx1"/>
                </a:solidFill>
              </a:defRPr>
            </a:lvl1pPr>
          </a:lstStyle>
          <a:p>
            <a:fld id="{622A3E8C-55F5-44E0-9FEF-AC097C1D2B58}" type="slidenum">
              <a:rPr lang="id-ID" smtClean="0"/>
              <a:pPr/>
              <a:t>‹#›</a:t>
            </a:fld>
            <a:endParaRPr lang="id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1331436"/>
            <a:ext cx="9144000" cy="158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975360"/>
            <a:ext cx="4114800" cy="701040"/>
          </a:xfrm>
          <a:prstGeom prst="rect">
            <a:avLst/>
          </a:prstGeom>
          <a:solidFill>
            <a:schemeClr val="tx1"/>
          </a:solidFill>
          <a:ln w="76200" cmpd="thinThick">
            <a:solidFill>
              <a:schemeClr val="tx1"/>
            </a:solidFill>
            <a:miter lim="800000"/>
          </a:ln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ts val="400"/>
        </a:spcBef>
        <a:buNone/>
        <a:defRPr sz="1800" b="1" kern="1200" cap="all" spc="0" baseline="0">
          <a:solidFill>
            <a:schemeClr val="bg1">
              <a:lumMod val="75000"/>
              <a:lumOff val="25000"/>
            </a:schemeClr>
          </a:solidFill>
          <a:effectLst/>
          <a:latin typeface="+mj-lt"/>
          <a:ea typeface="+mj-ea"/>
          <a:cs typeface="Tunga" pitchFamily="2"/>
        </a:defRPr>
      </a:lvl1pPr>
    </p:titleStyle>
    <p:bodyStyle>
      <a:lvl1pPr marL="0" indent="0" algn="ctr" defTabSz="914400" rtl="0" eaLnBrk="1" latinLnBrk="0" hangingPunct="1">
        <a:lnSpc>
          <a:spcPct val="100000"/>
        </a:lnSpc>
        <a:spcBef>
          <a:spcPts val="600"/>
        </a:spcBef>
        <a:spcAft>
          <a:spcPts val="0"/>
        </a:spcAft>
        <a:buClr>
          <a:schemeClr val="accent1"/>
        </a:buClr>
        <a:buFontTx/>
        <a:buNone/>
        <a:defRPr sz="20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0" indent="0" algn="ctr" defTabSz="914400" rtl="0" eaLnBrk="1" latinLnBrk="0" hangingPunct="1">
        <a:lnSpc>
          <a:spcPct val="100000"/>
        </a:lnSpc>
        <a:spcBef>
          <a:spcPts val="1200"/>
        </a:spcBef>
        <a:buClr>
          <a:schemeClr val="accent1"/>
        </a:buClr>
        <a:buFontTx/>
        <a:buNone/>
        <a:defRPr sz="1400" kern="1200" baseline="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ctr" defTabSz="914400" rtl="0" eaLnBrk="1" latinLnBrk="0" hangingPunct="1">
        <a:lnSpc>
          <a:spcPct val="100000"/>
        </a:lnSpc>
        <a:spcBef>
          <a:spcPts val="1200"/>
        </a:spcBef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635896" y="404664"/>
            <a:ext cx="1800200" cy="18002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4296" y="4941168"/>
            <a:ext cx="6228184" cy="1800200"/>
          </a:xfrm>
        </p:spPr>
        <p:txBody>
          <a:bodyPr>
            <a:noAutofit/>
          </a:bodyPr>
          <a:lstStyle/>
          <a:p>
            <a:pPr algn="r">
              <a:spcBef>
                <a:spcPts val="0"/>
              </a:spcBef>
            </a:pPr>
            <a:r>
              <a:rPr lang="id-ID" sz="2800" b="1" dirty="0">
                <a:solidFill>
                  <a:srgbClr val="00FFFF"/>
                </a:solidFill>
                <a:latin typeface="Bodoni MT Condensed" pitchFamily="18" charset="0"/>
              </a:rPr>
              <a:t>PROGRAM STUDI </a:t>
            </a:r>
            <a:r>
              <a:rPr lang="en-US" sz="2800" b="1" dirty="0">
                <a:solidFill>
                  <a:srgbClr val="00FFFF"/>
                </a:solidFill>
                <a:latin typeface="Bodoni MT Condensed" pitchFamily="18" charset="0"/>
              </a:rPr>
              <a:t>TEKNIK </a:t>
            </a:r>
            <a:r>
              <a:rPr lang="id-ID" sz="2800" b="1" dirty="0">
                <a:solidFill>
                  <a:srgbClr val="00FFFF"/>
                </a:solidFill>
                <a:latin typeface="Bodoni MT Condensed" pitchFamily="18" charset="0"/>
              </a:rPr>
              <a:t>INFORMATIKA</a:t>
            </a:r>
          </a:p>
          <a:p>
            <a:pPr algn="r">
              <a:spcBef>
                <a:spcPts val="0"/>
              </a:spcBef>
            </a:pPr>
            <a:r>
              <a:rPr lang="id-ID" sz="2800" b="1" dirty="0">
                <a:solidFill>
                  <a:srgbClr val="00FFFF"/>
                </a:solidFill>
                <a:latin typeface="Bodoni MT Condensed" pitchFamily="18" charset="0"/>
              </a:rPr>
              <a:t>FAKULTAS TEKNIK DAN ILMU KOMPUTER</a:t>
            </a:r>
          </a:p>
          <a:p>
            <a:pPr algn="r">
              <a:spcBef>
                <a:spcPts val="0"/>
              </a:spcBef>
            </a:pPr>
            <a:r>
              <a:rPr lang="id-ID" sz="2800" b="1" dirty="0">
                <a:solidFill>
                  <a:srgbClr val="00FFFF"/>
                </a:solidFill>
                <a:latin typeface="Bodoni MT Condensed" pitchFamily="18" charset="0"/>
              </a:rPr>
              <a:t>UNIVERSITAS INDRAPRASTA PGRI</a:t>
            </a:r>
          </a:p>
          <a:p>
            <a:pPr algn="r">
              <a:spcBef>
                <a:spcPts val="0"/>
              </a:spcBef>
            </a:pPr>
            <a:r>
              <a:rPr lang="id-ID" sz="2800" b="1" dirty="0">
                <a:solidFill>
                  <a:srgbClr val="00FFFF"/>
                </a:solidFill>
                <a:latin typeface="Bodoni MT Condensed" pitchFamily="18" charset="0"/>
              </a:rPr>
              <a:t>TH. AKADEMIK 202</a:t>
            </a:r>
            <a:r>
              <a:rPr lang="en-US" sz="2800" b="1" dirty="0">
                <a:solidFill>
                  <a:srgbClr val="00FFFF"/>
                </a:solidFill>
                <a:latin typeface="Bodoni MT Condensed" pitchFamily="18" charset="0"/>
              </a:rPr>
              <a:t>2</a:t>
            </a:r>
            <a:r>
              <a:rPr lang="id-ID" sz="2800" b="1" dirty="0">
                <a:solidFill>
                  <a:srgbClr val="00FFFF"/>
                </a:solidFill>
                <a:latin typeface="Bodoni MT Condensed" pitchFamily="18" charset="0"/>
              </a:rPr>
              <a:t>/202</a:t>
            </a:r>
            <a:r>
              <a:rPr lang="en-US" sz="2800" b="1" dirty="0">
                <a:solidFill>
                  <a:srgbClr val="00FFFF"/>
                </a:solidFill>
                <a:latin typeface="Bodoni MT Condensed" pitchFamily="18" charset="0"/>
              </a:rPr>
              <a:t>3</a:t>
            </a:r>
            <a:endParaRPr lang="id-ID" sz="2800" b="1" dirty="0">
              <a:solidFill>
                <a:srgbClr val="00FFFF"/>
              </a:solidFill>
              <a:latin typeface="Bodoni MT Condensed" pitchFamily="18" charset="0"/>
            </a:endParaRPr>
          </a:p>
          <a:p>
            <a:pPr algn="r">
              <a:spcBef>
                <a:spcPts val="0"/>
              </a:spcBef>
            </a:pPr>
            <a:endParaRPr lang="id-ID" sz="2800" b="1" dirty="0">
              <a:solidFill>
                <a:srgbClr val="00FFFF"/>
              </a:solidFill>
              <a:latin typeface="Bodoni MT Condensed" pitchFamily="18" charset="0"/>
            </a:endParaRPr>
          </a:p>
          <a:p>
            <a:pPr algn="r">
              <a:spcBef>
                <a:spcPts val="0"/>
              </a:spcBef>
            </a:pPr>
            <a:endParaRPr lang="id-ID" sz="2800" b="1" dirty="0">
              <a:solidFill>
                <a:srgbClr val="00FFFF"/>
              </a:solidFill>
              <a:latin typeface="Bodoni MT Condensed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411760" y="2420888"/>
            <a:ext cx="4238848" cy="936104"/>
          </a:xfrm>
        </p:spPr>
        <p:txBody>
          <a:bodyPr>
            <a:normAutofit/>
          </a:bodyPr>
          <a:lstStyle/>
          <a:p>
            <a:r>
              <a:rPr lang="id-ID" dirty="0">
                <a:solidFill>
                  <a:schemeClr val="bg1"/>
                </a:solidFill>
                <a:latin typeface="+mn-lt"/>
              </a:rPr>
              <a:t>PENGANTAR </a:t>
            </a:r>
            <a:br>
              <a:rPr lang="id-ID" dirty="0">
                <a:solidFill>
                  <a:schemeClr val="bg1"/>
                </a:solidFill>
                <a:latin typeface="+mn-lt"/>
              </a:rPr>
            </a:br>
            <a:r>
              <a:rPr lang="id-ID" dirty="0">
                <a:solidFill>
                  <a:schemeClr val="bg1"/>
                </a:solidFill>
                <a:latin typeface="+mn-lt"/>
              </a:rPr>
              <a:t>ILMU SOSIAL DAN BUDAYA DASAR </a:t>
            </a:r>
            <a:br>
              <a:rPr lang="id-ID" dirty="0">
                <a:solidFill>
                  <a:schemeClr val="bg1"/>
                </a:solidFill>
                <a:latin typeface="+mn-lt"/>
              </a:rPr>
            </a:br>
            <a:r>
              <a:rPr lang="id-ID" dirty="0">
                <a:solidFill>
                  <a:schemeClr val="bg1"/>
                </a:solidFill>
                <a:latin typeface="+mn-lt"/>
              </a:rPr>
              <a:t>(ISBD)</a:t>
            </a:r>
          </a:p>
        </p:txBody>
      </p:sp>
      <p:pic>
        <p:nvPicPr>
          <p:cNvPr id="5" name="Picture 4" descr="unindr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48680"/>
            <a:ext cx="1656184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pPr marL="627063" lvl="0" indent="-627063" algn="just">
              <a:spcBef>
                <a:spcPts val="0"/>
              </a:spcBef>
              <a:spcAft>
                <a:spcPts val="1800"/>
              </a:spcAft>
            </a:pPr>
            <a:r>
              <a:rPr lang="id-ID" dirty="0"/>
              <a:t>Herimanto dan Winarno. (2010). </a:t>
            </a:r>
            <a:r>
              <a:rPr lang="id-ID" i="1" dirty="0"/>
              <a:t>Ilmu Sosial &amp; Budaya Dasar</a:t>
            </a:r>
            <a:r>
              <a:rPr lang="id-ID" dirty="0"/>
              <a:t>. Bumi Aksara, Jakarta.</a:t>
            </a:r>
          </a:p>
          <a:p>
            <a:pPr marL="627063" indent="-627063" algn="just">
              <a:spcBef>
                <a:spcPts val="0"/>
              </a:spcBef>
              <a:spcAft>
                <a:spcPts val="1800"/>
              </a:spcAft>
            </a:pPr>
            <a:r>
              <a:rPr lang="id-ID" dirty="0"/>
              <a:t>Koentjaraningrat. (2013). </a:t>
            </a:r>
            <a:r>
              <a:rPr lang="id-ID" i="1" dirty="0"/>
              <a:t>Pengantar Ilmu Antropologi</a:t>
            </a:r>
            <a:r>
              <a:rPr lang="id-ID" dirty="0"/>
              <a:t>. Rineka Cipta, Jakarta.</a:t>
            </a:r>
            <a:endParaRPr lang="en-US" dirty="0"/>
          </a:p>
          <a:p>
            <a:pPr marL="627063" lvl="0" indent="-627063" algn="just">
              <a:spcBef>
                <a:spcPts val="0"/>
              </a:spcBef>
              <a:spcAft>
                <a:spcPts val="1800"/>
              </a:spcAft>
            </a:pPr>
            <a:r>
              <a:rPr lang="id-ID" dirty="0"/>
              <a:t>Setiadi,</a:t>
            </a:r>
            <a:r>
              <a:rPr lang="en-US" dirty="0"/>
              <a:t> </a:t>
            </a:r>
            <a:r>
              <a:rPr lang="en-US" dirty="0" err="1"/>
              <a:t>Elly</a:t>
            </a:r>
            <a:r>
              <a:rPr lang="en-US" dirty="0"/>
              <a:t> M.,</a:t>
            </a:r>
            <a:r>
              <a:rPr lang="id-ID" dirty="0"/>
              <a:t> dkk. (2012). </a:t>
            </a:r>
            <a:r>
              <a:rPr lang="id-ID" i="1" dirty="0"/>
              <a:t>Ilmu Sosial dan Budaya Dasar</a:t>
            </a:r>
            <a:r>
              <a:rPr lang="id-ID" dirty="0"/>
              <a:t>. Kencana Prenada Media, Jakarta.</a:t>
            </a:r>
          </a:p>
          <a:p>
            <a:pPr marL="627063" lvl="0" indent="-627063" algn="just">
              <a:spcBef>
                <a:spcPts val="0"/>
              </a:spcBef>
              <a:spcAft>
                <a:spcPts val="1800"/>
              </a:spcAft>
            </a:pPr>
            <a:r>
              <a:rPr lang="en-US" dirty="0" err="1"/>
              <a:t>Setiadi</a:t>
            </a:r>
            <a:r>
              <a:rPr lang="en-US" dirty="0"/>
              <a:t>, </a:t>
            </a:r>
            <a:r>
              <a:rPr lang="en-US" dirty="0" err="1"/>
              <a:t>Elly</a:t>
            </a:r>
            <a:r>
              <a:rPr lang="en-US" dirty="0"/>
              <a:t> M.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Usman</a:t>
            </a:r>
            <a:r>
              <a:rPr lang="en-US" dirty="0"/>
              <a:t> </a:t>
            </a:r>
            <a:r>
              <a:rPr lang="en-US" dirty="0" err="1"/>
              <a:t>Kolip</a:t>
            </a:r>
            <a:r>
              <a:rPr lang="en-US" dirty="0"/>
              <a:t>. </a:t>
            </a:r>
            <a:r>
              <a:rPr lang="id-ID" dirty="0"/>
              <a:t>(2011). </a:t>
            </a:r>
            <a:r>
              <a:rPr lang="en-US" i="1" dirty="0" err="1"/>
              <a:t>Pengantar</a:t>
            </a:r>
            <a:r>
              <a:rPr lang="en-US" i="1" dirty="0"/>
              <a:t> </a:t>
            </a:r>
            <a:r>
              <a:rPr lang="en-US" i="1" dirty="0" err="1"/>
              <a:t>Sosiologi</a:t>
            </a:r>
            <a:r>
              <a:rPr lang="en-US" i="1" dirty="0"/>
              <a:t>.</a:t>
            </a:r>
            <a:r>
              <a:rPr lang="en-US" dirty="0"/>
              <a:t> Jakarta: </a:t>
            </a:r>
            <a:r>
              <a:rPr lang="en-US" dirty="0" err="1"/>
              <a:t>Kencana</a:t>
            </a:r>
            <a:r>
              <a:rPr lang="en-US" dirty="0"/>
              <a:t> </a:t>
            </a:r>
            <a:r>
              <a:rPr lang="en-US" dirty="0" err="1"/>
              <a:t>Prenadamedia</a:t>
            </a:r>
            <a:r>
              <a:rPr lang="en-US" dirty="0"/>
              <a:t> Group</a:t>
            </a:r>
            <a:r>
              <a:rPr lang="id-ID" dirty="0"/>
              <a:t>.</a:t>
            </a:r>
            <a:endParaRPr lang="en-US" dirty="0"/>
          </a:p>
          <a:p>
            <a:pPr marL="627063" lvl="0" indent="-627063" algn="just">
              <a:spcBef>
                <a:spcPts val="0"/>
              </a:spcBef>
              <a:spcAft>
                <a:spcPts val="1800"/>
              </a:spcAft>
            </a:pPr>
            <a:r>
              <a:rPr lang="en-US" dirty="0" err="1"/>
              <a:t>Sedyawati</a:t>
            </a:r>
            <a:r>
              <a:rPr lang="en-US" dirty="0"/>
              <a:t>, Edi. </a:t>
            </a:r>
            <a:r>
              <a:rPr lang="id-ID" dirty="0"/>
              <a:t>(2014). </a:t>
            </a:r>
            <a:r>
              <a:rPr lang="en-US" i="1" dirty="0" err="1"/>
              <a:t>Kebudayaan</a:t>
            </a:r>
            <a:r>
              <a:rPr lang="en-US" i="1" dirty="0"/>
              <a:t> di Nusantara</a:t>
            </a:r>
            <a:r>
              <a:rPr lang="en-US" dirty="0"/>
              <a:t>. </a:t>
            </a:r>
            <a:r>
              <a:rPr lang="en-US" dirty="0" err="1"/>
              <a:t>Depok</a:t>
            </a:r>
            <a:r>
              <a:rPr lang="en-US" dirty="0"/>
              <a:t>: </a:t>
            </a:r>
            <a:r>
              <a:rPr lang="en-US" dirty="0" err="1"/>
              <a:t>Komunitas</a:t>
            </a:r>
            <a:r>
              <a:rPr lang="en-US" dirty="0"/>
              <a:t> </a:t>
            </a:r>
            <a:r>
              <a:rPr lang="en-US" dirty="0" err="1"/>
              <a:t>Bambu</a:t>
            </a:r>
            <a:r>
              <a:rPr lang="id-ID" dirty="0"/>
              <a:t>.</a:t>
            </a:r>
            <a:endParaRPr lang="en-US" dirty="0"/>
          </a:p>
          <a:p>
            <a:pPr marL="627063" indent="-627063" algn="just">
              <a:spcBef>
                <a:spcPts val="0"/>
              </a:spcBef>
              <a:spcAft>
                <a:spcPts val="1800"/>
              </a:spcAft>
            </a:pPr>
            <a:r>
              <a:rPr lang="en-US" dirty="0" err="1"/>
              <a:t>Widagdo</a:t>
            </a:r>
            <a:r>
              <a:rPr lang="en-US" dirty="0"/>
              <a:t>, </a:t>
            </a:r>
            <a:r>
              <a:rPr lang="id-ID" dirty="0"/>
              <a:t>Djoko, dkk. (2012). </a:t>
            </a:r>
            <a:r>
              <a:rPr lang="id-ID" i="1" dirty="0"/>
              <a:t>Ilmu Budaya Dasar</a:t>
            </a:r>
            <a:r>
              <a:rPr lang="id-ID" dirty="0"/>
              <a:t>. Bumi Aksara, Jakarta.</a:t>
            </a:r>
          </a:p>
          <a:p>
            <a:pPr lvl="0" algn="just">
              <a:spcBef>
                <a:spcPts val="0"/>
              </a:spcBef>
              <a:spcAft>
                <a:spcPts val="1800"/>
              </a:spcAft>
            </a:pPr>
            <a:endParaRPr lang="id-ID" dirty="0"/>
          </a:p>
          <a:p>
            <a:pPr algn="just">
              <a:spcBef>
                <a:spcPts val="0"/>
              </a:spcBef>
              <a:spcAft>
                <a:spcPts val="1800"/>
              </a:spcAft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b="0" dirty="0">
                <a:solidFill>
                  <a:schemeClr val="bg1"/>
                </a:solidFill>
                <a:latin typeface="Britannic Bold" pitchFamily="34" charset="0"/>
              </a:rPr>
              <a:t>Referensi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Single Corner Rectangle 7"/>
          <p:cNvSpPr/>
          <p:nvPr/>
        </p:nvSpPr>
        <p:spPr>
          <a:xfrm>
            <a:off x="33136" y="279939"/>
            <a:ext cx="7131151" cy="980728"/>
          </a:xfrm>
          <a:prstGeom prst="snip1Rect">
            <a:avLst>
              <a:gd name="adj" fmla="val 26481"/>
            </a:avLst>
          </a:prstGeom>
          <a:effectLst>
            <a:outerShdw blurRad="50800" dist="20000" dir="5400000" rotWithShape="0">
              <a:srgbClr val="000000">
                <a:alpha val="42000"/>
              </a:srgbClr>
            </a:outerShdw>
            <a:reflection blurRad="6350" stA="50000" endA="300" endPos="90000" dist="508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solidFill>
                  <a:schemeClr val="bg1"/>
                </a:solidFill>
                <a:latin typeface="MS Mincho" pitchFamily="49" charset="-128"/>
                <a:ea typeface="MS Mincho" pitchFamily="49" charset="-128"/>
              </a:rPr>
              <a:t>LANDASAN HUKUM MATA KULIAH ISBD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9512" y="2219380"/>
            <a:ext cx="87129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id-ID" sz="2400" dirty="0">
              <a:latin typeface="Britannic Bold" pitchFamily="34" charset="0"/>
            </a:endParaRPr>
          </a:p>
          <a:p>
            <a:pPr algn="ctr"/>
            <a:r>
              <a:rPr lang="id-ID" sz="2400" dirty="0">
                <a:latin typeface="Britannic Bold" pitchFamily="34" charset="0"/>
              </a:rPr>
              <a:t>Keputusan Dirjen Dikti Depdiknas RI </a:t>
            </a:r>
          </a:p>
          <a:p>
            <a:pPr algn="ctr"/>
            <a:r>
              <a:rPr lang="id-ID" sz="2400" dirty="0">
                <a:latin typeface="Britannic Bold" pitchFamily="34" charset="0"/>
              </a:rPr>
              <a:t>Nomor: 44/DIKTI/Kep/2006</a:t>
            </a:r>
          </a:p>
          <a:p>
            <a:pPr algn="ctr"/>
            <a:r>
              <a:rPr lang="id-ID" sz="2400" dirty="0">
                <a:latin typeface="Britannic Bold" pitchFamily="34" charset="0"/>
              </a:rPr>
              <a:t>Tentang Rambu-Rambu Pelaksanaan Kelompok Mata Kuliah Berkehidupan Bermasyarakat di Perguruan Tinggi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Single Corner Rectangle 7"/>
          <p:cNvSpPr/>
          <p:nvPr/>
        </p:nvSpPr>
        <p:spPr>
          <a:xfrm>
            <a:off x="35496" y="360040"/>
            <a:ext cx="6084168" cy="980728"/>
          </a:xfrm>
          <a:prstGeom prst="snip1Rect">
            <a:avLst>
              <a:gd name="adj" fmla="val 26481"/>
            </a:avLst>
          </a:prstGeom>
          <a:effectLst>
            <a:outerShdw blurRad="50800" dist="20000" dir="5400000" rotWithShape="0">
              <a:srgbClr val="000000">
                <a:alpha val="42000"/>
              </a:srgbClr>
            </a:outerShdw>
            <a:reflection blurRad="6350" stA="50000" endA="300" endPos="90000" dist="508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solidFill>
                  <a:schemeClr val="bg1"/>
                </a:solidFill>
                <a:latin typeface="MS Mincho" pitchFamily="49" charset="-128"/>
                <a:ea typeface="MS Mincho" pitchFamily="49" charset="-128"/>
              </a:rPr>
              <a:t>ILMU SOSIAL DASAR (ISD)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300192" y="4941168"/>
            <a:ext cx="1584176" cy="1872208"/>
          </a:xfrm>
          <a:prstGeom prst="rect">
            <a:avLst/>
          </a:prstGeom>
          <a:noFill/>
          <a:ln w="3175">
            <a:solidFill>
              <a:schemeClr val="bg2">
                <a:lumMod val="50000"/>
              </a:schemeClr>
            </a:solidFill>
          </a:ln>
          <a:effectLst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ectangle 17"/>
          <p:cNvSpPr/>
          <p:nvPr/>
        </p:nvSpPr>
        <p:spPr>
          <a:xfrm>
            <a:off x="7308304" y="4149080"/>
            <a:ext cx="1728192" cy="1908035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</a:ln>
          <a:effectLst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323528" y="1772816"/>
            <a:ext cx="7272808" cy="39703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Hubungan timbal balik antara manusia dengan lingkungannya.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Mengkaji gejala-gejala sosial yang terjadi di lingkungan sekitar.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Meningkatkan daya tangkap, persepsi, penalaran, dan kepekaan sosial.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Meningkatkan kemampuan beradaptasi.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Single Corner Rectangle 7"/>
          <p:cNvSpPr/>
          <p:nvPr/>
        </p:nvSpPr>
        <p:spPr>
          <a:xfrm>
            <a:off x="35496" y="360040"/>
            <a:ext cx="6084168" cy="980728"/>
          </a:xfrm>
          <a:prstGeom prst="snip1Rect">
            <a:avLst>
              <a:gd name="adj" fmla="val 26481"/>
            </a:avLst>
          </a:prstGeom>
          <a:effectLst>
            <a:outerShdw blurRad="50800" dist="20000" dir="5400000" rotWithShape="0">
              <a:srgbClr val="000000">
                <a:alpha val="42000"/>
              </a:srgbClr>
            </a:outerShdw>
            <a:reflection blurRad="6350" stA="50000" endA="300" endPos="90000" dist="50800" dir="5400000" sy="-100000" algn="bl" rotWithShape="0"/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solidFill>
                  <a:schemeClr val="bg1"/>
                </a:solidFill>
                <a:latin typeface="MS Mincho" pitchFamily="49" charset="-128"/>
                <a:ea typeface="MS Mincho" pitchFamily="49" charset="-128"/>
              </a:rPr>
              <a:t>RUANG LINGKUP ISD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300192" y="4941168"/>
            <a:ext cx="1584176" cy="1872208"/>
          </a:xfrm>
          <a:prstGeom prst="rect">
            <a:avLst/>
          </a:prstGeom>
          <a:noFill/>
          <a:ln w="3175">
            <a:solidFill>
              <a:schemeClr val="bg2">
                <a:lumMod val="50000"/>
              </a:schemeClr>
            </a:solidFill>
          </a:ln>
          <a:effectLst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ectangle 17"/>
          <p:cNvSpPr/>
          <p:nvPr/>
        </p:nvSpPr>
        <p:spPr>
          <a:xfrm>
            <a:off x="7308304" y="4149080"/>
            <a:ext cx="1728192" cy="1908035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</a:ln>
          <a:effectLst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323528" y="1772816"/>
            <a:ext cx="7272808" cy="390010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Individu, keluarga, dan masyarakat.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Masyarakat desa dan masyarakat kota.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Masalah penduduk.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Pelapisan sosial.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Pemuda dan sosialisasi.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Ilmu pengetahuan, teknologi, dan kemiskinan.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Single Corner Rectangle 7"/>
          <p:cNvSpPr/>
          <p:nvPr/>
        </p:nvSpPr>
        <p:spPr>
          <a:xfrm>
            <a:off x="0" y="360040"/>
            <a:ext cx="6084168" cy="980728"/>
          </a:xfrm>
          <a:prstGeom prst="snip1Rect">
            <a:avLst>
              <a:gd name="adj" fmla="val 26481"/>
            </a:avLst>
          </a:prstGeom>
          <a:effectLst>
            <a:outerShdw blurRad="50800" dist="20000" dir="5400000" rotWithShape="0">
              <a:srgbClr val="000000">
                <a:alpha val="42000"/>
              </a:srgbClr>
            </a:outerShdw>
            <a:reflection blurRad="6350" stA="50000" endA="300" endPos="900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solidFill>
                  <a:schemeClr val="bg1"/>
                </a:solidFill>
                <a:latin typeface="MS Mincho" pitchFamily="49" charset="-128"/>
                <a:ea typeface="MS Mincho" pitchFamily="49" charset="-128"/>
              </a:rPr>
              <a:t>ILMU BUDAYA DASAR (IBD)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300192" y="4941168"/>
            <a:ext cx="1584176" cy="1872208"/>
          </a:xfrm>
          <a:prstGeom prst="rect">
            <a:avLst/>
          </a:prstGeom>
          <a:noFill/>
          <a:ln w="3175">
            <a:solidFill>
              <a:schemeClr val="bg2">
                <a:lumMod val="50000"/>
              </a:schemeClr>
            </a:solidFill>
          </a:ln>
          <a:effectLst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ectangle 17"/>
          <p:cNvSpPr/>
          <p:nvPr/>
        </p:nvSpPr>
        <p:spPr>
          <a:xfrm>
            <a:off x="7308304" y="4149080"/>
            <a:ext cx="1728192" cy="1908035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</a:ln>
          <a:effectLst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323528" y="1772816"/>
            <a:ext cx="7272808" cy="461664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Mengkaji masalah kemanusiaan dan budaya.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Pemahaman tentang sistem nilai budaya / konsep nilai – nilai yang berkembang di masyarakat.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Mengembangkan kepribadian dan pola pikir, serta kritis terhadap masalah-masalah budaya.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Mengembangkan daya tangkap, persepsi, dan penalaran yang lebih halus dan manusiawi.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Single Corner Rectangle 7"/>
          <p:cNvSpPr/>
          <p:nvPr/>
        </p:nvSpPr>
        <p:spPr>
          <a:xfrm>
            <a:off x="0" y="360040"/>
            <a:ext cx="6084168" cy="980728"/>
          </a:xfrm>
          <a:prstGeom prst="snip1Rect">
            <a:avLst>
              <a:gd name="adj" fmla="val 26481"/>
            </a:avLst>
          </a:prstGeom>
          <a:effectLst>
            <a:outerShdw blurRad="50800" dist="20000" dir="5400000" rotWithShape="0">
              <a:srgbClr val="000000">
                <a:alpha val="42000"/>
              </a:srgbClr>
            </a:outerShdw>
            <a:reflection blurRad="6350" stA="50000" endA="300" endPos="90000" dist="50800" dir="5400000" sy="-100000" algn="bl" rotWithShape="0"/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3200" b="1" dirty="0">
                <a:solidFill>
                  <a:schemeClr val="bg1"/>
                </a:solidFill>
                <a:latin typeface="MS Mincho" pitchFamily="49" charset="-128"/>
                <a:ea typeface="MS Mincho" pitchFamily="49" charset="-128"/>
              </a:rPr>
              <a:t>RUANG LINGKUP IBD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300192" y="4941168"/>
            <a:ext cx="1584176" cy="1872208"/>
          </a:xfrm>
          <a:prstGeom prst="rect">
            <a:avLst/>
          </a:prstGeom>
          <a:noFill/>
          <a:ln w="3175">
            <a:solidFill>
              <a:schemeClr val="bg2">
                <a:lumMod val="50000"/>
              </a:schemeClr>
            </a:solidFill>
          </a:ln>
          <a:effectLst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8" name="Rectangle 17"/>
          <p:cNvSpPr/>
          <p:nvPr/>
        </p:nvSpPr>
        <p:spPr>
          <a:xfrm>
            <a:off x="7308304" y="4149080"/>
            <a:ext cx="1728192" cy="1908035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</a:ln>
          <a:effectLst>
            <a:outerShdw blurRad="50800" dist="250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TextBox 10"/>
          <p:cNvSpPr txBox="1"/>
          <p:nvPr/>
        </p:nvSpPr>
        <p:spPr>
          <a:xfrm>
            <a:off x="323528" y="1905157"/>
            <a:ext cx="7272808" cy="390010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Manusia dan pandangan hidup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Manusia dan keindahan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Manusia dan keadilan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Manusia dan cinta kasih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Manusia dan tanggung jawab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Manusia dan kegelisahan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id-ID" sz="2400" dirty="0">
                <a:latin typeface="Century Gothic" pitchFamily="34" charset="0"/>
              </a:rPr>
              <a:t>Manusia dan harapan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evron 6"/>
          <p:cNvSpPr/>
          <p:nvPr/>
        </p:nvSpPr>
        <p:spPr>
          <a:xfrm>
            <a:off x="2411760" y="2852936"/>
            <a:ext cx="1296144" cy="1224136"/>
          </a:xfrm>
          <a:prstGeom prst="chevr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2780928"/>
            <a:ext cx="23042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b="1" dirty="0"/>
              <a:t>Lingkup Pembahasan ISBD</a:t>
            </a:r>
          </a:p>
        </p:txBody>
      </p:sp>
      <p:sp>
        <p:nvSpPr>
          <p:cNvPr id="9" name="Folded Corner 8"/>
          <p:cNvSpPr/>
          <p:nvPr/>
        </p:nvSpPr>
        <p:spPr>
          <a:xfrm>
            <a:off x="3851920" y="980728"/>
            <a:ext cx="5076056" cy="5544616"/>
          </a:xfrm>
          <a:prstGeom prst="foldedCorner">
            <a:avLst>
              <a:gd name="adj" fmla="val 10214"/>
            </a:avLst>
          </a:prstGeom>
          <a:solidFill>
            <a:schemeClr val="accent1">
              <a:lumMod val="20000"/>
              <a:lumOff val="80000"/>
            </a:schemeClr>
          </a:solidFill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id-ID" sz="2400" dirty="0">
                <a:solidFill>
                  <a:schemeClr val="bg1"/>
                </a:solidFill>
                <a:latin typeface="Britannic Bold" pitchFamily="34" charset="0"/>
              </a:rPr>
              <a:t>Pengantar ISBD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>
                <a:solidFill>
                  <a:schemeClr val="bg1"/>
                </a:solidFill>
                <a:latin typeface="Britannic Bold" pitchFamily="34" charset="0"/>
              </a:rPr>
              <a:t>Manusia sebagai makhluk budaya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>
                <a:solidFill>
                  <a:schemeClr val="bg1"/>
                </a:solidFill>
                <a:latin typeface="Britannic Bold" pitchFamily="34" charset="0"/>
              </a:rPr>
              <a:t>Manusia sebagai makhluk individu dan sosial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>
                <a:solidFill>
                  <a:schemeClr val="bg1"/>
                </a:solidFill>
                <a:latin typeface="Britannic Bold" pitchFamily="34" charset="0"/>
              </a:rPr>
              <a:t>Manusia dan peradaban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>
                <a:solidFill>
                  <a:schemeClr val="bg1"/>
                </a:solidFill>
                <a:latin typeface="Britannic Bold" pitchFamily="34" charset="0"/>
              </a:rPr>
              <a:t>Manusia, keragaman, dan kesetaraan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>
                <a:solidFill>
                  <a:schemeClr val="bg1"/>
                </a:solidFill>
                <a:latin typeface="Britannic Bold" pitchFamily="34" charset="0"/>
              </a:rPr>
              <a:t>Manusia, nilai, moral, dan hukum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>
                <a:solidFill>
                  <a:schemeClr val="bg1"/>
                </a:solidFill>
                <a:latin typeface="Britannic Bold" pitchFamily="34" charset="0"/>
              </a:rPr>
              <a:t>Manusia, sains, teknologi, dan seni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>
                <a:solidFill>
                  <a:schemeClr val="bg1"/>
                </a:solidFill>
                <a:latin typeface="Britannic Bold" pitchFamily="34" charset="0"/>
              </a:rPr>
              <a:t>Manusia dan lingkungan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93877554"/>
              </p:ext>
            </p:extLst>
          </p:nvPr>
        </p:nvGraphicFramePr>
        <p:xfrm>
          <a:off x="107504" y="1984336"/>
          <a:ext cx="8892480" cy="4197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64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6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64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59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d-ID" sz="2000" b="0" dirty="0">
                          <a:solidFill>
                            <a:schemeClr val="tx1"/>
                          </a:solidFill>
                          <a:latin typeface="Franklin Gothic Demi Cond" pitchFamily="34" charset="0"/>
                        </a:rPr>
                        <a:t>Visi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d-ID" sz="2000" b="0" dirty="0">
                          <a:solidFill>
                            <a:schemeClr val="tx1"/>
                          </a:solidFill>
                          <a:latin typeface="Franklin Gothic Demi Cond" pitchFamily="34" charset="0"/>
                        </a:rPr>
                        <a:t>Misi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id-ID" sz="2000" b="0" dirty="0">
                          <a:solidFill>
                            <a:schemeClr val="tx1"/>
                          </a:solidFill>
                          <a:latin typeface="Franklin Gothic Demi Cond" pitchFamily="34" charset="0"/>
                        </a:rPr>
                        <a:t>Kompetensi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6979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None/>
                      </a:pPr>
                      <a:r>
                        <a:rPr lang="id-ID" sz="1600" baseline="0" dirty="0">
                          <a:latin typeface="Franklin Gothic Demi Cond" pitchFamily="34" charset="0"/>
                        </a:rPr>
                        <a:t>Memantapkan: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id-ID" sz="1600" baseline="0" dirty="0">
                          <a:latin typeface="Franklin Gothic Demi Cond" pitchFamily="34" charset="0"/>
                        </a:rPr>
                        <a:t> Kepribadian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id-ID" sz="1600" baseline="0" dirty="0">
                          <a:latin typeface="Franklin Gothic Demi Cond" pitchFamily="34" charset="0"/>
                        </a:rPr>
                        <a:t> Kepekaan  sosial</a:t>
                      </a:r>
                    </a:p>
                    <a:p>
                      <a:pPr marL="93663" indent="-93663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id-ID" sz="1600" baseline="0" dirty="0">
                          <a:latin typeface="Franklin Gothic Demi Cond" pitchFamily="34" charset="0"/>
                        </a:rPr>
                        <a:t>Kemampuan hidup bermasyarakat</a:t>
                      </a:r>
                    </a:p>
                    <a:p>
                      <a:pPr marL="93663" indent="-93663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id-ID" sz="1600" baseline="0" dirty="0">
                          <a:latin typeface="Franklin Gothic Demi Cond" pitchFamily="34" charset="0"/>
                        </a:rPr>
                        <a:t>Pengetahuan tentang pelestarian</a:t>
                      </a:r>
                    </a:p>
                    <a:p>
                      <a:pPr marL="93663" indent="-93663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id-ID" sz="1600" baseline="0" dirty="0">
                          <a:latin typeface="Franklin Gothic Demi Cond" pitchFamily="34" charset="0"/>
                        </a:rPr>
                        <a:t>Pemanfaatan sumber daya alam dan lingkungan hidup</a:t>
                      </a:r>
                    </a:p>
                    <a:p>
                      <a:pPr marL="93663" indent="-93663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id-ID" sz="1600" baseline="0" dirty="0">
                          <a:latin typeface="Franklin Gothic Demi Cond" pitchFamily="34" charset="0"/>
                        </a:rPr>
                        <a:t>Wawasan perkembangan iptek dan seni.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id-ID" sz="1600" dirty="0">
                        <a:latin typeface="Franklin Gothic Demi Cond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id-ID" sz="1600" dirty="0">
                          <a:latin typeface="Franklin Gothic Demi Cond" pitchFamily="34" charset="0"/>
                        </a:rPr>
                        <a:t>Menumbuhkembangkan: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id-ID" sz="1600" dirty="0">
                          <a:latin typeface="Franklin Gothic Demi Cond" pitchFamily="34" charset="0"/>
                        </a:rPr>
                        <a:t>Daya kritis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id-ID" sz="1600" dirty="0">
                          <a:latin typeface="Franklin Gothic Demi Cond" pitchFamily="34" charset="0"/>
                        </a:rPr>
                        <a:t>Daya kreatif</a:t>
                      </a:r>
                    </a:p>
                    <a:p>
                      <a:pPr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id-ID" sz="1600" dirty="0">
                          <a:latin typeface="Franklin Gothic Demi Cond" pitchFamily="34" charset="0"/>
                        </a:rPr>
                        <a:t>Apresiasi </a:t>
                      </a:r>
                    </a:p>
                    <a:p>
                      <a:pPr marL="93663" indent="-93663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id-ID" sz="1600" dirty="0">
                          <a:latin typeface="Franklin Gothic Demi Cond" pitchFamily="34" charset="0"/>
                        </a:rPr>
                        <a:t>Kepekaan terhadap nilai sosial budaya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id-ID" sz="1600" dirty="0">
                          <a:latin typeface="Franklin Gothic Demi Cond" pitchFamily="34" charset="0"/>
                        </a:rPr>
                        <a:t>Diharapkan mampu:</a:t>
                      </a:r>
                    </a:p>
                    <a:p>
                      <a:pPr marL="93663" indent="-93663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id-ID" sz="1600" dirty="0">
                          <a:latin typeface="Franklin Gothic Demi Cond" pitchFamily="34" charset="0"/>
                        </a:rPr>
                        <a:t>Berpikir kritis,</a:t>
                      </a:r>
                      <a:r>
                        <a:rPr lang="id-ID" sz="1600" baseline="0" dirty="0">
                          <a:latin typeface="Franklin Gothic Demi Cond" pitchFamily="34" charset="0"/>
                        </a:rPr>
                        <a:t> kreatif, sistemik, dan ilmiah, berwawasan luas, apresiasi, kepekaan dan empati sosial, demokratis, berkeadaban;</a:t>
                      </a:r>
                    </a:p>
                    <a:p>
                      <a:pPr marL="93663" indent="-93663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id-ID" sz="1600" baseline="0" dirty="0">
                          <a:latin typeface="Franklin Gothic Demi Cond" pitchFamily="34" charset="0"/>
                        </a:rPr>
                        <a:t>Kepedulian pelestarian SDA dan lingkungan hidup;</a:t>
                      </a:r>
                    </a:p>
                    <a:p>
                      <a:pPr marL="93663" indent="-93663">
                        <a:lnSpc>
                          <a:spcPct val="150000"/>
                        </a:lnSpc>
                        <a:buFont typeface="Arial" pitchFamily="34" charset="0"/>
                        <a:buChar char="•"/>
                      </a:pPr>
                      <a:r>
                        <a:rPr lang="id-ID" sz="1600" baseline="0" dirty="0">
                          <a:latin typeface="Franklin Gothic Demi Cond" pitchFamily="34" charset="0"/>
                        </a:rPr>
                        <a:t>Memiliki wawasan perkembangan iptek dan seni.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4600" y="711736"/>
            <a:ext cx="4114800" cy="701040"/>
          </a:xfrm>
        </p:spPr>
        <p:txBody>
          <a:bodyPr>
            <a:noAutofit/>
          </a:bodyPr>
          <a:lstStyle/>
          <a:p>
            <a:r>
              <a:rPr lang="id-ID" sz="1600" b="0" dirty="0">
                <a:solidFill>
                  <a:schemeClr val="bg1"/>
                </a:solidFill>
                <a:latin typeface="Britannic Bold" pitchFamily="34" charset="0"/>
              </a:rPr>
              <a:t>ISBD Sebagai Mata Kuliah Berkehidupan Bermasyarakat (MBB)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 algn="just">
              <a:buBlip>
                <a:blip r:embed="rId2"/>
              </a:buBlip>
            </a:pPr>
            <a:r>
              <a:rPr lang="id-ID" sz="3600" b="1" dirty="0"/>
              <a:t>ISBD memberikan alternatif sudut pandang atas pemecahan masalah sosial budaya di masyarakat.</a:t>
            </a:r>
          </a:p>
          <a:p>
            <a:pPr algn="just"/>
            <a:endParaRPr lang="id-ID" sz="3600" b="1" dirty="0"/>
          </a:p>
          <a:p>
            <a:pPr marL="571500" indent="-571500" algn="just">
              <a:buBlip>
                <a:blip r:embed="rId2"/>
              </a:buBlip>
            </a:pPr>
            <a:r>
              <a:rPr lang="id-ID" sz="3600" b="1" dirty="0"/>
              <a:t>ISBD memberikan arahan ke mana pemecahan masalah harus dilakukan dengan mempertimbangkan alternatif sudut pandang yang ada.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b="0" dirty="0">
                <a:solidFill>
                  <a:schemeClr val="bg1"/>
                </a:solidFill>
                <a:latin typeface="Britannic Bold" pitchFamily="34" charset="0"/>
              </a:rPr>
              <a:t>ISBD Sebagai Alternatif Pemecahan Masalah Sosial Budaya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ackTi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Black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lackTi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20000"/>
              </a:schemeClr>
            </a:gs>
            <a:gs pos="30000">
              <a:schemeClr val="phClr">
                <a:tint val="61000"/>
                <a:satMod val="220000"/>
              </a:schemeClr>
            </a:gs>
            <a:gs pos="45000">
              <a:schemeClr val="phClr">
                <a:tint val="66000"/>
                <a:satMod val="240000"/>
              </a:schemeClr>
            </a:gs>
            <a:gs pos="55000">
              <a:schemeClr val="phClr">
                <a:tint val="66000"/>
                <a:satMod val="220000"/>
              </a:schemeClr>
            </a:gs>
            <a:gs pos="73000">
              <a:schemeClr val="phClr">
                <a:tint val="61000"/>
                <a:satMod val="220000"/>
              </a:schemeClr>
            </a:gs>
            <a:gs pos="100000">
              <a:schemeClr val="phClr">
                <a:tint val="45000"/>
                <a:satMod val="22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  <a:satMod val="110000"/>
              </a:schemeClr>
            </a:gs>
            <a:gs pos="30000">
              <a:schemeClr val="phClr">
                <a:shade val="90000"/>
                <a:satMod val="120000"/>
              </a:schemeClr>
            </a:gs>
            <a:gs pos="45000">
              <a:schemeClr val="phClr">
                <a:shade val="100000"/>
                <a:satMod val="128000"/>
              </a:schemeClr>
            </a:gs>
            <a:gs pos="55000">
              <a:schemeClr val="phClr">
                <a:shade val="100000"/>
                <a:satMod val="128000"/>
              </a:schemeClr>
            </a:gs>
            <a:gs pos="73000">
              <a:schemeClr val="phClr">
                <a:shade val="90000"/>
                <a:satMod val="120000"/>
              </a:schemeClr>
            </a:gs>
            <a:gs pos="100000">
              <a:schemeClr val="phClr">
                <a:shade val="63000"/>
                <a:satMod val="11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7150" dist="38100" dir="5400000" algn="br" rotWithShape="0">
              <a:srgbClr val="000000">
                <a:alpha val="57000"/>
              </a:srgbClr>
            </a:outerShdw>
          </a:effectLst>
          <a:scene3d>
            <a:camera prst="orthographicFront">
              <a:rot lat="0" lon="0" rev="0"/>
            </a:camera>
            <a:lightRig rig="twoPt" dir="t">
              <a:rot lat="0" lon="0" rev="1800000"/>
            </a:lightRig>
          </a:scene3d>
          <a:sp3d>
            <a:bevelT w="44450" h="3175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20000"/>
              </a:schemeClr>
            </a:duotone>
          </a:blip>
          <a:stretch/>
        </a:blip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30000"/>
                <a:satMod val="255000"/>
              </a:schemeClr>
            </a:gs>
          </a:gsLst>
          <a:path path="circle">
            <a:fillToRect l="50000" t="-80000" r="50000" b="18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11811</TotalTime>
  <Words>495</Words>
  <Application>Microsoft Office PowerPoint</Application>
  <PresentationFormat>On-screen Show (4:3)</PresentationFormat>
  <Paragraphs>76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9" baseType="lpstr">
      <vt:lpstr>MS Mincho</vt:lpstr>
      <vt:lpstr>Arial</vt:lpstr>
      <vt:lpstr>Bodoni MT Condensed</vt:lpstr>
      <vt:lpstr>Britannic Bold</vt:lpstr>
      <vt:lpstr>Calibri</vt:lpstr>
      <vt:lpstr>Century Gothic</vt:lpstr>
      <vt:lpstr>Franklin Gothic Demi Cond</vt:lpstr>
      <vt:lpstr>Garamond</vt:lpstr>
      <vt:lpstr>BlackTie</vt:lpstr>
      <vt:lpstr>PENGANTAR  ILMU SOSIAL DAN BUDAYA DASAR  (ISBD)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ISBD Sebagai Mata Kuliah Berkehidupan Bermasyarakat (MBB)</vt:lpstr>
      <vt:lpstr>ISBD Sebagai Alternatif Pemecahan Masalah Sosial Budaya</vt:lpstr>
      <vt:lpstr>Referensi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Halimah Sa'diah</cp:lastModifiedBy>
  <cp:revision>327</cp:revision>
  <dcterms:created xsi:type="dcterms:W3CDTF">2014-09-14T14:23:44Z</dcterms:created>
  <dcterms:modified xsi:type="dcterms:W3CDTF">2022-09-10T06:18:46Z</dcterms:modified>
</cp:coreProperties>
</file>