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348" r:id="rId3"/>
    <p:sldId id="367" r:id="rId4"/>
    <p:sldId id="368" r:id="rId5"/>
    <p:sldId id="369" r:id="rId6"/>
    <p:sldId id="370" r:id="rId7"/>
    <p:sldId id="260" r:id="rId8"/>
    <p:sldId id="261" r:id="rId9"/>
    <p:sldId id="262" r:id="rId10"/>
    <p:sldId id="349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33CCFF"/>
    <a:srgbClr val="FF0066"/>
    <a:srgbClr val="99CC00"/>
    <a:srgbClr val="FFFF99"/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7D176-C091-4399-BA2B-E497D0906242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2CFCB-68E5-46BD-8BB1-F273D8965A1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815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2CFCB-68E5-46BD-8BB1-F273D8965A14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298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D0800F60-B0F0-4EE5-94E5-54E52EA2C040}" type="datetimeFigureOut">
              <a:rPr lang="id-ID" smtClean="0"/>
              <a:pPr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22A3E8C-55F5-44E0-9FEF-AC097C1D2B58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96" y="404664"/>
            <a:ext cx="1800200" cy="18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4296" y="4941168"/>
            <a:ext cx="6228184" cy="18002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id-ID" sz="2800" b="1" dirty="0">
                <a:solidFill>
                  <a:srgbClr val="00FFFF"/>
                </a:solidFill>
                <a:latin typeface="Bodoni MT Condensed" pitchFamily="18" charset="0"/>
              </a:rPr>
              <a:t>PROGRAM STUDI </a:t>
            </a:r>
            <a:r>
              <a:rPr lang="en-US" sz="2800" b="1" dirty="0">
                <a:solidFill>
                  <a:srgbClr val="00FFFF"/>
                </a:solidFill>
                <a:latin typeface="Bodoni MT Condensed" pitchFamily="18" charset="0"/>
              </a:rPr>
              <a:t>TEKNIK </a:t>
            </a:r>
            <a:r>
              <a:rPr lang="id-ID" sz="2800" b="1" dirty="0">
                <a:solidFill>
                  <a:srgbClr val="00FFFF"/>
                </a:solidFill>
                <a:latin typeface="Bodoni MT Condensed" pitchFamily="18" charset="0"/>
              </a:rPr>
              <a:t>INFORMATIKA</a:t>
            </a:r>
          </a:p>
          <a:p>
            <a:pPr algn="r">
              <a:spcBef>
                <a:spcPts val="0"/>
              </a:spcBef>
            </a:pPr>
            <a:r>
              <a:rPr lang="id-ID" sz="2800" b="1" dirty="0">
                <a:solidFill>
                  <a:srgbClr val="00FFFF"/>
                </a:solidFill>
                <a:latin typeface="Bodoni MT Condensed" pitchFamily="18" charset="0"/>
              </a:rPr>
              <a:t>FAKULTAS TEKNIK DAN ILMU KOMPUTER</a:t>
            </a:r>
          </a:p>
          <a:p>
            <a:pPr algn="r">
              <a:spcBef>
                <a:spcPts val="0"/>
              </a:spcBef>
            </a:pPr>
            <a:r>
              <a:rPr lang="id-ID" sz="2800" b="1" dirty="0">
                <a:solidFill>
                  <a:srgbClr val="00FFFF"/>
                </a:solidFill>
                <a:latin typeface="Bodoni MT Condensed" pitchFamily="18" charset="0"/>
              </a:rPr>
              <a:t>UNIVERSITAS INDRAPRASTA PGRI</a:t>
            </a:r>
          </a:p>
          <a:p>
            <a:pPr algn="r">
              <a:spcBef>
                <a:spcPts val="0"/>
              </a:spcBef>
            </a:pPr>
            <a:r>
              <a:rPr lang="id-ID" sz="2800" b="1" dirty="0">
                <a:solidFill>
                  <a:srgbClr val="00FFFF"/>
                </a:solidFill>
                <a:latin typeface="Bodoni MT Condensed" pitchFamily="18" charset="0"/>
              </a:rPr>
              <a:t>TH. AKADEMIK 202</a:t>
            </a:r>
            <a:r>
              <a:rPr lang="en-US" sz="2800" b="1" dirty="0">
                <a:solidFill>
                  <a:srgbClr val="00FFFF"/>
                </a:solidFill>
                <a:latin typeface="Bodoni MT Condensed" pitchFamily="18" charset="0"/>
              </a:rPr>
              <a:t>2</a:t>
            </a:r>
            <a:r>
              <a:rPr lang="id-ID" sz="2800" b="1" dirty="0">
                <a:solidFill>
                  <a:srgbClr val="00FFFF"/>
                </a:solidFill>
                <a:latin typeface="Bodoni MT Condensed" pitchFamily="18" charset="0"/>
              </a:rPr>
              <a:t>/202</a:t>
            </a:r>
            <a:r>
              <a:rPr lang="en-US" sz="2800" b="1" dirty="0">
                <a:solidFill>
                  <a:srgbClr val="00FFFF"/>
                </a:solidFill>
                <a:latin typeface="Bodoni MT Condensed" pitchFamily="18" charset="0"/>
              </a:rPr>
              <a:t>3</a:t>
            </a:r>
            <a:endParaRPr lang="id-ID" sz="2800" b="1" dirty="0">
              <a:solidFill>
                <a:srgbClr val="00FFFF"/>
              </a:solidFill>
              <a:latin typeface="Bodoni MT Condensed" pitchFamily="18" charset="0"/>
            </a:endParaRPr>
          </a:p>
          <a:p>
            <a:pPr algn="r">
              <a:spcBef>
                <a:spcPts val="0"/>
              </a:spcBef>
            </a:pPr>
            <a:endParaRPr lang="id-ID" sz="2800" b="1" dirty="0">
              <a:solidFill>
                <a:srgbClr val="00FFFF"/>
              </a:solidFill>
              <a:latin typeface="Bodoni MT Condensed" pitchFamily="18" charset="0"/>
            </a:endParaRPr>
          </a:p>
          <a:p>
            <a:pPr algn="r">
              <a:spcBef>
                <a:spcPts val="0"/>
              </a:spcBef>
            </a:pPr>
            <a:endParaRPr lang="id-ID" sz="2800" b="1" dirty="0">
              <a:solidFill>
                <a:srgbClr val="00FFFF"/>
              </a:solidFill>
              <a:latin typeface="Bodoni MT Condensed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1760" y="2420888"/>
            <a:ext cx="4238848" cy="936104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chemeClr val="bg1"/>
                </a:solidFill>
                <a:latin typeface="+mn-lt"/>
              </a:rPr>
              <a:t>PENGANTAR </a:t>
            </a:r>
            <a:br>
              <a:rPr lang="id-ID" dirty="0">
                <a:solidFill>
                  <a:schemeClr val="bg1"/>
                </a:solidFill>
                <a:latin typeface="+mn-lt"/>
              </a:rPr>
            </a:br>
            <a:r>
              <a:rPr lang="id-ID" dirty="0">
                <a:solidFill>
                  <a:schemeClr val="bg1"/>
                </a:solidFill>
                <a:latin typeface="+mn-lt"/>
              </a:rPr>
              <a:t>ILMU SOSIAL DAN BUDAYA DASAR </a:t>
            </a:r>
            <a:br>
              <a:rPr lang="id-ID" dirty="0">
                <a:solidFill>
                  <a:schemeClr val="bg1"/>
                </a:solidFill>
                <a:latin typeface="+mn-lt"/>
              </a:rPr>
            </a:br>
            <a:r>
              <a:rPr lang="id-ID" dirty="0">
                <a:solidFill>
                  <a:schemeClr val="bg1"/>
                </a:solidFill>
                <a:latin typeface="+mn-lt"/>
              </a:rPr>
              <a:t>(ISBD)</a:t>
            </a:r>
          </a:p>
        </p:txBody>
      </p:sp>
      <p:pic>
        <p:nvPicPr>
          <p:cNvPr id="5" name="Picture 4" descr="unindr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8680"/>
            <a:ext cx="165618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627063" lvl="0" indent="-627063" algn="just">
              <a:spcBef>
                <a:spcPts val="0"/>
              </a:spcBef>
              <a:spcAft>
                <a:spcPts val="1800"/>
              </a:spcAft>
            </a:pPr>
            <a:r>
              <a:rPr lang="id-ID" dirty="0"/>
              <a:t>Herimanto dan Winarno. (2010). </a:t>
            </a:r>
            <a:r>
              <a:rPr lang="id-ID" i="1" dirty="0"/>
              <a:t>Ilmu Sosial &amp; Budaya Dasar</a:t>
            </a:r>
            <a:r>
              <a:rPr lang="id-ID" dirty="0"/>
              <a:t>. Bumi Aksara, Jakarta.</a:t>
            </a:r>
          </a:p>
          <a:p>
            <a:pPr marL="627063" indent="-627063" algn="just">
              <a:spcBef>
                <a:spcPts val="0"/>
              </a:spcBef>
              <a:spcAft>
                <a:spcPts val="1800"/>
              </a:spcAft>
            </a:pPr>
            <a:r>
              <a:rPr lang="id-ID" dirty="0"/>
              <a:t>Koentjaraningrat. (2013). </a:t>
            </a:r>
            <a:r>
              <a:rPr lang="id-ID" i="1" dirty="0"/>
              <a:t>Pengantar Ilmu Antropologi</a:t>
            </a:r>
            <a:r>
              <a:rPr lang="id-ID" dirty="0"/>
              <a:t>. Rineka Cipta, Jakarta.</a:t>
            </a:r>
            <a:endParaRPr lang="en-US" dirty="0"/>
          </a:p>
          <a:p>
            <a:pPr marL="627063" lvl="0" indent="-627063" algn="just">
              <a:spcBef>
                <a:spcPts val="0"/>
              </a:spcBef>
              <a:spcAft>
                <a:spcPts val="1800"/>
              </a:spcAft>
            </a:pPr>
            <a:r>
              <a:rPr lang="id-ID" dirty="0"/>
              <a:t>Setiadi,</a:t>
            </a:r>
            <a:r>
              <a:rPr lang="en-US" dirty="0"/>
              <a:t> </a:t>
            </a:r>
            <a:r>
              <a:rPr lang="en-US" dirty="0" err="1"/>
              <a:t>Elly</a:t>
            </a:r>
            <a:r>
              <a:rPr lang="en-US" dirty="0"/>
              <a:t> M.,</a:t>
            </a:r>
            <a:r>
              <a:rPr lang="id-ID" dirty="0"/>
              <a:t> dkk. (2012). </a:t>
            </a:r>
            <a:r>
              <a:rPr lang="id-ID" i="1" dirty="0"/>
              <a:t>Ilmu Sosial dan Budaya Dasar</a:t>
            </a:r>
            <a:r>
              <a:rPr lang="id-ID" dirty="0"/>
              <a:t>. Kencana Prenada Media, Jakarta.</a:t>
            </a:r>
          </a:p>
          <a:p>
            <a:pPr marL="627063" lvl="0" indent="-627063" algn="just">
              <a:spcBef>
                <a:spcPts val="0"/>
              </a:spcBef>
              <a:spcAft>
                <a:spcPts val="1800"/>
              </a:spcAft>
            </a:pPr>
            <a:r>
              <a:rPr lang="en-US" dirty="0" err="1"/>
              <a:t>Setiadi</a:t>
            </a:r>
            <a:r>
              <a:rPr lang="en-US" dirty="0"/>
              <a:t>, </a:t>
            </a:r>
            <a:r>
              <a:rPr lang="en-US" dirty="0" err="1"/>
              <a:t>Elly</a:t>
            </a:r>
            <a:r>
              <a:rPr lang="en-US" dirty="0"/>
              <a:t> M.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Usman</a:t>
            </a:r>
            <a:r>
              <a:rPr lang="en-US" dirty="0"/>
              <a:t> </a:t>
            </a:r>
            <a:r>
              <a:rPr lang="en-US" dirty="0" err="1"/>
              <a:t>Kolip</a:t>
            </a:r>
            <a:r>
              <a:rPr lang="en-US" dirty="0"/>
              <a:t>. </a:t>
            </a:r>
            <a:r>
              <a:rPr lang="id-ID" dirty="0"/>
              <a:t>(2011). </a:t>
            </a:r>
            <a:r>
              <a:rPr lang="en-US" i="1" dirty="0" err="1"/>
              <a:t>Pengantar</a:t>
            </a:r>
            <a:r>
              <a:rPr lang="en-US" i="1" dirty="0"/>
              <a:t> </a:t>
            </a:r>
            <a:r>
              <a:rPr lang="en-US" i="1" dirty="0" err="1"/>
              <a:t>Sosiologi</a:t>
            </a:r>
            <a:r>
              <a:rPr lang="en-US" i="1" dirty="0"/>
              <a:t>.</a:t>
            </a:r>
            <a:r>
              <a:rPr lang="en-US" dirty="0"/>
              <a:t> Jakarta: </a:t>
            </a:r>
            <a:r>
              <a:rPr lang="en-US" dirty="0" err="1"/>
              <a:t>Kencana</a:t>
            </a:r>
            <a:r>
              <a:rPr lang="en-US" dirty="0"/>
              <a:t> </a:t>
            </a:r>
            <a:r>
              <a:rPr lang="en-US" dirty="0" err="1"/>
              <a:t>Prenadamedia</a:t>
            </a:r>
            <a:r>
              <a:rPr lang="en-US" dirty="0"/>
              <a:t> Group</a:t>
            </a:r>
            <a:r>
              <a:rPr lang="id-ID" dirty="0"/>
              <a:t>.</a:t>
            </a:r>
            <a:endParaRPr lang="en-US" dirty="0"/>
          </a:p>
          <a:p>
            <a:pPr marL="627063" lvl="0" indent="-627063" algn="just">
              <a:spcBef>
                <a:spcPts val="0"/>
              </a:spcBef>
              <a:spcAft>
                <a:spcPts val="1800"/>
              </a:spcAft>
            </a:pPr>
            <a:r>
              <a:rPr lang="en-US" dirty="0" err="1"/>
              <a:t>Sedyawati</a:t>
            </a:r>
            <a:r>
              <a:rPr lang="en-US" dirty="0"/>
              <a:t>, Edi. </a:t>
            </a:r>
            <a:r>
              <a:rPr lang="id-ID" dirty="0"/>
              <a:t>(2014). </a:t>
            </a:r>
            <a:r>
              <a:rPr lang="en-US" i="1" dirty="0" err="1"/>
              <a:t>Kebudayaan</a:t>
            </a:r>
            <a:r>
              <a:rPr lang="en-US" i="1" dirty="0"/>
              <a:t> di Nusantara</a:t>
            </a:r>
            <a:r>
              <a:rPr lang="en-US" dirty="0"/>
              <a:t>. </a:t>
            </a:r>
            <a:r>
              <a:rPr lang="en-US" dirty="0" err="1"/>
              <a:t>Depok</a:t>
            </a:r>
            <a:r>
              <a:rPr lang="en-US" dirty="0"/>
              <a:t>: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Bambu</a:t>
            </a:r>
            <a:r>
              <a:rPr lang="id-ID" dirty="0"/>
              <a:t>.</a:t>
            </a:r>
            <a:endParaRPr lang="en-US" dirty="0"/>
          </a:p>
          <a:p>
            <a:pPr marL="627063" indent="-627063" algn="just">
              <a:spcBef>
                <a:spcPts val="0"/>
              </a:spcBef>
              <a:spcAft>
                <a:spcPts val="1800"/>
              </a:spcAft>
            </a:pPr>
            <a:r>
              <a:rPr lang="en-US" dirty="0" err="1"/>
              <a:t>Widagdo</a:t>
            </a:r>
            <a:r>
              <a:rPr lang="en-US" dirty="0"/>
              <a:t>, </a:t>
            </a:r>
            <a:r>
              <a:rPr lang="id-ID" dirty="0"/>
              <a:t>Djoko, dkk. (2012). </a:t>
            </a:r>
            <a:r>
              <a:rPr lang="id-ID" i="1" dirty="0"/>
              <a:t>Ilmu Budaya Dasar</a:t>
            </a:r>
            <a:r>
              <a:rPr lang="id-ID" dirty="0"/>
              <a:t>. Bumi Aksara, Jakarta.</a:t>
            </a:r>
          </a:p>
          <a:p>
            <a:pPr lvl="0" algn="just">
              <a:spcBef>
                <a:spcPts val="0"/>
              </a:spcBef>
              <a:spcAft>
                <a:spcPts val="1800"/>
              </a:spcAft>
            </a:pPr>
            <a:endParaRPr lang="id-ID" dirty="0"/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0" dirty="0">
                <a:solidFill>
                  <a:schemeClr val="bg1"/>
                </a:solidFill>
                <a:latin typeface="Britannic Bold" pitchFamily="34" charset="0"/>
              </a:rPr>
              <a:t>Referensi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ingle Corner Rectangle 7"/>
          <p:cNvSpPr/>
          <p:nvPr/>
        </p:nvSpPr>
        <p:spPr>
          <a:xfrm>
            <a:off x="33136" y="279939"/>
            <a:ext cx="7131151" cy="980728"/>
          </a:xfrm>
          <a:prstGeom prst="snip1Rect">
            <a:avLst>
              <a:gd name="adj" fmla="val 26481"/>
            </a:avLst>
          </a:prstGeom>
          <a:effectLst>
            <a:outerShdw blurRad="50800" dist="20000" dir="5400000" rotWithShape="0">
              <a:srgbClr val="000000">
                <a:alpha val="42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bg1"/>
                </a:solidFill>
                <a:latin typeface="MS Mincho" pitchFamily="49" charset="-128"/>
                <a:ea typeface="MS Mincho" pitchFamily="49" charset="-128"/>
              </a:rPr>
              <a:t>LANDASAN HUKUM MATA KULIAH ISBD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12" y="2219380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400" dirty="0">
              <a:latin typeface="Britannic Bold" pitchFamily="34" charset="0"/>
            </a:endParaRPr>
          </a:p>
          <a:p>
            <a:pPr algn="ctr"/>
            <a:r>
              <a:rPr lang="id-ID" sz="2400" dirty="0">
                <a:latin typeface="Britannic Bold" pitchFamily="34" charset="0"/>
              </a:rPr>
              <a:t>Keputusan Dirjen Dikti Depdiknas RI </a:t>
            </a:r>
          </a:p>
          <a:p>
            <a:pPr algn="ctr"/>
            <a:r>
              <a:rPr lang="id-ID" sz="2400" dirty="0">
                <a:latin typeface="Britannic Bold" pitchFamily="34" charset="0"/>
              </a:rPr>
              <a:t>Nomor: 44/DIKTI/Kep/2006</a:t>
            </a:r>
          </a:p>
          <a:p>
            <a:pPr algn="ctr"/>
            <a:r>
              <a:rPr lang="id-ID" sz="2400" dirty="0">
                <a:latin typeface="Britannic Bold" pitchFamily="34" charset="0"/>
              </a:rPr>
              <a:t>Tentang Rambu-Rambu Pelaksanaan Kelompok Mata Kuliah Berkehidupan Bermasyarakat di Perguruan Tinggi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ingle Corner Rectangle 7"/>
          <p:cNvSpPr/>
          <p:nvPr/>
        </p:nvSpPr>
        <p:spPr>
          <a:xfrm>
            <a:off x="35496" y="360040"/>
            <a:ext cx="6084168" cy="980728"/>
          </a:xfrm>
          <a:prstGeom prst="snip1Rect">
            <a:avLst>
              <a:gd name="adj" fmla="val 26481"/>
            </a:avLst>
          </a:prstGeom>
          <a:effectLst>
            <a:outerShdw blurRad="50800" dist="20000" dir="5400000" rotWithShape="0">
              <a:srgbClr val="000000">
                <a:alpha val="42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bg1"/>
                </a:solidFill>
                <a:latin typeface="MS Mincho" pitchFamily="49" charset="-128"/>
                <a:ea typeface="MS Mincho" pitchFamily="49" charset="-128"/>
              </a:rPr>
              <a:t>ILMU SOSIAL DASAR (ISD)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00192" y="4941168"/>
            <a:ext cx="1584176" cy="1872208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7308304" y="4149080"/>
            <a:ext cx="1728192" cy="1908035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323528" y="1772816"/>
            <a:ext cx="7272808" cy="39703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Hubungan timbal balik antara manusia dengan lingkungannya.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Mengkaji gejala-gejala sosial yang terjadi di lingkungan sekitar.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Meningkatkan daya tangkap, persepsi, penalaran, dan kepekaan sosial.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Meningkatkan kemampuan beradaptasi.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ingle Corner Rectangle 7"/>
          <p:cNvSpPr/>
          <p:nvPr/>
        </p:nvSpPr>
        <p:spPr>
          <a:xfrm>
            <a:off x="35496" y="360040"/>
            <a:ext cx="6084168" cy="980728"/>
          </a:xfrm>
          <a:prstGeom prst="snip1Rect">
            <a:avLst>
              <a:gd name="adj" fmla="val 26481"/>
            </a:avLst>
          </a:prstGeom>
          <a:effectLst>
            <a:outerShdw blurRad="50800" dist="20000" dir="5400000" rotWithShape="0">
              <a:srgbClr val="000000">
                <a:alpha val="42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bg1"/>
                </a:solidFill>
                <a:latin typeface="MS Mincho" pitchFamily="49" charset="-128"/>
                <a:ea typeface="MS Mincho" pitchFamily="49" charset="-128"/>
              </a:rPr>
              <a:t>RUANG LINGKUP ISD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00192" y="4941168"/>
            <a:ext cx="1584176" cy="1872208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7308304" y="4149080"/>
            <a:ext cx="1728192" cy="1908035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323528" y="1772816"/>
            <a:ext cx="7272808" cy="3900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Individu, keluarga, dan masyarakat.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Masyarakat desa dan masyarakat kota.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Masalah penduduk.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Pelapisan sosial.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Pemuda dan sosialisasi.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Ilmu pengetahuan, teknologi, dan kemiskinan.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ingle Corner Rectangle 7"/>
          <p:cNvSpPr/>
          <p:nvPr/>
        </p:nvSpPr>
        <p:spPr>
          <a:xfrm>
            <a:off x="0" y="360040"/>
            <a:ext cx="6084168" cy="980728"/>
          </a:xfrm>
          <a:prstGeom prst="snip1Rect">
            <a:avLst>
              <a:gd name="adj" fmla="val 26481"/>
            </a:avLst>
          </a:prstGeom>
          <a:effectLst>
            <a:outerShdw blurRad="50800" dist="20000" dir="5400000" rotWithShape="0">
              <a:srgbClr val="000000">
                <a:alpha val="42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bg1"/>
                </a:solidFill>
                <a:latin typeface="MS Mincho" pitchFamily="49" charset="-128"/>
                <a:ea typeface="MS Mincho" pitchFamily="49" charset="-128"/>
              </a:rPr>
              <a:t>ILMU BUDAYA DASAR (IBD)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00192" y="4941168"/>
            <a:ext cx="1584176" cy="1872208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7308304" y="4149080"/>
            <a:ext cx="1728192" cy="1908035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323528" y="1772816"/>
            <a:ext cx="7272808" cy="46166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Mengkaji masalah kemanusiaan dan budaya.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Pemahaman tentang sistem nilai budaya / konsep nilai – nilai yang berkembang di masyarakat.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Mengembangkan kepribadian dan pola pikir, serta kritis terhadap masalah-masalah budaya.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Mengembangkan daya tangkap, persepsi, dan penalaran yang lebih halus dan manusiawi.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ingle Corner Rectangle 7"/>
          <p:cNvSpPr/>
          <p:nvPr/>
        </p:nvSpPr>
        <p:spPr>
          <a:xfrm>
            <a:off x="0" y="360040"/>
            <a:ext cx="6084168" cy="980728"/>
          </a:xfrm>
          <a:prstGeom prst="snip1Rect">
            <a:avLst>
              <a:gd name="adj" fmla="val 26481"/>
            </a:avLst>
          </a:prstGeom>
          <a:effectLst>
            <a:outerShdw blurRad="50800" dist="20000" dir="5400000" rotWithShape="0">
              <a:srgbClr val="000000">
                <a:alpha val="42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bg1"/>
                </a:solidFill>
                <a:latin typeface="MS Mincho" pitchFamily="49" charset="-128"/>
                <a:ea typeface="MS Mincho" pitchFamily="49" charset="-128"/>
              </a:rPr>
              <a:t>RUANG LINGKUP IBD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00192" y="4941168"/>
            <a:ext cx="1584176" cy="1872208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7308304" y="4149080"/>
            <a:ext cx="1728192" cy="1908035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323528" y="1905157"/>
            <a:ext cx="7272808" cy="3900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Manusia dan pandangan hidup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Manusia dan keindahan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Manusia dan keadilan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Manusia dan cinta kasih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Manusia dan tanggung jawab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Manusia dan kegelisahan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sz="2400" dirty="0">
                <a:latin typeface="Century Gothic" pitchFamily="34" charset="0"/>
              </a:rPr>
              <a:t>Manusia dan harapan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evron 6"/>
          <p:cNvSpPr/>
          <p:nvPr/>
        </p:nvSpPr>
        <p:spPr>
          <a:xfrm>
            <a:off x="2411760" y="2852936"/>
            <a:ext cx="1296144" cy="1224136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780928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/>
              <a:t>Lingkup Pembahasan ISBD</a:t>
            </a:r>
          </a:p>
        </p:txBody>
      </p:sp>
      <p:sp>
        <p:nvSpPr>
          <p:cNvPr id="9" name="Folded Corner 8"/>
          <p:cNvSpPr/>
          <p:nvPr/>
        </p:nvSpPr>
        <p:spPr>
          <a:xfrm>
            <a:off x="3851920" y="980728"/>
            <a:ext cx="5076056" cy="5544616"/>
          </a:xfrm>
          <a:prstGeom prst="foldedCorner">
            <a:avLst>
              <a:gd name="adj" fmla="val 10214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id-ID" sz="2400" dirty="0">
                <a:solidFill>
                  <a:schemeClr val="bg1"/>
                </a:solidFill>
                <a:latin typeface="Britannic Bold" pitchFamily="34" charset="0"/>
              </a:rPr>
              <a:t>Pengantar ISBD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>
                <a:solidFill>
                  <a:schemeClr val="bg1"/>
                </a:solidFill>
                <a:latin typeface="Britannic Bold" pitchFamily="34" charset="0"/>
              </a:rPr>
              <a:t>Manusia sebagai makhluk budaya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>
                <a:solidFill>
                  <a:schemeClr val="bg1"/>
                </a:solidFill>
                <a:latin typeface="Britannic Bold" pitchFamily="34" charset="0"/>
              </a:rPr>
              <a:t>Manusia sebagai makhluk individu dan sosial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>
                <a:solidFill>
                  <a:schemeClr val="bg1"/>
                </a:solidFill>
                <a:latin typeface="Britannic Bold" pitchFamily="34" charset="0"/>
              </a:rPr>
              <a:t>Manusia dan peradaban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>
                <a:solidFill>
                  <a:schemeClr val="bg1"/>
                </a:solidFill>
                <a:latin typeface="Britannic Bold" pitchFamily="34" charset="0"/>
              </a:rPr>
              <a:t>Manusia, keragaman, dan kesetaraan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>
                <a:solidFill>
                  <a:schemeClr val="bg1"/>
                </a:solidFill>
                <a:latin typeface="Britannic Bold" pitchFamily="34" charset="0"/>
              </a:rPr>
              <a:t>Manusia, nilai, moral, dan hukum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>
                <a:solidFill>
                  <a:schemeClr val="bg1"/>
                </a:solidFill>
                <a:latin typeface="Britannic Bold" pitchFamily="34" charset="0"/>
              </a:rPr>
              <a:t>Manusia, sains, teknologi, dan seni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>
                <a:solidFill>
                  <a:schemeClr val="bg1"/>
                </a:solidFill>
                <a:latin typeface="Britannic Bold" pitchFamily="34" charset="0"/>
              </a:rPr>
              <a:t>Manusia dan lingkungan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93877554"/>
              </p:ext>
            </p:extLst>
          </p:nvPr>
        </p:nvGraphicFramePr>
        <p:xfrm>
          <a:off x="107504" y="1984336"/>
          <a:ext cx="8892480" cy="419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4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sz="2000" b="0" dirty="0">
                          <a:solidFill>
                            <a:schemeClr val="tx1"/>
                          </a:solidFill>
                          <a:latin typeface="Franklin Gothic Demi Cond" pitchFamily="34" charset="0"/>
                        </a:rPr>
                        <a:t>Visi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sz="2000" b="0" dirty="0">
                          <a:solidFill>
                            <a:schemeClr val="tx1"/>
                          </a:solidFill>
                          <a:latin typeface="Franklin Gothic Demi Cond" pitchFamily="34" charset="0"/>
                        </a:rPr>
                        <a:t>Misi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sz="2000" b="0" dirty="0">
                          <a:solidFill>
                            <a:schemeClr val="tx1"/>
                          </a:solidFill>
                          <a:latin typeface="Franklin Gothic Demi Cond" pitchFamily="34" charset="0"/>
                        </a:rPr>
                        <a:t>Kompetensi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97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id-ID" sz="1600" baseline="0" dirty="0">
                          <a:latin typeface="Franklin Gothic Demi Cond" pitchFamily="34" charset="0"/>
                        </a:rPr>
                        <a:t>Memantapkan: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baseline="0" dirty="0">
                          <a:latin typeface="Franklin Gothic Demi Cond" pitchFamily="34" charset="0"/>
                        </a:rPr>
                        <a:t> Kepribadian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baseline="0" dirty="0">
                          <a:latin typeface="Franklin Gothic Demi Cond" pitchFamily="34" charset="0"/>
                        </a:rPr>
                        <a:t> Kepekaan  sosial</a:t>
                      </a:r>
                    </a:p>
                    <a:p>
                      <a:pPr marL="93663" indent="-93663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baseline="0" dirty="0">
                          <a:latin typeface="Franklin Gothic Demi Cond" pitchFamily="34" charset="0"/>
                        </a:rPr>
                        <a:t>Kemampuan hidup bermasyarakat</a:t>
                      </a:r>
                    </a:p>
                    <a:p>
                      <a:pPr marL="93663" indent="-93663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baseline="0" dirty="0">
                          <a:latin typeface="Franklin Gothic Demi Cond" pitchFamily="34" charset="0"/>
                        </a:rPr>
                        <a:t>Pengetahuan tentang pelestarian</a:t>
                      </a:r>
                    </a:p>
                    <a:p>
                      <a:pPr marL="93663" indent="-93663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baseline="0" dirty="0">
                          <a:latin typeface="Franklin Gothic Demi Cond" pitchFamily="34" charset="0"/>
                        </a:rPr>
                        <a:t>Pemanfaatan sumber daya alam dan lingkungan hidup</a:t>
                      </a:r>
                    </a:p>
                    <a:p>
                      <a:pPr marL="93663" indent="-93663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baseline="0" dirty="0">
                          <a:latin typeface="Franklin Gothic Demi Cond" pitchFamily="34" charset="0"/>
                        </a:rPr>
                        <a:t>Wawasan perkembangan iptek dan seni.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id-ID" sz="1600" dirty="0">
                        <a:latin typeface="Franklin Gothic Demi Con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sz="1600" dirty="0">
                          <a:latin typeface="Franklin Gothic Demi Cond" pitchFamily="34" charset="0"/>
                        </a:rPr>
                        <a:t>Menumbuhkembangkan: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dirty="0">
                          <a:latin typeface="Franklin Gothic Demi Cond" pitchFamily="34" charset="0"/>
                        </a:rPr>
                        <a:t>Daya kritis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dirty="0">
                          <a:latin typeface="Franklin Gothic Demi Cond" pitchFamily="34" charset="0"/>
                        </a:rPr>
                        <a:t>Daya kreatif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dirty="0">
                          <a:latin typeface="Franklin Gothic Demi Cond" pitchFamily="34" charset="0"/>
                        </a:rPr>
                        <a:t>Apresiasi </a:t>
                      </a:r>
                    </a:p>
                    <a:p>
                      <a:pPr marL="93663" indent="-93663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dirty="0">
                          <a:latin typeface="Franklin Gothic Demi Cond" pitchFamily="34" charset="0"/>
                        </a:rPr>
                        <a:t>Kepekaan terhadap nilai sosial budaya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sz="1600" dirty="0">
                          <a:latin typeface="Franklin Gothic Demi Cond" pitchFamily="34" charset="0"/>
                        </a:rPr>
                        <a:t>Diharapkan mampu:</a:t>
                      </a:r>
                    </a:p>
                    <a:p>
                      <a:pPr marL="93663" indent="-93663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dirty="0">
                          <a:latin typeface="Franklin Gothic Demi Cond" pitchFamily="34" charset="0"/>
                        </a:rPr>
                        <a:t>Berpikir kritis,</a:t>
                      </a:r>
                      <a:r>
                        <a:rPr lang="id-ID" sz="1600" baseline="0" dirty="0">
                          <a:latin typeface="Franklin Gothic Demi Cond" pitchFamily="34" charset="0"/>
                        </a:rPr>
                        <a:t> kreatif, sistemik, dan ilmiah, berwawasan luas, apresiasi, kepekaan dan empati sosial, demokratis, berkeadaban;</a:t>
                      </a:r>
                    </a:p>
                    <a:p>
                      <a:pPr marL="93663" indent="-93663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baseline="0" dirty="0">
                          <a:latin typeface="Franklin Gothic Demi Cond" pitchFamily="34" charset="0"/>
                        </a:rPr>
                        <a:t>Kepedulian pelestarian SDA dan lingkungan hidup;</a:t>
                      </a:r>
                    </a:p>
                    <a:p>
                      <a:pPr marL="93663" indent="-93663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id-ID" sz="1600" baseline="0" dirty="0">
                          <a:latin typeface="Franklin Gothic Demi Cond" pitchFamily="34" charset="0"/>
                        </a:rPr>
                        <a:t>Memiliki wawasan perkembangan iptek dan seni.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711736"/>
            <a:ext cx="4114800" cy="701040"/>
          </a:xfrm>
        </p:spPr>
        <p:txBody>
          <a:bodyPr>
            <a:noAutofit/>
          </a:bodyPr>
          <a:lstStyle/>
          <a:p>
            <a:r>
              <a:rPr lang="id-ID" sz="1600" b="0" dirty="0">
                <a:solidFill>
                  <a:schemeClr val="bg1"/>
                </a:solidFill>
                <a:latin typeface="Britannic Bold" pitchFamily="34" charset="0"/>
              </a:rPr>
              <a:t>ISBD Sebagai Mata Kuliah Berkehidupan Bermasyarakat (MBB)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 algn="just">
              <a:buBlip>
                <a:blip r:embed="rId2"/>
              </a:buBlip>
            </a:pPr>
            <a:r>
              <a:rPr lang="id-ID" sz="3600" b="1" dirty="0"/>
              <a:t>ISBD memberikan alternatif sudut pandang atas pemecahan masalah sosial budaya di masyarakat.</a:t>
            </a:r>
          </a:p>
          <a:p>
            <a:pPr algn="just"/>
            <a:endParaRPr lang="id-ID" sz="3600" b="1" dirty="0"/>
          </a:p>
          <a:p>
            <a:pPr marL="571500" indent="-571500" algn="just">
              <a:buBlip>
                <a:blip r:embed="rId2"/>
              </a:buBlip>
            </a:pPr>
            <a:r>
              <a:rPr lang="id-ID" sz="3600" b="1" dirty="0"/>
              <a:t>ISBD memberikan arahan ke mana pemecahan masalah harus dilakukan dengan mempertimbangkan alternatif sudut pandang yang ada.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0" dirty="0">
                <a:solidFill>
                  <a:schemeClr val="bg1"/>
                </a:solidFill>
                <a:latin typeface="Britannic Bold" pitchFamily="34" charset="0"/>
              </a:rPr>
              <a:t>ISBD Sebagai Alternatif Pemecahan Masalah Sosial Budaya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11811</TotalTime>
  <Words>495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Mincho</vt:lpstr>
      <vt:lpstr>Arial</vt:lpstr>
      <vt:lpstr>Bodoni MT Condensed</vt:lpstr>
      <vt:lpstr>Britannic Bold</vt:lpstr>
      <vt:lpstr>Calibri</vt:lpstr>
      <vt:lpstr>Century Gothic</vt:lpstr>
      <vt:lpstr>Franklin Gothic Demi Cond</vt:lpstr>
      <vt:lpstr>Garamond</vt:lpstr>
      <vt:lpstr>BlackTie</vt:lpstr>
      <vt:lpstr>PENGANTAR  ILMU SOSIAL DAN BUDAYA DASAR  (ISBD)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ISBD Sebagai Mata Kuliah Berkehidupan Bermasyarakat (MBB)</vt:lpstr>
      <vt:lpstr>ISBD Sebagai Alternatif Pemecahan Masalah Sosial Budaya</vt:lpstr>
      <vt:lpstr>Referensi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Halimah Sa'diah</cp:lastModifiedBy>
  <cp:revision>327</cp:revision>
  <dcterms:created xsi:type="dcterms:W3CDTF">2014-09-14T14:23:44Z</dcterms:created>
  <dcterms:modified xsi:type="dcterms:W3CDTF">2022-09-10T06:18:46Z</dcterms:modified>
</cp:coreProperties>
</file>