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60" r:id="rId3"/>
    <p:sldId id="262" r:id="rId4"/>
    <p:sldId id="258" r:id="rId5"/>
    <p:sldId id="267" r:id="rId6"/>
    <p:sldId id="261" r:id="rId7"/>
    <p:sldId id="300" r:id="rId8"/>
    <p:sldId id="303" r:id="rId9"/>
    <p:sldId id="302" r:id="rId10"/>
    <p:sldId id="301" r:id="rId11"/>
    <p:sldId id="259" r:id="rId12"/>
    <p:sldId id="263" r:id="rId13"/>
    <p:sldId id="272" r:id="rId14"/>
    <p:sldId id="270" r:id="rId15"/>
    <p:sldId id="264" r:id="rId16"/>
    <p:sldId id="304" r:id="rId17"/>
    <p:sldId id="269" r:id="rId18"/>
    <p:sldId id="278" r:id="rId19"/>
    <p:sldId id="279" r:id="rId2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arla" pitchFamily="2" charset="0"/>
      <p:regular r:id="rId27"/>
      <p:bold r:id="rId28"/>
      <p:italic r:id="rId29"/>
      <p:boldItalic r:id="rId30"/>
    </p:embeddedFont>
    <p:embeddedFont>
      <p:font typeface="Rubik Black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7D4A8-E01B-4F59-8FF7-1E4C9846EF88}">
  <a:tblStyle styleId="{DFE7D4A8-E01B-4F59-8FF7-1E4C9846EF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52668F-84C6-46F5-ADF6-55B586C11C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d2792e9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4d2792e9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07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25d80b41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25d80b41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4e1613f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4e1613f9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4e084505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4e084505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125d80b41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125d80b41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125d80b41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125d80b41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590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141805f86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2141805f86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4e1613f9b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14e1613f9b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125d80b41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1125d80b41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13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86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87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4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212" name="Google Shape;21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5" name="Google Shape;21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16" name="Google Shape;21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17" name="Google Shape;21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19" name="Google Shape;21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0" name="Google Shape;22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1" name="Google Shape;221;p14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22" name="Google Shape;22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5" name="Google Shape;22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26" name="Google Shape;22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27" name="Google Shape;22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29" name="Google Shape;22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0" name="Google Shape;23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86000" y="3293217"/>
            <a:ext cx="4572000" cy="502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1828800" y="1600317"/>
            <a:ext cx="54864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80" name="Google Shape;280;p1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1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82" name="Google Shape;282;p1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83" name="Google Shape;283;p1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85" name="Google Shape;285;p1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86" name="Google Shape;286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7" name="Google Shape;287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8" name="Google Shape;288;p1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9" name="Google Shape;289;p1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2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3"/>
          </p:nvPr>
        </p:nvSpPr>
        <p:spPr>
          <a:xfrm>
            <a:off x="3474800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4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5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6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00" name="Google Shape;300;p1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05" name="Google Shape;305;p1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06" name="Google Shape;306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8" name="Google Shape;308;p1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9" name="Google Shape;309;p1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1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3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5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6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20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20" name="Google Shape;320;p20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" name="Google Shape;321;p20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22" name="Google Shape;322;p20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23" name="Google Shape;323;p20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24" name="Google Shape;324;p20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25" name="Google Shape;325;p20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26" name="Google Shape;326;p20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20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28" name="Google Shape;328;p20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9" name="Google Shape;329;p20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subTitle" idx="1"/>
          </p:nvPr>
        </p:nvSpPr>
        <p:spPr>
          <a:xfrm>
            <a:off x="5918599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2"/>
          </p:nvPr>
        </p:nvSpPr>
        <p:spPr>
          <a:xfrm>
            <a:off x="5918599" y="3855625"/>
            <a:ext cx="2377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subTitle" idx="3"/>
          </p:nvPr>
        </p:nvSpPr>
        <p:spPr>
          <a:xfrm>
            <a:off x="1878800" y="2263125"/>
            <a:ext cx="2377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4"/>
          </p:nvPr>
        </p:nvSpPr>
        <p:spPr>
          <a:xfrm>
            <a:off x="1878800" y="3855634"/>
            <a:ext cx="2377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5"/>
          </p:nvPr>
        </p:nvSpPr>
        <p:spPr>
          <a:xfrm>
            <a:off x="5918599" y="2260100"/>
            <a:ext cx="2377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6"/>
          </p:nvPr>
        </p:nvSpPr>
        <p:spPr>
          <a:xfrm>
            <a:off x="1878800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7" name="Google Shape;337;p20"/>
          <p:cNvSpPr txBox="1">
            <a:spLocks noGrp="1"/>
          </p:cNvSpPr>
          <p:nvPr>
            <p:ph type="subTitle" idx="7"/>
          </p:nvPr>
        </p:nvSpPr>
        <p:spPr>
          <a:xfrm>
            <a:off x="1878800" y="1801544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8" name="Google Shape;338;p20"/>
          <p:cNvSpPr txBox="1">
            <a:spLocks noGrp="1"/>
          </p:cNvSpPr>
          <p:nvPr>
            <p:ph type="subTitle" idx="8"/>
          </p:nvPr>
        </p:nvSpPr>
        <p:spPr>
          <a:xfrm>
            <a:off x="5918599" y="1804550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23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387" name="Google Shape;387;p23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3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389" name="Google Shape;389;p23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0" name="Google Shape;390;p23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91" name="Google Shape;391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93" name="Google Shape;393;p23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4" name="Google Shape;394;p23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23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2285980" y="984428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2285980" y="1898836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23"/>
          <p:cNvSpPr txBox="1"/>
          <p:nvPr/>
        </p:nvSpPr>
        <p:spPr>
          <a:xfrm>
            <a:off x="2286020" y="353541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36" name="Google Shape;36;p3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0" name="Google Shape;40;p3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1" name="Google Shape;41;p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" name="Google Shape;43;p3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" name="Google Shape;44;p3"/>
              <p:cNvCxnSpPr/>
              <p:nvPr/>
            </p:nvCxnSpPr>
            <p:spPr>
              <a:xfrm>
                <a:off x="6827699" y="1017288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 hasCustomPrompt="1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86000" y="3952891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7"/>
          <p:cNvGrpSpPr/>
          <p:nvPr/>
        </p:nvGrpSpPr>
        <p:grpSpPr>
          <a:xfrm>
            <a:off x="1438985" y="535000"/>
            <a:ext cx="5919000" cy="4425900"/>
            <a:chOff x="274200" y="274200"/>
            <a:chExt cx="5919000" cy="4425900"/>
          </a:xfrm>
        </p:grpSpPr>
        <p:sp>
          <p:nvSpPr>
            <p:cNvPr id="98" name="Google Shape;9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00" name="Google Shape;10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1" name="Google Shape;10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02" name="Google Shape;10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4" name="Google Shape;10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5" name="Google Shape;10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7" name="Google Shape;107;p7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108" name="Google Shape;10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" name="Google Shape;11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12" name="Google Shape;11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" name="Google Shape;11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14" name="Google Shape;11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5" name="Google Shape;11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714250" y="731525"/>
            <a:ext cx="50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715850" y="1600325"/>
            <a:ext cx="5019900" cy="25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8"/>
          <p:cNvGrpSpPr/>
          <p:nvPr/>
        </p:nvGrpSpPr>
        <p:grpSpPr>
          <a:xfrm>
            <a:off x="2028115" y="535000"/>
            <a:ext cx="6492300" cy="3749100"/>
            <a:chOff x="1371300" y="742950"/>
            <a:chExt cx="6492300" cy="3749100"/>
          </a:xfrm>
        </p:grpSpPr>
        <p:sp>
          <p:nvSpPr>
            <p:cNvPr id="122" name="Google Shape;12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5" name="Google Shape;12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6" name="Google Shape;12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27" name="Google Shape;12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9" name="Google Shape;12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0" name="Google Shape;13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" name="Google Shape;131;p8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32" name="Google Shape;13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5" name="Google Shape;13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36" name="Google Shape;13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37" name="Google Shape;13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39" name="Google Shape;13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0" name="Google Shape;14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828800" y="1307100"/>
            <a:ext cx="5486400" cy="2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9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145" name="Google Shape;14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8" name="Google Shape;14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9" name="Google Shape;14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50" name="Google Shape;15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2" name="Google Shape;15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3" name="Google Shape;15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54" name="Google Shape;154;p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55" name="Google Shape;15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8" name="Google Shape;15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9" name="Google Shape;15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0" name="Google Shape;16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" name="Google Shape;16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2" name="Google Shape;16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3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86" name="Google Shape;186;p13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13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88" name="Google Shape;188;p13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89" name="Google Shape;189;p13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90" name="Google Shape;190;p13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92" name="Google Shape;192;p1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1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4" name="Google Shape;194;p13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" name="Google Shape;195;p13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6" name="Google Shape;196;p13"/>
          <p:cNvSpPr txBox="1">
            <a:spLocks noGrp="1"/>
          </p:cNvSpPr>
          <p:nvPr>
            <p:ph type="subTitle" idx="1"/>
          </p:nvPr>
        </p:nvSpPr>
        <p:spPr>
          <a:xfrm>
            <a:off x="1957976" y="1802875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2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3"/>
          </p:nvPr>
        </p:nvSpPr>
        <p:spPr>
          <a:xfrm>
            <a:off x="5997466" y="1803588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4"/>
          </p:nvPr>
        </p:nvSpPr>
        <p:spPr>
          <a:xfrm>
            <a:off x="6043506" y="3399143"/>
            <a:ext cx="22860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hasCustomPrompt="1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5"/>
          </p:nvPr>
        </p:nvSpPr>
        <p:spPr>
          <a:xfrm>
            <a:off x="1957976" y="2261521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7"/>
          </p:nvPr>
        </p:nvSpPr>
        <p:spPr>
          <a:xfrm>
            <a:off x="5997466" y="2260800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1957956" y="3856343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4897" y="3399143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6043506" y="3856343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4" r:id="rId11"/>
    <p:sldLayoutId id="2147483665" r:id="rId12"/>
    <p:sldLayoutId id="2147483666" r:id="rId13"/>
    <p:sldLayoutId id="2147483669" r:id="rId14"/>
    <p:sldLayoutId id="2147483670" r:id="rId15"/>
    <p:sldLayoutId id="214748367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bluediamondgallery.com/tablet/s/software-developer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Pengenalan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endParaRPr dirty="0"/>
          </a:p>
        </p:txBody>
      </p:sp>
      <p:sp>
        <p:nvSpPr>
          <p:cNvPr id="413" name="Google Shape;413;p29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REKAYASA PERANGKAT LUNAK</a:t>
            </a:r>
            <a:endParaRPr dirty="0"/>
          </a:p>
        </p:txBody>
      </p:sp>
      <p:sp>
        <p:nvSpPr>
          <p:cNvPr id="414" name="Google Shape;414;p29"/>
          <p:cNvSpPr/>
          <p:nvPr/>
        </p:nvSpPr>
        <p:spPr>
          <a:xfrm rot="-2700000">
            <a:off x="7125203" y="4050192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29"/>
          <p:cNvGrpSpPr/>
          <p:nvPr/>
        </p:nvGrpSpPr>
        <p:grpSpPr>
          <a:xfrm>
            <a:off x="136938" y="2571748"/>
            <a:ext cx="1827475" cy="1051350"/>
            <a:chOff x="274188" y="1278048"/>
            <a:chExt cx="1827475" cy="1051350"/>
          </a:xfrm>
        </p:grpSpPr>
        <p:sp>
          <p:nvSpPr>
            <p:cNvPr id="416" name="Google Shape;416;p29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29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418" name="Google Shape;418;p29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9" name="Google Shape;419;p29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0" name="Google Shape;420;p29"/>
            <p:cNvGrpSpPr/>
            <p:nvPr/>
          </p:nvGrpSpPr>
          <p:grpSpPr>
            <a:xfrm>
              <a:off x="447057" y="1555937"/>
              <a:ext cx="1391436" cy="587426"/>
              <a:chOff x="817139" y="2952501"/>
              <a:chExt cx="1391436" cy="587426"/>
            </a:xfrm>
          </p:grpSpPr>
          <p:sp>
            <p:nvSpPr>
              <p:cNvPr id="421" name="Google Shape;421;p29"/>
              <p:cNvSpPr/>
              <p:nvPr/>
            </p:nvSpPr>
            <p:spPr>
              <a:xfrm>
                <a:off x="834354" y="3033062"/>
                <a:ext cx="328236" cy="324038"/>
              </a:xfrm>
              <a:custGeom>
                <a:avLst/>
                <a:gdLst/>
                <a:ahLst/>
                <a:cxnLst/>
                <a:rect l="l" t="t" r="r" b="b"/>
                <a:pathLst>
                  <a:path w="8732" h="8733" extrusionOk="0">
                    <a:moveTo>
                      <a:pt x="4366" y="1"/>
                    </a:moveTo>
                    <a:cubicBezTo>
                      <a:pt x="1951" y="1"/>
                      <a:pt x="0" y="1952"/>
                      <a:pt x="0" y="4366"/>
                    </a:cubicBezTo>
                    <a:cubicBezTo>
                      <a:pt x="0" y="6757"/>
                      <a:pt x="1951" y="8732"/>
                      <a:pt x="4366" y="8732"/>
                    </a:cubicBezTo>
                    <a:cubicBezTo>
                      <a:pt x="6780" y="8732"/>
                      <a:pt x="8732" y="6757"/>
                      <a:pt x="8732" y="4366"/>
                    </a:cubicBezTo>
                    <a:cubicBezTo>
                      <a:pt x="8732" y="1952"/>
                      <a:pt x="6780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817139" y="3173107"/>
                <a:ext cx="735110" cy="366820"/>
              </a:xfrm>
              <a:custGeom>
                <a:avLst/>
                <a:gdLst/>
                <a:ahLst/>
                <a:cxnLst/>
                <a:rect l="l" t="t" r="r" b="b"/>
                <a:pathLst>
                  <a:path w="19556" h="9886" extrusionOk="0">
                    <a:moveTo>
                      <a:pt x="10025" y="0"/>
                    </a:moveTo>
                    <a:cubicBezTo>
                      <a:pt x="7970" y="0"/>
                      <a:pt x="5937" y="1254"/>
                      <a:pt x="5263" y="3544"/>
                    </a:cubicBezTo>
                    <a:cubicBezTo>
                      <a:pt x="4773" y="3298"/>
                      <a:pt x="4258" y="3184"/>
                      <a:pt x="3754" y="3184"/>
                    </a:cubicBezTo>
                    <a:cubicBezTo>
                      <a:pt x="2252" y="3184"/>
                      <a:pt x="848" y="4199"/>
                      <a:pt x="482" y="5787"/>
                    </a:cubicBezTo>
                    <a:cubicBezTo>
                      <a:pt x="0" y="7884"/>
                      <a:pt x="1590" y="9886"/>
                      <a:pt x="3723" y="9886"/>
                    </a:cubicBezTo>
                    <a:cubicBezTo>
                      <a:pt x="3748" y="9886"/>
                      <a:pt x="3774" y="9885"/>
                      <a:pt x="3799" y="9885"/>
                    </a:cubicBezTo>
                    <a:lnTo>
                      <a:pt x="15531" y="9885"/>
                    </a:lnTo>
                    <a:cubicBezTo>
                      <a:pt x="17750" y="9885"/>
                      <a:pt x="19555" y="8104"/>
                      <a:pt x="19555" y="5885"/>
                    </a:cubicBezTo>
                    <a:cubicBezTo>
                      <a:pt x="19555" y="3641"/>
                      <a:pt x="17750" y="1861"/>
                      <a:pt x="15531" y="1861"/>
                    </a:cubicBezTo>
                    <a:cubicBezTo>
                      <a:pt x="15019" y="1861"/>
                      <a:pt x="14531" y="1958"/>
                      <a:pt x="14068" y="2129"/>
                    </a:cubicBezTo>
                    <a:cubicBezTo>
                      <a:pt x="13064" y="681"/>
                      <a:pt x="11538" y="0"/>
                      <a:pt x="10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1739143" y="2952501"/>
                <a:ext cx="162314" cy="219958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5928" extrusionOk="0">
                    <a:moveTo>
                      <a:pt x="2245" y="1"/>
                    </a:moveTo>
                    <a:cubicBezTo>
                      <a:pt x="1976" y="1"/>
                      <a:pt x="1708" y="25"/>
                      <a:pt x="1440" y="99"/>
                    </a:cubicBezTo>
                    <a:cubicBezTo>
                      <a:pt x="1196" y="147"/>
                      <a:pt x="976" y="245"/>
                      <a:pt x="757" y="367"/>
                    </a:cubicBezTo>
                    <a:cubicBezTo>
                      <a:pt x="489" y="513"/>
                      <a:pt x="245" y="708"/>
                      <a:pt x="1" y="928"/>
                    </a:cubicBezTo>
                    <a:lnTo>
                      <a:pt x="854" y="1952"/>
                    </a:lnTo>
                    <a:cubicBezTo>
                      <a:pt x="1050" y="1757"/>
                      <a:pt x="1269" y="1611"/>
                      <a:pt x="1489" y="1464"/>
                    </a:cubicBezTo>
                    <a:cubicBezTo>
                      <a:pt x="1659" y="1367"/>
                      <a:pt x="1854" y="1318"/>
                      <a:pt x="2049" y="1318"/>
                    </a:cubicBezTo>
                    <a:cubicBezTo>
                      <a:pt x="2196" y="1318"/>
                      <a:pt x="2367" y="1367"/>
                      <a:pt x="2464" y="1440"/>
                    </a:cubicBezTo>
                    <a:cubicBezTo>
                      <a:pt x="2562" y="1538"/>
                      <a:pt x="2635" y="1684"/>
                      <a:pt x="2610" y="1806"/>
                    </a:cubicBezTo>
                    <a:cubicBezTo>
                      <a:pt x="2610" y="1928"/>
                      <a:pt x="2586" y="2050"/>
                      <a:pt x="2537" y="2172"/>
                    </a:cubicBezTo>
                    <a:cubicBezTo>
                      <a:pt x="2488" y="2318"/>
                      <a:pt x="2391" y="2440"/>
                      <a:pt x="2293" y="2562"/>
                    </a:cubicBezTo>
                    <a:cubicBezTo>
                      <a:pt x="2171" y="2733"/>
                      <a:pt x="1879" y="3025"/>
                      <a:pt x="1489" y="3440"/>
                    </a:cubicBezTo>
                    <a:lnTo>
                      <a:pt x="50" y="4903"/>
                    </a:lnTo>
                    <a:lnTo>
                      <a:pt x="50" y="5928"/>
                    </a:lnTo>
                    <a:lnTo>
                      <a:pt x="4318" y="5928"/>
                    </a:lnTo>
                    <a:lnTo>
                      <a:pt x="4318" y="4659"/>
                    </a:lnTo>
                    <a:lnTo>
                      <a:pt x="2098" y="4659"/>
                    </a:lnTo>
                    <a:lnTo>
                      <a:pt x="2098" y="4611"/>
                    </a:lnTo>
                    <a:cubicBezTo>
                      <a:pt x="2757" y="4050"/>
                      <a:pt x="3171" y="3635"/>
                      <a:pt x="3367" y="3440"/>
                    </a:cubicBezTo>
                    <a:cubicBezTo>
                      <a:pt x="3562" y="3245"/>
                      <a:pt x="3708" y="3050"/>
                      <a:pt x="3854" y="2830"/>
                    </a:cubicBezTo>
                    <a:cubicBezTo>
                      <a:pt x="4098" y="2464"/>
                      <a:pt x="4220" y="2025"/>
                      <a:pt x="4220" y="1611"/>
                    </a:cubicBezTo>
                    <a:cubicBezTo>
                      <a:pt x="4220" y="1294"/>
                      <a:pt x="4123" y="1025"/>
                      <a:pt x="3952" y="781"/>
                    </a:cubicBezTo>
                    <a:cubicBezTo>
                      <a:pt x="3781" y="513"/>
                      <a:pt x="3562" y="318"/>
                      <a:pt x="3269" y="196"/>
                    </a:cubicBezTo>
                    <a:cubicBezTo>
                      <a:pt x="2952" y="50"/>
                      <a:pt x="2610" y="1"/>
                      <a:pt x="2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926175" y="2955247"/>
                <a:ext cx="129310" cy="217213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854" extrusionOk="0">
                    <a:moveTo>
                      <a:pt x="2000" y="0"/>
                    </a:moveTo>
                    <a:lnTo>
                      <a:pt x="0" y="1659"/>
                    </a:lnTo>
                    <a:lnTo>
                      <a:pt x="805" y="2659"/>
                    </a:lnTo>
                    <a:lnTo>
                      <a:pt x="1488" y="2122"/>
                    </a:lnTo>
                    <a:cubicBezTo>
                      <a:pt x="1610" y="2000"/>
                      <a:pt x="1732" y="1878"/>
                      <a:pt x="1854" y="1732"/>
                    </a:cubicBezTo>
                    <a:lnTo>
                      <a:pt x="1854" y="1732"/>
                    </a:lnTo>
                    <a:cubicBezTo>
                      <a:pt x="1829" y="2049"/>
                      <a:pt x="1829" y="2390"/>
                      <a:pt x="1829" y="2756"/>
                    </a:cubicBezTo>
                    <a:lnTo>
                      <a:pt x="1829" y="5854"/>
                    </a:lnTo>
                    <a:lnTo>
                      <a:pt x="3439" y="5854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096669" y="2952501"/>
                <a:ext cx="111905" cy="112354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3028" extrusionOk="0">
                    <a:moveTo>
                      <a:pt x="1537" y="830"/>
                    </a:moveTo>
                    <a:cubicBezTo>
                      <a:pt x="1806" y="830"/>
                      <a:pt x="1928" y="1050"/>
                      <a:pt x="1928" y="1513"/>
                    </a:cubicBezTo>
                    <a:cubicBezTo>
                      <a:pt x="1928" y="1977"/>
                      <a:pt x="1806" y="2220"/>
                      <a:pt x="1537" y="2220"/>
                    </a:cubicBezTo>
                    <a:cubicBezTo>
                      <a:pt x="1415" y="2220"/>
                      <a:pt x="1293" y="2147"/>
                      <a:pt x="1220" y="2050"/>
                    </a:cubicBezTo>
                    <a:cubicBezTo>
                      <a:pt x="1147" y="1879"/>
                      <a:pt x="1123" y="1684"/>
                      <a:pt x="1123" y="1513"/>
                    </a:cubicBezTo>
                    <a:lnTo>
                      <a:pt x="1147" y="1513"/>
                    </a:lnTo>
                    <a:cubicBezTo>
                      <a:pt x="1147" y="1050"/>
                      <a:pt x="1269" y="830"/>
                      <a:pt x="1537" y="830"/>
                    </a:cubicBezTo>
                    <a:close/>
                    <a:moveTo>
                      <a:pt x="1562" y="1"/>
                    </a:moveTo>
                    <a:cubicBezTo>
                      <a:pt x="1171" y="1"/>
                      <a:pt x="781" y="147"/>
                      <a:pt x="513" y="416"/>
                    </a:cubicBezTo>
                    <a:cubicBezTo>
                      <a:pt x="1" y="1050"/>
                      <a:pt x="1" y="1977"/>
                      <a:pt x="513" y="2611"/>
                    </a:cubicBezTo>
                    <a:cubicBezTo>
                      <a:pt x="764" y="2862"/>
                      <a:pt x="1101" y="3028"/>
                      <a:pt x="1463" y="3028"/>
                    </a:cubicBezTo>
                    <a:cubicBezTo>
                      <a:pt x="1488" y="3028"/>
                      <a:pt x="1513" y="3027"/>
                      <a:pt x="1537" y="3025"/>
                    </a:cubicBezTo>
                    <a:cubicBezTo>
                      <a:pt x="1565" y="3027"/>
                      <a:pt x="1593" y="3028"/>
                      <a:pt x="1621" y="3028"/>
                    </a:cubicBezTo>
                    <a:cubicBezTo>
                      <a:pt x="1980" y="3028"/>
                      <a:pt x="2314" y="2882"/>
                      <a:pt x="2586" y="2611"/>
                    </a:cubicBezTo>
                    <a:cubicBezTo>
                      <a:pt x="2854" y="2318"/>
                      <a:pt x="2976" y="1928"/>
                      <a:pt x="2952" y="1513"/>
                    </a:cubicBezTo>
                    <a:cubicBezTo>
                      <a:pt x="2976" y="1123"/>
                      <a:pt x="2830" y="733"/>
                      <a:pt x="2586" y="416"/>
                    </a:cubicBezTo>
                    <a:cubicBezTo>
                      <a:pt x="2318" y="147"/>
                      <a:pt x="1928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6" name="Google Shape;426;p29"/>
          <p:cNvSpPr/>
          <p:nvPr/>
        </p:nvSpPr>
        <p:spPr>
          <a:xfrm>
            <a:off x="1099325" y="425927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29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428" name="Google Shape;428;p29"/>
            <p:cNvSpPr/>
            <p:nvPr/>
          </p:nvSpPr>
          <p:spPr>
            <a:xfrm>
              <a:off x="6993487" y="3563457"/>
              <a:ext cx="457207" cy="59636"/>
            </a:xfrm>
            <a:custGeom>
              <a:avLst/>
              <a:gdLst/>
              <a:ahLst/>
              <a:cxnLst/>
              <a:rect l="l" t="t" r="r" b="b"/>
              <a:pathLst>
                <a:path w="8294" h="952" extrusionOk="0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761147" y="3414805"/>
              <a:ext cx="457196" cy="57149"/>
            </a:xfrm>
            <a:custGeom>
              <a:avLst/>
              <a:gdLst/>
              <a:ahLst/>
              <a:cxnLst/>
              <a:rect l="l" t="t" r="r" b="b"/>
              <a:pathLst>
                <a:path w="11732" h="1391" extrusionOk="0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9"/>
          <p:cNvGrpSpPr/>
          <p:nvPr/>
        </p:nvGrpSpPr>
        <p:grpSpPr>
          <a:xfrm>
            <a:off x="136938" y="1047512"/>
            <a:ext cx="1371600" cy="1375875"/>
            <a:chOff x="299013" y="1079125"/>
            <a:chExt cx="1371600" cy="1375875"/>
          </a:xfrm>
        </p:grpSpPr>
        <p:sp>
          <p:nvSpPr>
            <p:cNvPr id="431" name="Google Shape;431;p29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29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434" name="Google Shape;434;p29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" name="Google Shape;435;p29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436" name="Google Shape;436;p29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9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8" name="Google Shape;438;p29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439" name="Google Shape;439;p29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41" name="Google Shape;441;p29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2" name="Google Shape;442;p29"/>
          <p:cNvGrpSpPr/>
          <p:nvPr/>
        </p:nvGrpSpPr>
        <p:grpSpPr>
          <a:xfrm>
            <a:off x="7450704" y="1174899"/>
            <a:ext cx="1646100" cy="1188900"/>
            <a:chOff x="7403363" y="1047512"/>
            <a:chExt cx="1646100" cy="1188900"/>
          </a:xfrm>
        </p:grpSpPr>
        <p:sp>
          <p:nvSpPr>
            <p:cNvPr id="443" name="Google Shape;443;p29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5" name="Google Shape;445;p29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6" name="Google Shape;446;p29"/>
            <p:cNvSpPr/>
            <p:nvPr/>
          </p:nvSpPr>
          <p:spPr>
            <a:xfrm>
              <a:off x="7540474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009987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479499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29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450" name="Google Shape;450;p29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343" extrusionOk="0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1367" extrusionOk="0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29"/>
          <p:cNvGrpSpPr/>
          <p:nvPr/>
        </p:nvGrpSpPr>
        <p:grpSpPr>
          <a:xfrm>
            <a:off x="7855413" y="2571747"/>
            <a:ext cx="836668" cy="1371596"/>
            <a:chOff x="2771692" y="3497697"/>
            <a:chExt cx="836668" cy="1371596"/>
          </a:xfrm>
        </p:grpSpPr>
        <p:sp>
          <p:nvSpPr>
            <p:cNvPr id="453" name="Google Shape;453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02911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129912" y="3708819"/>
              <a:ext cx="120228" cy="373356"/>
            </a:xfrm>
            <a:custGeom>
              <a:avLst/>
              <a:gdLst/>
              <a:ahLst/>
              <a:cxnLst/>
              <a:rect l="l" t="t" r="r" b="b"/>
              <a:pathLst>
                <a:path w="1367" h="4269" extrusionOk="0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806080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806080" y="4150392"/>
              <a:ext cx="767979" cy="684792"/>
            </a:xfrm>
            <a:custGeom>
              <a:avLst/>
              <a:gdLst/>
              <a:ahLst/>
              <a:cxnLst/>
              <a:rect l="l" t="t" r="r" b="b"/>
              <a:pathLst>
                <a:path w="8732" h="7830" extrusionOk="0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505371" y="4248519"/>
              <a:ext cx="34388" cy="266658"/>
            </a:xfrm>
            <a:custGeom>
              <a:avLst/>
              <a:gdLst/>
              <a:ahLst/>
              <a:cxnLst/>
              <a:rect l="l" t="t" r="r" b="b"/>
              <a:pathLst>
                <a:path w="391" h="3049" extrusionOk="0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202911" y="3533904"/>
              <a:ext cx="371149" cy="633630"/>
            </a:xfrm>
            <a:custGeom>
              <a:avLst/>
              <a:gdLst/>
              <a:ahLst/>
              <a:cxnLst/>
              <a:rect l="l" t="t" r="r" b="b"/>
              <a:pathLst>
                <a:path w="4220" h="7245" extrusionOk="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3329471" y="4150392"/>
              <a:ext cx="246788" cy="667738"/>
            </a:xfrm>
            <a:custGeom>
              <a:avLst/>
              <a:gdLst/>
              <a:ahLst/>
              <a:cxnLst/>
              <a:rect l="l" t="t" r="r" b="b"/>
              <a:pathLst>
                <a:path w="2806" h="7635" extrusionOk="0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138531" y="3728060"/>
              <a:ext cx="111609" cy="373356"/>
            </a:xfrm>
            <a:custGeom>
              <a:avLst/>
              <a:gdLst/>
              <a:ahLst/>
              <a:cxnLst/>
              <a:rect l="l" t="t" r="r" b="b"/>
              <a:pathLst>
                <a:path w="1269" h="4269" extrusionOk="0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35;p32">
            <a:extLst>
              <a:ext uri="{FF2B5EF4-FFF2-40B4-BE49-F238E27FC236}">
                <a16:creationId xmlns:a16="http://schemas.microsoft.com/office/drawing/2014/main" id="{F60696B8-C270-D683-02D1-B899BC3068FE}"/>
              </a:ext>
            </a:extLst>
          </p:cNvPr>
          <p:cNvGrpSpPr/>
          <p:nvPr/>
        </p:nvGrpSpPr>
        <p:grpSpPr>
          <a:xfrm>
            <a:off x="6820031" y="1750983"/>
            <a:ext cx="1280100" cy="1203997"/>
            <a:chOff x="715100" y="274199"/>
            <a:chExt cx="1920300" cy="1918875"/>
          </a:xfrm>
        </p:grpSpPr>
        <p:sp>
          <p:nvSpPr>
            <p:cNvPr id="26" name="Google Shape;536;p32">
              <a:extLst>
                <a:ext uri="{FF2B5EF4-FFF2-40B4-BE49-F238E27FC236}">
                  <a16:creationId xmlns:a16="http://schemas.microsoft.com/office/drawing/2014/main" id="{B42EB23F-DFA9-89F3-2838-6267DF7341E9}"/>
                </a:ext>
              </a:extLst>
            </p:cNvPr>
            <p:cNvSpPr/>
            <p:nvPr/>
          </p:nvSpPr>
          <p:spPr>
            <a:xfrm>
              <a:off x="806600" y="364274"/>
              <a:ext cx="1828800" cy="18288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537;p32">
              <a:extLst>
                <a:ext uri="{FF2B5EF4-FFF2-40B4-BE49-F238E27FC236}">
                  <a16:creationId xmlns:a16="http://schemas.microsoft.com/office/drawing/2014/main" id="{79E17024-CA54-B396-B732-1A701DF26D29}"/>
                </a:ext>
              </a:extLst>
            </p:cNvPr>
            <p:cNvGrpSpPr/>
            <p:nvPr/>
          </p:nvGrpSpPr>
          <p:grpSpPr>
            <a:xfrm>
              <a:off x="715100" y="274199"/>
              <a:ext cx="1828800" cy="1828800"/>
              <a:chOff x="715100" y="274199"/>
              <a:chExt cx="1828800" cy="1828800"/>
            </a:xfrm>
          </p:grpSpPr>
          <p:sp>
            <p:nvSpPr>
              <p:cNvPr id="28" name="Google Shape;538;p32">
                <a:extLst>
                  <a:ext uri="{FF2B5EF4-FFF2-40B4-BE49-F238E27FC236}">
                    <a16:creationId xmlns:a16="http://schemas.microsoft.com/office/drawing/2014/main" id="{14F19C25-69CC-1B38-D7A5-36AA81214CCB}"/>
                  </a:ext>
                </a:extLst>
              </p:cNvPr>
              <p:cNvSpPr/>
              <p:nvPr/>
            </p:nvSpPr>
            <p:spPr>
              <a:xfrm>
                <a:off x="715100" y="274199"/>
                <a:ext cx="1828800" cy="18288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539;p32">
                <a:extLst>
                  <a:ext uri="{FF2B5EF4-FFF2-40B4-BE49-F238E27FC236}">
                    <a16:creationId xmlns:a16="http://schemas.microsoft.com/office/drawing/2014/main" id="{1645EB30-12BE-3FF6-ED66-BB31BF82C375}"/>
                  </a:ext>
                </a:extLst>
              </p:cNvPr>
              <p:cNvCxnSpPr/>
              <p:nvPr/>
            </p:nvCxnSpPr>
            <p:spPr>
              <a:xfrm>
                <a:off x="717952" y="637800"/>
                <a:ext cx="1823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0" name="Google Shape;540;p32">
                <a:extLst>
                  <a:ext uri="{FF2B5EF4-FFF2-40B4-BE49-F238E27FC236}">
                    <a16:creationId xmlns:a16="http://schemas.microsoft.com/office/drawing/2014/main" id="{02C3C985-910B-DE03-BFEA-5A938DA507C1}"/>
                  </a:ext>
                </a:extLst>
              </p:cNvPr>
              <p:cNvGrpSpPr/>
              <p:nvPr/>
            </p:nvGrpSpPr>
            <p:grpSpPr>
              <a:xfrm>
                <a:off x="2267950" y="363963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3" name="Google Shape;541;p32">
                  <a:extLst>
                    <a:ext uri="{FF2B5EF4-FFF2-40B4-BE49-F238E27FC236}">
                      <a16:creationId xmlns:a16="http://schemas.microsoft.com/office/drawing/2014/main" id="{DCD9C3AA-1E73-604A-9848-35622E5D34A2}"/>
                    </a:ext>
                  </a:extLst>
                </p:cNvPr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542;p32">
                  <a:extLst>
                    <a:ext uri="{FF2B5EF4-FFF2-40B4-BE49-F238E27FC236}">
                      <a16:creationId xmlns:a16="http://schemas.microsoft.com/office/drawing/2014/main" id="{EF226DD4-D741-B78B-027E-FDE485916812}"/>
                    </a:ext>
                  </a:extLst>
                </p:cNvPr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1" name="Google Shape;543;p32">
                <a:extLst>
                  <a:ext uri="{FF2B5EF4-FFF2-40B4-BE49-F238E27FC236}">
                    <a16:creationId xmlns:a16="http://schemas.microsoft.com/office/drawing/2014/main" id="{1CCE1243-7DBC-B4DA-8C2A-8C4AC4DDDD60}"/>
                  </a:ext>
                </a:extLst>
              </p:cNvPr>
              <p:cNvSpPr/>
              <p:nvPr/>
            </p:nvSpPr>
            <p:spPr>
              <a:xfrm>
                <a:off x="1951450" y="367563"/>
                <a:ext cx="179400" cy="1794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544;p32">
                <a:extLst>
                  <a:ext uri="{FF2B5EF4-FFF2-40B4-BE49-F238E27FC236}">
                    <a16:creationId xmlns:a16="http://schemas.microsoft.com/office/drawing/2014/main" id="{BEAB48FA-78E5-07D1-ED8B-BB5F2C8220BD}"/>
                  </a:ext>
                </a:extLst>
              </p:cNvPr>
              <p:cNvCxnSpPr/>
              <p:nvPr/>
            </p:nvCxnSpPr>
            <p:spPr>
              <a:xfrm>
                <a:off x="1605849" y="546963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545;p32">
            <a:extLst>
              <a:ext uri="{FF2B5EF4-FFF2-40B4-BE49-F238E27FC236}">
                <a16:creationId xmlns:a16="http://schemas.microsoft.com/office/drawing/2014/main" id="{B6F8104D-6046-7F32-5B55-983F0420E39D}"/>
              </a:ext>
            </a:extLst>
          </p:cNvPr>
          <p:cNvSpPr txBox="1">
            <a:spLocks/>
          </p:cNvSpPr>
          <p:nvPr/>
        </p:nvSpPr>
        <p:spPr>
          <a:xfrm>
            <a:off x="6725818" y="1843276"/>
            <a:ext cx="136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000" dirty="0">
                <a:solidFill>
                  <a:schemeClr val="dk1"/>
                </a:solidFill>
                <a:latin typeface="Rubik Black"/>
                <a:cs typeface="Rubik Black"/>
                <a:sym typeface="Rubik Black"/>
              </a:rPr>
              <a:t>01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24EE2-C3ED-5E1C-0F47-DCCD58D3875F}"/>
              </a:ext>
            </a:extLst>
          </p:cNvPr>
          <p:cNvSpPr txBox="1"/>
          <p:nvPr/>
        </p:nvSpPr>
        <p:spPr>
          <a:xfrm>
            <a:off x="6867679" y="2023559"/>
            <a:ext cx="1320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/>
              <a:t>PERTEMUAN</a:t>
            </a:r>
            <a:endParaRPr lang="en-ID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/>
          <p:cNvGrpSpPr/>
          <p:nvPr/>
        </p:nvGrpSpPr>
        <p:grpSpPr>
          <a:xfrm>
            <a:off x="715099" y="3195863"/>
            <a:ext cx="7911315" cy="1412550"/>
            <a:chOff x="4754850" y="1600325"/>
            <a:chExt cx="3771900" cy="1412550"/>
          </a:xfrm>
        </p:grpSpPr>
        <p:sp>
          <p:nvSpPr>
            <p:cNvPr id="484" name="Google Shape;484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/>
          <p:cNvGrpSpPr/>
          <p:nvPr/>
        </p:nvGrpSpPr>
        <p:grpSpPr>
          <a:xfrm>
            <a:off x="715099" y="1430067"/>
            <a:ext cx="7911315" cy="1582796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957955" y="1537082"/>
            <a:ext cx="3010859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Web-based Software</a:t>
            </a:r>
          </a:p>
        </p:txBody>
      </p:sp>
      <p:sp>
        <p:nvSpPr>
          <p:cNvPr id="496" name="Google Shape;496;p31"/>
          <p:cNvSpPr txBox="1">
            <a:spLocks noGrp="1"/>
          </p:cNvSpPr>
          <p:nvPr>
            <p:ph type="subTitle" idx="2"/>
          </p:nvPr>
        </p:nvSpPr>
        <p:spPr>
          <a:xfrm>
            <a:off x="1957956" y="3330142"/>
            <a:ext cx="5072572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/>
              <a:t>Artificial Intelligence Software</a:t>
            </a:r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1957917" y="1932286"/>
            <a:ext cx="623861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 Web-based pada </a:t>
            </a:r>
            <a:r>
              <a:rPr lang="en-US" dirty="0" err="1"/>
              <a:t>prinsipnya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untuk </a:t>
            </a:r>
            <a:r>
              <a:rPr lang="en-US" dirty="0" err="1"/>
              <a:t>memformat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(HTML)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instruksi-instruksi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 dalam bentuk CGI, Java, Perl</a:t>
            </a:r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 idx="8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503" name="Google Shape;503;p31"/>
          <p:cNvSpPr txBox="1">
            <a:spLocks noGrp="1"/>
          </p:cNvSpPr>
          <p:nvPr>
            <p:ph type="subTitle" idx="9"/>
          </p:nvPr>
        </p:nvSpPr>
        <p:spPr>
          <a:xfrm>
            <a:off x="1957917" y="3711566"/>
            <a:ext cx="634065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Sistem pakar atau disebut juga sistem berbasis pengetahuan. Program yang digunakan untuk menggerakkan/mengontrol robot, permainan game, pengolah gambar dan pola</a:t>
            </a:r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TIPE PERANGKAT LUNAK</a:t>
            </a:r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36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2"/>
          <p:cNvGrpSpPr/>
          <p:nvPr/>
        </p:nvGrpSpPr>
        <p:grpSpPr>
          <a:xfrm>
            <a:off x="5022725" y="1426150"/>
            <a:ext cx="3657590" cy="348347"/>
            <a:chOff x="4572050" y="100025"/>
            <a:chExt cx="3657590" cy="348347"/>
          </a:xfrm>
        </p:grpSpPr>
        <p:sp>
          <p:nvSpPr>
            <p:cNvPr id="516" name="Google Shape;516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42" y="610"/>
                    <a:pt x="4805" y="0"/>
                    <a:pt x="7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18" y="610"/>
                    <a:pt x="4805" y="0"/>
                    <a:pt x="7122" y="0"/>
                  </a:cubicBezTo>
                  <a:close/>
                  <a:moveTo>
                    <a:pt x="28317" y="2780"/>
                  </a:moveTo>
                  <a:lnTo>
                    <a:pt x="8464" y="2780"/>
                  </a:lnTo>
                  <a:cubicBezTo>
                    <a:pt x="8269" y="2780"/>
                    <a:pt x="8269" y="3073"/>
                    <a:pt x="8464" y="3073"/>
                  </a:cubicBezTo>
                  <a:lnTo>
                    <a:pt x="28317" y="3073"/>
                  </a:lnTo>
                  <a:cubicBezTo>
                    <a:pt x="28512" y="3073"/>
                    <a:pt x="28512" y="2780"/>
                    <a:pt x="28317" y="2780"/>
                  </a:cubicBezTo>
                  <a:close/>
                  <a:moveTo>
                    <a:pt x="6293" y="2780"/>
                  </a:moveTo>
                  <a:lnTo>
                    <a:pt x="6805" y="2780"/>
                  </a:lnTo>
                  <a:cubicBezTo>
                    <a:pt x="7000" y="2780"/>
                    <a:pt x="7000" y="3073"/>
                    <a:pt x="6805" y="3073"/>
                  </a:cubicBezTo>
                  <a:lnTo>
                    <a:pt x="6244" y="3073"/>
                  </a:lnTo>
                  <a:cubicBezTo>
                    <a:pt x="6171" y="3415"/>
                    <a:pt x="6098" y="3732"/>
                    <a:pt x="5952" y="4049"/>
                  </a:cubicBezTo>
                  <a:cubicBezTo>
                    <a:pt x="6342" y="4073"/>
                    <a:pt x="6732" y="4097"/>
                    <a:pt x="7122" y="4097"/>
                  </a:cubicBezTo>
                  <a:lnTo>
                    <a:pt x="38000" y="4097"/>
                  </a:lnTo>
                  <a:lnTo>
                    <a:pt x="38000" y="3073"/>
                  </a:lnTo>
                  <a:lnTo>
                    <a:pt x="29951" y="3073"/>
                  </a:lnTo>
                  <a:cubicBezTo>
                    <a:pt x="29756" y="3073"/>
                    <a:pt x="29756" y="2780"/>
                    <a:pt x="29951" y="2780"/>
                  </a:cubicBezTo>
                  <a:lnTo>
                    <a:pt x="38000" y="2780"/>
                  </a:lnTo>
                  <a:lnTo>
                    <a:pt x="38000" y="1561"/>
                  </a:lnTo>
                  <a:lnTo>
                    <a:pt x="37390" y="1561"/>
                  </a:lnTo>
                  <a:cubicBezTo>
                    <a:pt x="37317" y="1561"/>
                    <a:pt x="37244" y="1488"/>
                    <a:pt x="37244" y="1415"/>
                  </a:cubicBezTo>
                  <a:cubicBezTo>
                    <a:pt x="37244" y="1317"/>
                    <a:pt x="37317" y="1268"/>
                    <a:pt x="37390" y="1268"/>
                  </a:cubicBezTo>
                  <a:lnTo>
                    <a:pt x="38000" y="1268"/>
                  </a:lnTo>
                  <a:lnTo>
                    <a:pt x="38000" y="366"/>
                  </a:lnTo>
                  <a:lnTo>
                    <a:pt x="7122" y="366"/>
                  </a:lnTo>
                  <a:cubicBezTo>
                    <a:pt x="6732" y="366"/>
                    <a:pt x="6366" y="390"/>
                    <a:pt x="5976" y="415"/>
                  </a:cubicBezTo>
                  <a:cubicBezTo>
                    <a:pt x="6074" y="707"/>
                    <a:pt x="6171" y="976"/>
                    <a:pt x="6220" y="1268"/>
                  </a:cubicBezTo>
                  <a:lnTo>
                    <a:pt x="14244" y="1268"/>
                  </a:lnTo>
                  <a:cubicBezTo>
                    <a:pt x="14342" y="1268"/>
                    <a:pt x="14390" y="1317"/>
                    <a:pt x="14390" y="1415"/>
                  </a:cubicBezTo>
                  <a:cubicBezTo>
                    <a:pt x="14390" y="1488"/>
                    <a:pt x="14342" y="1561"/>
                    <a:pt x="14244" y="1561"/>
                  </a:cubicBezTo>
                  <a:lnTo>
                    <a:pt x="6269" y="1561"/>
                  </a:lnTo>
                  <a:cubicBezTo>
                    <a:pt x="6317" y="1951"/>
                    <a:pt x="6317" y="2366"/>
                    <a:pt x="6269" y="2780"/>
                  </a:cubicBezTo>
                  <a:close/>
                  <a:moveTo>
                    <a:pt x="38292" y="2927"/>
                  </a:moveTo>
                  <a:lnTo>
                    <a:pt x="38292" y="2927"/>
                  </a:lnTo>
                  <a:lnTo>
                    <a:pt x="38292" y="4097"/>
                  </a:lnTo>
                  <a:lnTo>
                    <a:pt x="40268" y="4097"/>
                  </a:lnTo>
                  <a:lnTo>
                    <a:pt x="40268" y="390"/>
                  </a:lnTo>
                  <a:lnTo>
                    <a:pt x="38317" y="390"/>
                  </a:lnTo>
                  <a:lnTo>
                    <a:pt x="38317" y="2927"/>
                  </a:lnTo>
                  <a:close/>
                  <a:moveTo>
                    <a:pt x="28951" y="3073"/>
                  </a:moveTo>
                  <a:lnTo>
                    <a:pt x="29244" y="3073"/>
                  </a:lnTo>
                  <a:cubicBezTo>
                    <a:pt x="29439" y="3073"/>
                    <a:pt x="29439" y="2780"/>
                    <a:pt x="29244" y="2780"/>
                  </a:cubicBezTo>
                  <a:lnTo>
                    <a:pt x="28951" y="2780"/>
                  </a:lnTo>
                  <a:cubicBezTo>
                    <a:pt x="28732" y="2780"/>
                    <a:pt x="28732" y="3073"/>
                    <a:pt x="28951" y="3073"/>
                  </a:cubicBezTo>
                  <a:close/>
                  <a:moveTo>
                    <a:pt x="15878" y="1561"/>
                  </a:moveTo>
                  <a:lnTo>
                    <a:pt x="35731" y="1561"/>
                  </a:lnTo>
                  <a:cubicBezTo>
                    <a:pt x="35829" y="1561"/>
                    <a:pt x="35878" y="1512"/>
                    <a:pt x="35878" y="1415"/>
                  </a:cubicBezTo>
                  <a:cubicBezTo>
                    <a:pt x="35878" y="1341"/>
                    <a:pt x="35829" y="1268"/>
                    <a:pt x="35731" y="1268"/>
                  </a:cubicBezTo>
                  <a:lnTo>
                    <a:pt x="15878" y="1268"/>
                  </a:lnTo>
                  <a:cubicBezTo>
                    <a:pt x="15805" y="1268"/>
                    <a:pt x="15732" y="1341"/>
                    <a:pt x="15732" y="1415"/>
                  </a:cubicBezTo>
                  <a:cubicBezTo>
                    <a:pt x="15732" y="1512"/>
                    <a:pt x="15805" y="1585"/>
                    <a:pt x="15878" y="1561"/>
                  </a:cubicBezTo>
                  <a:close/>
                  <a:moveTo>
                    <a:pt x="15244" y="1268"/>
                  </a:moveTo>
                  <a:lnTo>
                    <a:pt x="14951" y="1268"/>
                  </a:lnTo>
                  <a:cubicBezTo>
                    <a:pt x="14854" y="1268"/>
                    <a:pt x="14781" y="1341"/>
                    <a:pt x="14805" y="1415"/>
                  </a:cubicBezTo>
                  <a:cubicBezTo>
                    <a:pt x="14781" y="1512"/>
                    <a:pt x="14854" y="1561"/>
                    <a:pt x="14951" y="1561"/>
                  </a:cubicBezTo>
                  <a:lnTo>
                    <a:pt x="15244" y="1561"/>
                  </a:lnTo>
                  <a:cubicBezTo>
                    <a:pt x="15342" y="1561"/>
                    <a:pt x="15390" y="1512"/>
                    <a:pt x="15390" y="1415"/>
                  </a:cubicBezTo>
                  <a:cubicBezTo>
                    <a:pt x="15390" y="1341"/>
                    <a:pt x="15342" y="1268"/>
                    <a:pt x="15244" y="1268"/>
                  </a:cubicBezTo>
                  <a:close/>
                  <a:moveTo>
                    <a:pt x="5561" y="3976"/>
                  </a:moveTo>
                  <a:cubicBezTo>
                    <a:pt x="6025" y="2854"/>
                    <a:pt x="6025" y="1610"/>
                    <a:pt x="5561" y="488"/>
                  </a:cubicBezTo>
                  <a:cubicBezTo>
                    <a:pt x="4391" y="683"/>
                    <a:pt x="3244" y="1024"/>
                    <a:pt x="2171" y="1512"/>
                  </a:cubicBezTo>
                  <a:lnTo>
                    <a:pt x="1903" y="1634"/>
                  </a:lnTo>
                  <a:cubicBezTo>
                    <a:pt x="2147" y="2000"/>
                    <a:pt x="2147" y="2463"/>
                    <a:pt x="1903" y="2854"/>
                  </a:cubicBezTo>
                  <a:lnTo>
                    <a:pt x="2171" y="2951"/>
                  </a:lnTo>
                  <a:cubicBezTo>
                    <a:pt x="3244" y="3463"/>
                    <a:pt x="4366" y="3805"/>
                    <a:pt x="5537" y="4000"/>
                  </a:cubicBezTo>
                  <a:close/>
                  <a:moveTo>
                    <a:pt x="1513" y="2683"/>
                  </a:moveTo>
                  <a:cubicBezTo>
                    <a:pt x="1732" y="2415"/>
                    <a:pt x="1732" y="2049"/>
                    <a:pt x="1537" y="1756"/>
                  </a:cubicBezTo>
                  <a:cubicBezTo>
                    <a:pt x="1342" y="1854"/>
                    <a:pt x="1147" y="1902"/>
                    <a:pt x="976" y="1976"/>
                  </a:cubicBezTo>
                  <a:cubicBezTo>
                    <a:pt x="830" y="2024"/>
                    <a:pt x="683" y="2073"/>
                    <a:pt x="561" y="2146"/>
                  </a:cubicBezTo>
                  <a:cubicBezTo>
                    <a:pt x="513" y="2195"/>
                    <a:pt x="488" y="2219"/>
                    <a:pt x="488" y="2219"/>
                  </a:cubicBezTo>
                  <a:cubicBezTo>
                    <a:pt x="488" y="2219"/>
                    <a:pt x="513" y="2244"/>
                    <a:pt x="561" y="2293"/>
                  </a:cubicBezTo>
                  <a:cubicBezTo>
                    <a:pt x="683" y="2366"/>
                    <a:pt x="830" y="2415"/>
                    <a:pt x="976" y="2463"/>
                  </a:cubicBezTo>
                  <a:cubicBezTo>
                    <a:pt x="1147" y="2537"/>
                    <a:pt x="1342" y="2585"/>
                    <a:pt x="1513" y="2658"/>
                  </a:cubicBezTo>
                  <a:close/>
                  <a:moveTo>
                    <a:pt x="40561" y="4097"/>
                  </a:moveTo>
                  <a:lnTo>
                    <a:pt x="43975" y="4097"/>
                  </a:lnTo>
                  <a:cubicBezTo>
                    <a:pt x="44414" y="4097"/>
                    <a:pt x="44804" y="3902"/>
                    <a:pt x="45073" y="3561"/>
                  </a:cubicBezTo>
                  <a:cubicBezTo>
                    <a:pt x="45707" y="2805"/>
                    <a:pt x="45707" y="1707"/>
                    <a:pt x="45073" y="927"/>
                  </a:cubicBezTo>
                  <a:cubicBezTo>
                    <a:pt x="44804" y="610"/>
                    <a:pt x="44414" y="415"/>
                    <a:pt x="43975" y="390"/>
                  </a:cubicBezTo>
                  <a:lnTo>
                    <a:pt x="40561" y="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720981" y="137824"/>
              <a:ext cx="328867" cy="270807"/>
            </a:xfrm>
            <a:custGeom>
              <a:avLst/>
              <a:gdLst/>
              <a:ahLst/>
              <a:cxnLst/>
              <a:rect l="l" t="t" r="r" b="b"/>
              <a:pathLst>
                <a:path w="4147" h="3489" extrusionOk="0">
                  <a:moveTo>
                    <a:pt x="293" y="2464"/>
                  </a:moveTo>
                  <a:cubicBezTo>
                    <a:pt x="1366" y="2976"/>
                    <a:pt x="2488" y="3318"/>
                    <a:pt x="3659" y="3489"/>
                  </a:cubicBezTo>
                  <a:cubicBezTo>
                    <a:pt x="4147" y="2391"/>
                    <a:pt x="4147" y="1123"/>
                    <a:pt x="3659" y="1"/>
                  </a:cubicBezTo>
                  <a:cubicBezTo>
                    <a:pt x="2488" y="196"/>
                    <a:pt x="1342" y="537"/>
                    <a:pt x="269" y="1025"/>
                  </a:cubicBezTo>
                  <a:lnTo>
                    <a:pt x="1" y="1147"/>
                  </a:lnTo>
                  <a:cubicBezTo>
                    <a:pt x="244" y="1513"/>
                    <a:pt x="244" y="2001"/>
                    <a:pt x="1" y="2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722884" y="287391"/>
              <a:ext cx="307614" cy="121239"/>
            </a:xfrm>
            <a:custGeom>
              <a:avLst/>
              <a:gdLst/>
              <a:ahLst/>
              <a:cxnLst/>
              <a:rect l="l" t="t" r="r" b="b"/>
              <a:pathLst>
                <a:path w="3879" h="1562" extrusionOk="0">
                  <a:moveTo>
                    <a:pt x="269" y="537"/>
                  </a:moveTo>
                  <a:cubicBezTo>
                    <a:pt x="1342" y="1049"/>
                    <a:pt x="2464" y="1391"/>
                    <a:pt x="3635" y="1562"/>
                  </a:cubicBezTo>
                  <a:cubicBezTo>
                    <a:pt x="3733" y="1318"/>
                    <a:pt x="3830" y="1074"/>
                    <a:pt x="3879" y="805"/>
                  </a:cubicBezTo>
                  <a:cubicBezTo>
                    <a:pt x="2855" y="708"/>
                    <a:pt x="1830" y="488"/>
                    <a:pt x="830" y="171"/>
                  </a:cubicBezTo>
                  <a:cubicBezTo>
                    <a:pt x="611" y="98"/>
                    <a:pt x="367" y="49"/>
                    <a:pt x="172" y="1"/>
                  </a:cubicBezTo>
                  <a:cubicBezTo>
                    <a:pt x="123" y="147"/>
                    <a:pt x="74" y="293"/>
                    <a:pt x="1" y="41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610750" y="238182"/>
              <a:ext cx="98732" cy="70089"/>
            </a:xfrm>
            <a:custGeom>
              <a:avLst/>
              <a:gdLst/>
              <a:ahLst/>
              <a:cxnLst/>
              <a:rect l="l" t="t" r="r" b="b"/>
              <a:pathLst>
                <a:path w="1245" h="903" extrusionOk="0">
                  <a:moveTo>
                    <a:pt x="1025" y="903"/>
                  </a:moveTo>
                  <a:cubicBezTo>
                    <a:pt x="1244" y="635"/>
                    <a:pt x="1244" y="269"/>
                    <a:pt x="1049" y="0"/>
                  </a:cubicBezTo>
                  <a:cubicBezTo>
                    <a:pt x="854" y="74"/>
                    <a:pt x="659" y="147"/>
                    <a:pt x="488" y="196"/>
                  </a:cubicBezTo>
                  <a:cubicBezTo>
                    <a:pt x="342" y="244"/>
                    <a:pt x="195" y="293"/>
                    <a:pt x="73" y="391"/>
                  </a:cubicBezTo>
                  <a:cubicBezTo>
                    <a:pt x="25" y="415"/>
                    <a:pt x="0" y="439"/>
                    <a:pt x="0" y="439"/>
                  </a:cubicBezTo>
                  <a:cubicBezTo>
                    <a:pt x="0" y="464"/>
                    <a:pt x="25" y="488"/>
                    <a:pt x="73" y="513"/>
                  </a:cubicBezTo>
                  <a:cubicBezTo>
                    <a:pt x="195" y="586"/>
                    <a:pt x="342" y="659"/>
                    <a:pt x="488" y="683"/>
                  </a:cubicBezTo>
                  <a:cubicBezTo>
                    <a:pt x="659" y="757"/>
                    <a:pt x="854" y="830"/>
                    <a:pt x="1025" y="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610750" y="272256"/>
              <a:ext cx="92943" cy="36015"/>
            </a:xfrm>
            <a:custGeom>
              <a:avLst/>
              <a:gdLst/>
              <a:ahLst/>
              <a:cxnLst/>
              <a:rect l="l" t="t" r="r" b="b"/>
              <a:pathLst>
                <a:path w="1172" h="464" extrusionOk="0">
                  <a:moveTo>
                    <a:pt x="1025" y="464"/>
                  </a:moveTo>
                  <a:cubicBezTo>
                    <a:pt x="1098" y="366"/>
                    <a:pt x="1147" y="244"/>
                    <a:pt x="1171" y="147"/>
                  </a:cubicBezTo>
                  <a:cubicBezTo>
                    <a:pt x="756" y="74"/>
                    <a:pt x="366" y="25"/>
                    <a:pt x="25" y="0"/>
                  </a:cubicBezTo>
                  <a:lnTo>
                    <a:pt x="0" y="25"/>
                  </a:lnTo>
                  <a:cubicBezTo>
                    <a:pt x="0" y="25"/>
                    <a:pt x="25" y="49"/>
                    <a:pt x="73" y="98"/>
                  </a:cubicBezTo>
                  <a:cubicBezTo>
                    <a:pt x="195" y="171"/>
                    <a:pt x="342" y="220"/>
                    <a:pt x="488" y="269"/>
                  </a:cubicBezTo>
                  <a:cubicBezTo>
                    <a:pt x="659" y="318"/>
                    <a:pt x="854" y="391"/>
                    <a:pt x="1025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5043980" y="130295"/>
              <a:ext cx="2541566" cy="289669"/>
            </a:xfrm>
            <a:custGeom>
              <a:avLst/>
              <a:gdLst/>
              <a:ahLst/>
              <a:cxnLst/>
              <a:rect l="l" t="t" r="r" b="b"/>
              <a:pathLst>
                <a:path w="32049" h="3732" extrusionOk="0">
                  <a:moveTo>
                    <a:pt x="25" y="49"/>
                  </a:moveTo>
                  <a:cubicBezTo>
                    <a:pt x="123" y="317"/>
                    <a:pt x="220" y="610"/>
                    <a:pt x="269" y="878"/>
                  </a:cubicBezTo>
                  <a:lnTo>
                    <a:pt x="8293" y="878"/>
                  </a:lnTo>
                  <a:cubicBezTo>
                    <a:pt x="8391" y="878"/>
                    <a:pt x="8439" y="951"/>
                    <a:pt x="8439" y="1025"/>
                  </a:cubicBezTo>
                  <a:cubicBezTo>
                    <a:pt x="8439" y="1122"/>
                    <a:pt x="8391" y="1195"/>
                    <a:pt x="8293" y="1195"/>
                  </a:cubicBezTo>
                  <a:lnTo>
                    <a:pt x="318" y="1195"/>
                  </a:lnTo>
                  <a:cubicBezTo>
                    <a:pt x="366" y="1586"/>
                    <a:pt x="366" y="2000"/>
                    <a:pt x="318" y="2415"/>
                  </a:cubicBezTo>
                  <a:lnTo>
                    <a:pt x="830" y="2415"/>
                  </a:lnTo>
                  <a:cubicBezTo>
                    <a:pt x="1025" y="2415"/>
                    <a:pt x="1025" y="2708"/>
                    <a:pt x="830" y="2708"/>
                  </a:cubicBezTo>
                  <a:lnTo>
                    <a:pt x="293" y="2708"/>
                  </a:lnTo>
                  <a:cubicBezTo>
                    <a:pt x="220" y="3025"/>
                    <a:pt x="147" y="3366"/>
                    <a:pt x="1" y="3659"/>
                  </a:cubicBezTo>
                  <a:cubicBezTo>
                    <a:pt x="391" y="3707"/>
                    <a:pt x="781" y="3732"/>
                    <a:pt x="1171" y="3732"/>
                  </a:cubicBezTo>
                  <a:lnTo>
                    <a:pt x="32049" y="3732"/>
                  </a:lnTo>
                  <a:lnTo>
                    <a:pt x="32049" y="2708"/>
                  </a:lnTo>
                  <a:lnTo>
                    <a:pt x="24000" y="2708"/>
                  </a:lnTo>
                  <a:cubicBezTo>
                    <a:pt x="23805" y="2708"/>
                    <a:pt x="23805" y="2415"/>
                    <a:pt x="24000" y="2415"/>
                  </a:cubicBezTo>
                  <a:lnTo>
                    <a:pt x="32049" y="2415"/>
                  </a:lnTo>
                  <a:lnTo>
                    <a:pt x="32049" y="1195"/>
                  </a:lnTo>
                  <a:lnTo>
                    <a:pt x="31439" y="1195"/>
                  </a:lnTo>
                  <a:cubicBezTo>
                    <a:pt x="31366" y="1195"/>
                    <a:pt x="31293" y="1122"/>
                    <a:pt x="31293" y="1025"/>
                  </a:cubicBezTo>
                  <a:cubicBezTo>
                    <a:pt x="31293" y="951"/>
                    <a:pt x="31366" y="878"/>
                    <a:pt x="31439" y="878"/>
                  </a:cubicBezTo>
                  <a:lnTo>
                    <a:pt x="32049" y="878"/>
                  </a:lnTo>
                  <a:lnTo>
                    <a:pt x="32049" y="0"/>
                  </a:lnTo>
                  <a:lnTo>
                    <a:pt x="1171" y="0"/>
                  </a:lnTo>
                  <a:cubicBezTo>
                    <a:pt x="781" y="0"/>
                    <a:pt x="415" y="25"/>
                    <a:pt x="25" y="49"/>
                  </a:cubicBezTo>
                  <a:close/>
                  <a:moveTo>
                    <a:pt x="2513" y="2390"/>
                  </a:moveTo>
                  <a:lnTo>
                    <a:pt x="22366" y="2390"/>
                  </a:lnTo>
                  <a:cubicBezTo>
                    <a:pt x="22561" y="2390"/>
                    <a:pt x="22561" y="2683"/>
                    <a:pt x="22366" y="2683"/>
                  </a:cubicBezTo>
                  <a:lnTo>
                    <a:pt x="2513" y="2683"/>
                  </a:lnTo>
                  <a:cubicBezTo>
                    <a:pt x="2318" y="2683"/>
                    <a:pt x="2318" y="2390"/>
                    <a:pt x="2513" y="2390"/>
                  </a:cubicBezTo>
                  <a:close/>
                  <a:moveTo>
                    <a:pt x="23000" y="2683"/>
                  </a:moveTo>
                  <a:cubicBezTo>
                    <a:pt x="22805" y="2683"/>
                    <a:pt x="22805" y="2390"/>
                    <a:pt x="23000" y="2390"/>
                  </a:cubicBezTo>
                  <a:lnTo>
                    <a:pt x="23317" y="2390"/>
                  </a:lnTo>
                  <a:cubicBezTo>
                    <a:pt x="23512" y="2390"/>
                    <a:pt x="23512" y="2683"/>
                    <a:pt x="23317" y="2683"/>
                  </a:cubicBezTo>
                  <a:close/>
                  <a:moveTo>
                    <a:pt x="9000" y="1195"/>
                  </a:moveTo>
                  <a:cubicBezTo>
                    <a:pt x="8903" y="1195"/>
                    <a:pt x="8830" y="1122"/>
                    <a:pt x="8830" y="1049"/>
                  </a:cubicBezTo>
                  <a:cubicBezTo>
                    <a:pt x="8830" y="951"/>
                    <a:pt x="8903" y="878"/>
                    <a:pt x="9000" y="903"/>
                  </a:cubicBezTo>
                  <a:lnTo>
                    <a:pt x="9293" y="903"/>
                  </a:lnTo>
                  <a:cubicBezTo>
                    <a:pt x="9391" y="878"/>
                    <a:pt x="9439" y="951"/>
                    <a:pt x="9439" y="1049"/>
                  </a:cubicBezTo>
                  <a:cubicBezTo>
                    <a:pt x="9439" y="1122"/>
                    <a:pt x="9391" y="1195"/>
                    <a:pt x="9293" y="1195"/>
                  </a:cubicBezTo>
                  <a:close/>
                  <a:moveTo>
                    <a:pt x="9927" y="1195"/>
                  </a:moveTo>
                  <a:cubicBezTo>
                    <a:pt x="9854" y="1195"/>
                    <a:pt x="9781" y="1122"/>
                    <a:pt x="9781" y="1049"/>
                  </a:cubicBezTo>
                  <a:cubicBezTo>
                    <a:pt x="9781" y="951"/>
                    <a:pt x="9854" y="878"/>
                    <a:pt x="9927" y="903"/>
                  </a:cubicBezTo>
                  <a:lnTo>
                    <a:pt x="29780" y="903"/>
                  </a:lnTo>
                  <a:cubicBezTo>
                    <a:pt x="29878" y="878"/>
                    <a:pt x="29927" y="951"/>
                    <a:pt x="29927" y="1049"/>
                  </a:cubicBezTo>
                  <a:cubicBezTo>
                    <a:pt x="29927" y="1122"/>
                    <a:pt x="29878" y="1195"/>
                    <a:pt x="2978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5043980" y="353676"/>
              <a:ext cx="2541566" cy="64423"/>
            </a:xfrm>
            <a:custGeom>
              <a:avLst/>
              <a:gdLst/>
              <a:ahLst/>
              <a:cxnLst/>
              <a:rect l="l" t="t" r="r" b="b"/>
              <a:pathLst>
                <a:path w="32049" h="830" extrusionOk="0">
                  <a:moveTo>
                    <a:pt x="245" y="0"/>
                  </a:moveTo>
                  <a:cubicBezTo>
                    <a:pt x="196" y="244"/>
                    <a:pt x="123" y="512"/>
                    <a:pt x="1" y="756"/>
                  </a:cubicBezTo>
                  <a:cubicBezTo>
                    <a:pt x="391" y="805"/>
                    <a:pt x="781" y="829"/>
                    <a:pt x="1171" y="829"/>
                  </a:cubicBezTo>
                  <a:lnTo>
                    <a:pt x="32049" y="829"/>
                  </a:lnTo>
                  <a:lnTo>
                    <a:pt x="32049" y="98"/>
                  </a:lnTo>
                  <a:lnTo>
                    <a:pt x="4366" y="98"/>
                  </a:lnTo>
                  <a:cubicBezTo>
                    <a:pt x="2488" y="98"/>
                    <a:pt x="1220" y="73"/>
                    <a:pt x="245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610613" y="130295"/>
              <a:ext cx="152895" cy="287806"/>
            </a:xfrm>
            <a:custGeom>
              <a:avLst/>
              <a:gdLst/>
              <a:ahLst/>
              <a:cxnLst/>
              <a:rect l="l" t="t" r="r" b="b"/>
              <a:pathLst>
                <a:path w="1928" h="3708" extrusionOk="0">
                  <a:moveTo>
                    <a:pt x="1" y="1025"/>
                  </a:moveTo>
                  <a:lnTo>
                    <a:pt x="1" y="2537"/>
                  </a:lnTo>
                  <a:lnTo>
                    <a:pt x="1" y="2537"/>
                  </a:lnTo>
                  <a:lnTo>
                    <a:pt x="1" y="2537"/>
                  </a:lnTo>
                  <a:lnTo>
                    <a:pt x="1" y="3707"/>
                  </a:lnTo>
                  <a:lnTo>
                    <a:pt x="1928" y="3707"/>
                  </a:lnTo>
                  <a:lnTo>
                    <a:pt x="19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610613" y="361205"/>
              <a:ext cx="154798" cy="56894"/>
            </a:xfrm>
            <a:custGeom>
              <a:avLst/>
              <a:gdLst/>
              <a:ahLst/>
              <a:cxnLst/>
              <a:rect l="l" t="t" r="r" b="b"/>
              <a:pathLst>
                <a:path w="1952" h="733" extrusionOk="0">
                  <a:moveTo>
                    <a:pt x="1" y="1"/>
                  </a:moveTo>
                  <a:lnTo>
                    <a:pt x="1" y="732"/>
                  </a:lnTo>
                  <a:lnTo>
                    <a:pt x="1952" y="732"/>
                  </a:lnTo>
                  <a:lnTo>
                    <a:pt x="19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788568" y="130295"/>
              <a:ext cx="408170" cy="287806"/>
            </a:xfrm>
            <a:custGeom>
              <a:avLst/>
              <a:gdLst/>
              <a:ahLst/>
              <a:cxnLst/>
              <a:rect l="l" t="t" r="r" b="b"/>
              <a:pathLst>
                <a:path w="5147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415" y="3707"/>
                  </a:lnTo>
                  <a:cubicBezTo>
                    <a:pt x="3854" y="3707"/>
                    <a:pt x="4244" y="3512"/>
                    <a:pt x="4513" y="3171"/>
                  </a:cubicBezTo>
                  <a:cubicBezTo>
                    <a:pt x="5147" y="2415"/>
                    <a:pt x="5147" y="1317"/>
                    <a:pt x="4513" y="537"/>
                  </a:cubicBezTo>
                  <a:cubicBezTo>
                    <a:pt x="4244" y="220"/>
                    <a:pt x="3854" y="25"/>
                    <a:pt x="3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788568" y="224910"/>
              <a:ext cx="396592" cy="193190"/>
            </a:xfrm>
            <a:custGeom>
              <a:avLst/>
              <a:gdLst/>
              <a:ahLst/>
              <a:cxnLst/>
              <a:rect l="l" t="t" r="r" b="b"/>
              <a:pathLst>
                <a:path w="5001" h="2489" extrusionOk="0">
                  <a:moveTo>
                    <a:pt x="1" y="1757"/>
                  </a:moveTo>
                  <a:lnTo>
                    <a:pt x="1" y="2488"/>
                  </a:lnTo>
                  <a:lnTo>
                    <a:pt x="3415" y="2488"/>
                  </a:lnTo>
                  <a:cubicBezTo>
                    <a:pt x="3854" y="2488"/>
                    <a:pt x="4244" y="2293"/>
                    <a:pt x="4513" y="1952"/>
                  </a:cubicBezTo>
                  <a:cubicBezTo>
                    <a:pt x="4830" y="1586"/>
                    <a:pt x="5001" y="1123"/>
                    <a:pt x="4976" y="635"/>
                  </a:cubicBezTo>
                  <a:cubicBezTo>
                    <a:pt x="4976" y="415"/>
                    <a:pt x="4952" y="220"/>
                    <a:pt x="4879" y="1"/>
                  </a:cubicBezTo>
                  <a:cubicBezTo>
                    <a:pt x="4805" y="1464"/>
                    <a:pt x="2171" y="1708"/>
                    <a:pt x="1" y="175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2"/>
          <p:cNvGrpSpPr/>
          <p:nvPr/>
        </p:nvGrpSpPr>
        <p:grpSpPr>
          <a:xfrm rot="-5400000">
            <a:off x="7912436" y="1584204"/>
            <a:ext cx="603495" cy="1371596"/>
            <a:chOff x="3724575" y="3497700"/>
            <a:chExt cx="603495" cy="1371596"/>
          </a:xfrm>
        </p:grpSpPr>
        <p:sp>
          <p:nvSpPr>
            <p:cNvPr id="529" name="Google Shape;529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32"/>
          <p:cNvSpPr txBox="1">
            <a:spLocks noGrp="1"/>
          </p:cNvSpPr>
          <p:nvPr>
            <p:ph type="title"/>
          </p:nvPr>
        </p:nvSpPr>
        <p:spPr>
          <a:xfrm>
            <a:off x="1384470" y="990364"/>
            <a:ext cx="3874220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HARGA </a:t>
            </a:r>
            <a:br>
              <a:rPr lang="en" sz="2400" dirty="0"/>
            </a:br>
            <a:r>
              <a:rPr lang="en" sz="2400" dirty="0"/>
              <a:t>PERANGKAT LUNAK</a:t>
            </a:r>
            <a:endParaRPr sz="2400" dirty="0"/>
          </a:p>
        </p:txBody>
      </p:sp>
      <p:grpSp>
        <p:nvGrpSpPr>
          <p:cNvPr id="547" name="Google Shape;547;p32"/>
          <p:cNvGrpSpPr/>
          <p:nvPr/>
        </p:nvGrpSpPr>
        <p:grpSpPr>
          <a:xfrm>
            <a:off x="1828840" y="1990349"/>
            <a:ext cx="5577850" cy="2878947"/>
            <a:chOff x="1828840" y="3371688"/>
            <a:chExt cx="5577850" cy="1463100"/>
          </a:xfrm>
        </p:grpSpPr>
        <p:sp>
          <p:nvSpPr>
            <p:cNvPr id="548" name="Google Shape;548;p32"/>
            <p:cNvSpPr/>
            <p:nvPr/>
          </p:nvSpPr>
          <p:spPr>
            <a:xfrm>
              <a:off x="1920290" y="3463188"/>
              <a:ext cx="5486400" cy="1371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1828840" y="3371688"/>
              <a:ext cx="5486400" cy="13716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0" name="Google Shape;550;p32"/>
            <p:cNvCxnSpPr/>
            <p:nvPr/>
          </p:nvCxnSpPr>
          <p:spPr>
            <a:xfrm>
              <a:off x="1828840" y="3554706"/>
              <a:ext cx="5484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1" name="Google Shape;551;p32"/>
          <p:cNvSpPr txBox="1">
            <a:spLocks noGrp="1"/>
          </p:cNvSpPr>
          <p:nvPr>
            <p:ph type="subTitle" idx="1"/>
          </p:nvPr>
        </p:nvSpPr>
        <p:spPr>
          <a:xfrm>
            <a:off x="1920290" y="2390797"/>
            <a:ext cx="5303420" cy="88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Harga </a:t>
            </a:r>
            <a:r>
              <a:rPr lang="en-US" dirty="0" err="1"/>
              <a:t>Perangkat</a:t>
            </a:r>
            <a:r>
              <a:rPr lang="en-US" dirty="0"/>
              <a:t> Lunak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oleh </a:t>
            </a:r>
            <a:r>
              <a:rPr lang="en-US" dirty="0" err="1"/>
              <a:t>biaya-biaya</a:t>
            </a:r>
            <a:r>
              <a:rPr lang="en-US" dirty="0"/>
              <a:t> sistem computer.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Biaya-biaya</a:t>
            </a:r>
            <a:r>
              <a:rPr lang="en-US" dirty="0"/>
              <a:t> software pada PC &gt; </a:t>
            </a:r>
            <a:r>
              <a:rPr lang="en-US" dirty="0" err="1"/>
              <a:t>Biaya</a:t>
            </a:r>
            <a:r>
              <a:rPr lang="en-US" dirty="0"/>
              <a:t> hardware.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 lebih </a:t>
            </a:r>
            <a:r>
              <a:rPr lang="en-US" dirty="0" err="1"/>
              <a:t>digunakan</a:t>
            </a:r>
            <a:r>
              <a:rPr lang="en-US" dirty="0"/>
              <a:t> untuk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saat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 </a:t>
            </a:r>
            <a:r>
              <a:rPr lang="en-US" dirty="0" err="1"/>
              <a:t>tsb</a:t>
            </a:r>
            <a:r>
              <a:rPr lang="en-US" dirty="0"/>
              <a:t>. Harga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beberapa kali </a:t>
            </a:r>
            <a:r>
              <a:rPr lang="en-US" dirty="0" err="1"/>
              <a:t>lipat</a:t>
            </a:r>
            <a:r>
              <a:rPr lang="en-US" dirty="0"/>
              <a:t> untuk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 lebih lama.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Alasan</a:t>
            </a:r>
            <a:r>
              <a:rPr lang="en-US" dirty="0"/>
              <a:t> = saat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Pembangunan </a:t>
            </a:r>
            <a:r>
              <a:rPr lang="en-US" dirty="0" err="1"/>
              <a:t>Perangkat</a:t>
            </a:r>
            <a:r>
              <a:rPr lang="en-US" dirty="0"/>
              <a:t> Lunak </a:t>
            </a:r>
            <a:r>
              <a:rPr lang="en-US" dirty="0" err="1"/>
              <a:t>berkaitan</a:t>
            </a:r>
            <a:r>
              <a:rPr lang="en-US" dirty="0"/>
              <a:t> dengan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52" name="Google Shape;552;p32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553" name="Google Shape;553;p32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2"/>
          <p:cNvSpPr/>
          <p:nvPr/>
        </p:nvSpPr>
        <p:spPr>
          <a:xfrm>
            <a:off x="5596874" y="1190801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1920290" y="2153603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3042489" y="1417325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2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559" name="Google Shape;559;p32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36"/>
          <p:cNvGrpSpPr/>
          <p:nvPr/>
        </p:nvGrpSpPr>
        <p:grpSpPr>
          <a:xfrm>
            <a:off x="4101079" y="1618096"/>
            <a:ext cx="941841" cy="2789257"/>
            <a:chOff x="6592201" y="2061933"/>
            <a:chExt cx="941841" cy="2789257"/>
          </a:xfrm>
        </p:grpSpPr>
        <p:sp>
          <p:nvSpPr>
            <p:cNvPr id="684" name="Google Shape;684;p36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6636341" y="2105487"/>
              <a:ext cx="853561" cy="2702149"/>
            </a:xfrm>
            <a:custGeom>
              <a:avLst/>
              <a:gdLst/>
              <a:ahLst/>
              <a:cxnLst/>
              <a:rect l="l" t="t" r="r" b="b"/>
              <a:pathLst>
                <a:path w="7561" h="24196" extrusionOk="0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6754649" y="2707541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6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6754649" y="3028949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7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6754649" y="3347564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6754649" y="3666292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8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6754649" y="3987700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9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754649" y="4306316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6655532" y="2184555"/>
              <a:ext cx="834370" cy="2623081"/>
            </a:xfrm>
            <a:custGeom>
              <a:avLst/>
              <a:gdLst/>
              <a:ahLst/>
              <a:cxnLst/>
              <a:rect l="l" t="t" r="r" b="b"/>
              <a:pathLst>
                <a:path w="7391" h="23488" extrusionOk="0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3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/>
              <a:t>CIRI-CIRI PERANGKAT LUNAK YANG BAIK</a:t>
            </a:r>
          </a:p>
        </p:txBody>
      </p:sp>
      <p:sp>
        <p:nvSpPr>
          <p:cNvPr id="695" name="Google Shape;695;p36"/>
          <p:cNvSpPr txBox="1"/>
          <p:nvPr/>
        </p:nvSpPr>
        <p:spPr>
          <a:xfrm>
            <a:off x="6101500" y="1731550"/>
            <a:ext cx="232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Maintenability</a:t>
            </a:r>
            <a:endParaRPr sz="20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696" name="Google Shape;696;p36"/>
          <p:cNvSpPr txBox="1"/>
          <p:nvPr/>
        </p:nvSpPr>
        <p:spPr>
          <a:xfrm>
            <a:off x="6101500" y="2190600"/>
            <a:ext cx="2327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Lunak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harus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berkembang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untuk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memenuhi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perubahan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kebutuhan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7" name="Google Shape;697;p36"/>
          <p:cNvSpPr txBox="1"/>
          <p:nvPr/>
        </p:nvSpPr>
        <p:spPr>
          <a:xfrm>
            <a:off x="715125" y="3196485"/>
            <a:ext cx="232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Reliable</a:t>
            </a:r>
            <a:endParaRPr sz="24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698" name="Google Shape;698;p36"/>
          <p:cNvSpPr txBox="1"/>
          <p:nvPr/>
        </p:nvSpPr>
        <p:spPr>
          <a:xfrm>
            <a:off x="413118" y="2112819"/>
            <a:ext cx="3046017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 Lunak harus sesuai dengan kebutuhan User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 Lunak harus diterima oleh user ketika telah dirancang </a:t>
            </a:r>
          </a:p>
        </p:txBody>
      </p:sp>
      <p:sp>
        <p:nvSpPr>
          <p:cNvPr id="699" name="Google Shape;699;p36"/>
          <p:cNvSpPr txBox="1"/>
          <p:nvPr/>
        </p:nvSpPr>
        <p:spPr>
          <a:xfrm>
            <a:off x="1172307" y="3630143"/>
            <a:ext cx="2327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Lunak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harus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dapat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dipercaya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dan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diandalkan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0" name="Google Shape;700;p36"/>
          <p:cNvSpPr txBox="1"/>
          <p:nvPr/>
        </p:nvSpPr>
        <p:spPr>
          <a:xfrm>
            <a:off x="6101500" y="3196475"/>
            <a:ext cx="232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Efisien</a:t>
            </a:r>
            <a:endParaRPr sz="24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701" name="Google Shape;701;p36"/>
          <p:cNvSpPr txBox="1"/>
          <p:nvPr/>
        </p:nvSpPr>
        <p:spPr>
          <a:xfrm>
            <a:off x="6101475" y="3655400"/>
            <a:ext cx="2327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Lunak tidak boleh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menyia-nyiakan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penggunaan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sumber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daya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sistem.</a:t>
            </a:r>
          </a:p>
        </p:txBody>
      </p:sp>
      <p:sp>
        <p:nvSpPr>
          <p:cNvPr id="702" name="Google Shape;702;p36"/>
          <p:cNvSpPr txBox="1"/>
          <p:nvPr/>
        </p:nvSpPr>
        <p:spPr>
          <a:xfrm>
            <a:off x="715100" y="1731560"/>
            <a:ext cx="232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Usability</a:t>
            </a:r>
            <a:r>
              <a:rPr lang="en" sz="24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	</a:t>
            </a:r>
            <a:endParaRPr sz="24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703" name="Google Shape;703;p36"/>
          <p:cNvCxnSpPr>
            <a:stCxn id="702" idx="3"/>
          </p:cNvCxnSpPr>
          <p:nvPr/>
        </p:nvCxnSpPr>
        <p:spPr>
          <a:xfrm>
            <a:off x="3042500" y="2005910"/>
            <a:ext cx="1530000" cy="409800"/>
          </a:xfrm>
          <a:prstGeom prst="bentConnector3">
            <a:avLst>
              <a:gd name="adj1" fmla="val 2391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4" name="Google Shape;704;p36"/>
          <p:cNvCxnSpPr>
            <a:stCxn id="700" idx="1"/>
          </p:cNvCxnSpPr>
          <p:nvPr/>
        </p:nvCxnSpPr>
        <p:spPr>
          <a:xfrm flipH="1">
            <a:off x="4573300" y="3470825"/>
            <a:ext cx="1528200" cy="547800"/>
          </a:xfrm>
          <a:prstGeom prst="bentConnector3">
            <a:avLst>
              <a:gd name="adj1" fmla="val 23979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5" name="Google Shape;705;p36"/>
          <p:cNvCxnSpPr>
            <a:stCxn id="695" idx="1"/>
          </p:cNvCxnSpPr>
          <p:nvPr/>
        </p:nvCxnSpPr>
        <p:spPr>
          <a:xfrm flipH="1">
            <a:off x="4576900" y="2005900"/>
            <a:ext cx="1524600" cy="1046400"/>
          </a:xfrm>
          <a:prstGeom prst="bentConnector3">
            <a:avLst>
              <a:gd name="adj1" fmla="val 2418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6" name="Google Shape;706;p36"/>
          <p:cNvCxnSpPr>
            <a:stCxn id="697" idx="3"/>
          </p:cNvCxnSpPr>
          <p:nvPr/>
        </p:nvCxnSpPr>
        <p:spPr>
          <a:xfrm>
            <a:off x="3042525" y="3470835"/>
            <a:ext cx="1536000" cy="230100"/>
          </a:xfrm>
          <a:prstGeom prst="bentConnector3">
            <a:avLst>
              <a:gd name="adj1" fmla="val 23901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7" name="Google Shape;707;p36"/>
          <p:cNvSpPr/>
          <p:nvPr/>
        </p:nvSpPr>
        <p:spPr>
          <a:xfrm>
            <a:off x="7746400" y="10664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/>
          <p:cNvSpPr/>
          <p:nvPr/>
        </p:nvSpPr>
        <p:spPr>
          <a:xfrm>
            <a:off x="7971832" y="91781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/>
          <p:cNvSpPr/>
          <p:nvPr/>
        </p:nvSpPr>
        <p:spPr>
          <a:xfrm>
            <a:off x="715100" y="1357700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45"/>
          <p:cNvGrpSpPr/>
          <p:nvPr/>
        </p:nvGrpSpPr>
        <p:grpSpPr>
          <a:xfrm>
            <a:off x="463700" y="3419112"/>
            <a:ext cx="502800" cy="502800"/>
            <a:chOff x="7014301" y="2017350"/>
            <a:chExt cx="502800" cy="502800"/>
          </a:xfrm>
        </p:grpSpPr>
        <p:sp>
          <p:nvSpPr>
            <p:cNvPr id="985" name="Google Shape;985;p45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45"/>
          <p:cNvGrpSpPr/>
          <p:nvPr/>
        </p:nvGrpSpPr>
        <p:grpSpPr>
          <a:xfrm>
            <a:off x="274188" y="891658"/>
            <a:ext cx="1827475" cy="1051350"/>
            <a:chOff x="136938" y="1799258"/>
            <a:chExt cx="1827475" cy="1051350"/>
          </a:xfrm>
        </p:grpSpPr>
        <p:grpSp>
          <p:nvGrpSpPr>
            <p:cNvPr id="988" name="Google Shape;988;p45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989" name="Google Shape;989;p45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0" name="Google Shape;990;p45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991" name="Google Shape;991;p45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992" name="Google Shape;992;p45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93" name="Google Shape;993;p45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994" name="Google Shape;994;p45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5" name="Google Shape;995;p45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996" name="Google Shape;996;p45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2" h="5416" extrusionOk="0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45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1221" extrusionOk="0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8" name="Google Shape;998;p45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9" name="Google Shape;999;p45"/>
          <p:cNvSpPr/>
          <p:nvPr/>
        </p:nvSpPr>
        <p:spPr>
          <a:xfrm>
            <a:off x="1646925" y="396670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5"/>
          <p:cNvSpPr/>
          <p:nvPr/>
        </p:nvSpPr>
        <p:spPr>
          <a:xfrm>
            <a:off x="7031613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5"/>
          <p:cNvSpPr/>
          <p:nvPr/>
        </p:nvSpPr>
        <p:spPr>
          <a:xfrm>
            <a:off x="6799273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" name="Google Shape;1002;p45"/>
          <p:cNvGrpSpPr/>
          <p:nvPr/>
        </p:nvGrpSpPr>
        <p:grpSpPr>
          <a:xfrm>
            <a:off x="463651" y="4104919"/>
            <a:ext cx="502899" cy="502899"/>
            <a:chOff x="858700" y="1967475"/>
            <a:chExt cx="605100" cy="605100"/>
          </a:xfrm>
        </p:grpSpPr>
        <p:sp>
          <p:nvSpPr>
            <p:cNvPr id="1003" name="Google Shape;1003;p45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45"/>
          <p:cNvGrpSpPr/>
          <p:nvPr/>
        </p:nvGrpSpPr>
        <p:grpSpPr>
          <a:xfrm>
            <a:off x="404600" y="2673613"/>
            <a:ext cx="621000" cy="621000"/>
            <a:chOff x="416300" y="4058211"/>
            <a:chExt cx="621000" cy="621000"/>
          </a:xfrm>
        </p:grpSpPr>
        <p:sp>
          <p:nvSpPr>
            <p:cNvPr id="1006" name="Google Shape;1006;p45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7;p30">
            <a:extLst>
              <a:ext uri="{FF2B5EF4-FFF2-40B4-BE49-F238E27FC236}">
                <a16:creationId xmlns:a16="http://schemas.microsoft.com/office/drawing/2014/main" id="{A5B6385D-0DCC-F35E-DA1C-C5A2BAD2B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086" y="113346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/>
              <a:t>KRISIS PERANGKAT LUNAK</a:t>
            </a:r>
            <a:endParaRPr lang="en-ID" sz="2800" dirty="0"/>
          </a:p>
        </p:txBody>
      </p:sp>
      <p:sp>
        <p:nvSpPr>
          <p:cNvPr id="47" name="Google Shape;467;p30">
            <a:extLst>
              <a:ext uri="{FF2B5EF4-FFF2-40B4-BE49-F238E27FC236}">
                <a16:creationId xmlns:a16="http://schemas.microsoft.com/office/drawing/2014/main" id="{E91DD033-8E72-0B50-69B8-503BCAB0C352}"/>
              </a:ext>
            </a:extLst>
          </p:cNvPr>
          <p:cNvSpPr txBox="1">
            <a:spLocks/>
          </p:cNvSpPr>
          <p:nvPr/>
        </p:nvSpPr>
        <p:spPr>
          <a:xfrm>
            <a:off x="968603" y="1605820"/>
            <a:ext cx="7713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ubik Black"/>
              <a:buNone/>
              <a:defRPr sz="70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v-SE" sz="1400" dirty="0"/>
              <a:t>Kegagalan Perangkat lunak dalam kondisi</a:t>
            </a:r>
          </a:p>
        </p:txBody>
      </p:sp>
      <p:sp>
        <p:nvSpPr>
          <p:cNvPr id="48" name="Google Shape;731;p37">
            <a:extLst>
              <a:ext uri="{FF2B5EF4-FFF2-40B4-BE49-F238E27FC236}">
                <a16:creationId xmlns:a16="http://schemas.microsoft.com/office/drawing/2014/main" id="{3BE751F3-01B1-44B8-E97F-1543EFDE44C7}"/>
              </a:ext>
            </a:extLst>
          </p:cNvPr>
          <p:cNvSpPr txBox="1">
            <a:spLocks/>
          </p:cNvSpPr>
          <p:nvPr/>
        </p:nvSpPr>
        <p:spPr>
          <a:xfrm>
            <a:off x="1914439" y="2211681"/>
            <a:ext cx="569519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Melebihi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anggaran</a:t>
            </a:r>
            <a:endParaRPr lang="en-US" sz="1600" dirty="0">
              <a:solidFill>
                <a:schemeClr val="dk1"/>
              </a:solidFill>
              <a:latin typeface="Karla"/>
              <a:sym typeface="Karl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Terlambat</a:t>
            </a:r>
            <a:endParaRPr lang="en-US" sz="1600" dirty="0">
              <a:solidFill>
                <a:schemeClr val="dk1"/>
              </a:solidFill>
              <a:latin typeface="Karla"/>
              <a:sym typeface="Karl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Tidak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memenuhi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harapan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dan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kebutuhan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Tidak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memenuhi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persyaratan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fungsional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atau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kinerja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Tidak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memenuhi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persyaratan</a:t>
            </a:r>
            <a:r>
              <a:rPr lang="en-US" sz="1600" dirty="0">
                <a:solidFill>
                  <a:schemeClr val="dk1"/>
                </a:solidFill>
                <a:latin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Karla"/>
                <a:sym typeface="Karla"/>
              </a:rPr>
              <a:t>mutu</a:t>
            </a:r>
            <a:endParaRPr lang="en-US" sz="1600" dirty="0">
              <a:solidFill>
                <a:schemeClr val="dk1"/>
              </a:solidFill>
              <a:latin typeface="Karla"/>
              <a:sym typeface="Karl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  <a:latin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3"/>
          <p:cNvSpPr txBox="1">
            <a:spLocks noGrp="1"/>
          </p:cNvSpPr>
          <p:nvPr>
            <p:ph type="title"/>
          </p:nvPr>
        </p:nvSpPr>
        <p:spPr>
          <a:xfrm>
            <a:off x="714250" y="731525"/>
            <a:ext cx="4133795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Contoh </a:t>
            </a:r>
            <a:r>
              <a:rPr lang="en-US" sz="1800" dirty="0" err="1"/>
              <a:t>Kegagalan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Lunak yang fatal</a:t>
            </a:r>
            <a:endParaRPr sz="1800" dirty="0"/>
          </a:p>
        </p:txBody>
      </p:sp>
      <p:sp>
        <p:nvSpPr>
          <p:cNvPr id="896" name="Google Shape;896;p43"/>
          <p:cNvSpPr txBox="1">
            <a:spLocks noGrp="1"/>
          </p:cNvSpPr>
          <p:nvPr>
            <p:ph type="body" idx="1"/>
          </p:nvPr>
        </p:nvSpPr>
        <p:spPr>
          <a:xfrm>
            <a:off x="715850" y="1600325"/>
            <a:ext cx="5019900" cy="25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400" dirty="0"/>
              <a:t>Di tahun 1988,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kapal</a:t>
            </a:r>
            <a:r>
              <a:rPr lang="en-US" sz="1400" dirty="0"/>
              <a:t> </a:t>
            </a:r>
            <a:r>
              <a:rPr lang="en-US" sz="1400" dirty="0" err="1"/>
              <a:t>laut</a:t>
            </a:r>
            <a:r>
              <a:rPr lang="en-US" sz="1400" dirty="0"/>
              <a:t> Amerika </a:t>
            </a:r>
            <a:r>
              <a:rPr lang="en-US" sz="1400" dirty="0" err="1"/>
              <a:t>menembakkan</a:t>
            </a:r>
            <a:r>
              <a:rPr lang="en-US" sz="1400" dirty="0"/>
              <a:t> </a:t>
            </a:r>
            <a:r>
              <a:rPr lang="en-US" sz="1400" dirty="0" err="1"/>
              <a:t>peluru</a:t>
            </a:r>
            <a:r>
              <a:rPr lang="en-US" sz="1400" dirty="0"/>
              <a:t> </a:t>
            </a:r>
            <a:r>
              <a:rPr lang="en-US" sz="1400" dirty="0" err="1"/>
              <a:t>kendali</a:t>
            </a:r>
            <a:r>
              <a:rPr lang="en-US" sz="1400" dirty="0"/>
              <a:t> dan </a:t>
            </a:r>
            <a:r>
              <a:rPr lang="en-US" sz="1400" dirty="0" err="1"/>
              <a:t>menjatuhkan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pesawat</a:t>
            </a:r>
            <a:r>
              <a:rPr lang="en-US" sz="1400" dirty="0"/>
              <a:t> yang di </a:t>
            </a:r>
            <a:r>
              <a:rPr lang="en-US" sz="1400" dirty="0" err="1"/>
              <a:t>identifikasi</a:t>
            </a:r>
            <a:r>
              <a:rPr lang="en-US" sz="1400" dirty="0"/>
              <a:t> sebagai </a:t>
            </a:r>
            <a:r>
              <a:rPr lang="en-US" sz="1400" dirty="0" err="1"/>
              <a:t>musuh</a:t>
            </a:r>
            <a:r>
              <a:rPr lang="en-US" sz="1400" dirty="0"/>
              <a:t>. Ternyata </a:t>
            </a:r>
            <a:r>
              <a:rPr lang="en-US" sz="1400" dirty="0" err="1"/>
              <a:t>pesawat</a:t>
            </a:r>
            <a:r>
              <a:rPr lang="en-US" sz="1400" dirty="0"/>
              <a:t> yang </a:t>
            </a:r>
            <a:r>
              <a:rPr lang="en-US" sz="1400" dirty="0" err="1"/>
              <a:t>ditembak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pesawat</a:t>
            </a:r>
            <a:r>
              <a:rPr lang="en-US" sz="1400" dirty="0"/>
              <a:t> </a:t>
            </a:r>
            <a:r>
              <a:rPr lang="en-US" sz="1400" dirty="0" err="1"/>
              <a:t>komersial</a:t>
            </a:r>
            <a:r>
              <a:rPr lang="en-US" sz="1400" dirty="0"/>
              <a:t> Airbus A 320 yang sangat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berbeda</a:t>
            </a:r>
            <a:r>
              <a:rPr lang="en-US" sz="1400" dirty="0"/>
              <a:t> dengan </a:t>
            </a:r>
            <a:r>
              <a:rPr lang="en-US" sz="1400" dirty="0" err="1"/>
              <a:t>pesawat</a:t>
            </a:r>
            <a:r>
              <a:rPr lang="en-US" sz="1400" dirty="0"/>
              <a:t> </a:t>
            </a:r>
            <a:r>
              <a:rPr lang="en-US" sz="1400" dirty="0" err="1"/>
              <a:t>musuh</a:t>
            </a:r>
            <a:r>
              <a:rPr lang="en-US" sz="1400" dirty="0"/>
              <a:t>. </a:t>
            </a:r>
            <a:r>
              <a:rPr lang="en-US" sz="1400" dirty="0" err="1"/>
              <a:t>Akibatnya</a:t>
            </a:r>
            <a:r>
              <a:rPr lang="en-US" sz="1400" dirty="0"/>
              <a:t> 290 </a:t>
            </a:r>
            <a:r>
              <a:rPr lang="en-US" sz="1400" dirty="0" err="1"/>
              <a:t>penumpang</a:t>
            </a:r>
            <a:r>
              <a:rPr lang="en-US" sz="1400" dirty="0"/>
              <a:t> </a:t>
            </a:r>
            <a:r>
              <a:rPr lang="en-US" sz="1400" dirty="0" err="1"/>
              <a:t>pesawat</a:t>
            </a:r>
            <a:r>
              <a:rPr lang="en-US" sz="1400" dirty="0"/>
              <a:t> tersebut </a:t>
            </a:r>
            <a:r>
              <a:rPr lang="en-US" sz="1400" dirty="0" err="1"/>
              <a:t>tewas</a:t>
            </a:r>
            <a:r>
              <a:rPr lang="en-US" sz="1400" dirty="0"/>
              <a:t>. Angkatan </a:t>
            </a:r>
            <a:r>
              <a:rPr lang="en-US" sz="1400" dirty="0" err="1"/>
              <a:t>laut</a:t>
            </a:r>
            <a:r>
              <a:rPr lang="en-US" sz="1400" dirty="0"/>
              <a:t> Amerika </a:t>
            </a:r>
            <a:r>
              <a:rPr lang="en-US" sz="1400" dirty="0" err="1"/>
              <a:t>menyalahkan</a:t>
            </a:r>
            <a:r>
              <a:rPr lang="en-US" sz="1400" dirty="0"/>
              <a:t> sistem </a:t>
            </a:r>
            <a:r>
              <a:rPr lang="en-US" sz="1400" dirty="0" err="1"/>
              <a:t>penjejak</a:t>
            </a:r>
            <a:r>
              <a:rPr lang="en-US" sz="1400" dirty="0"/>
              <a:t> ( tracking software ) yang </a:t>
            </a:r>
            <a:r>
              <a:rPr lang="en-US" sz="1400" dirty="0" err="1"/>
              <a:t>memperagakan</a:t>
            </a:r>
            <a:r>
              <a:rPr lang="en-US" sz="1400" dirty="0"/>
              <a:t> output yang tidak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dimengerti</a:t>
            </a:r>
            <a:r>
              <a:rPr lang="en-US" sz="1400" dirty="0"/>
              <a:t> (cryptic)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mengambil</a:t>
            </a:r>
            <a:r>
              <a:rPr lang="en-US" sz="1400" dirty="0"/>
              <a:t> </a:t>
            </a:r>
            <a:r>
              <a:rPr lang="en-US" sz="1400" dirty="0" err="1"/>
              <a:t>kesimpulan</a:t>
            </a:r>
            <a:r>
              <a:rPr lang="en-US" sz="1400" dirty="0"/>
              <a:t> yang salah.</a:t>
            </a:r>
          </a:p>
        </p:txBody>
      </p:sp>
      <p:grpSp>
        <p:nvGrpSpPr>
          <p:cNvPr id="897" name="Google Shape;897;p43"/>
          <p:cNvGrpSpPr/>
          <p:nvPr/>
        </p:nvGrpSpPr>
        <p:grpSpPr>
          <a:xfrm>
            <a:off x="5918609" y="2672657"/>
            <a:ext cx="1646100" cy="1188900"/>
            <a:chOff x="7403363" y="1047512"/>
            <a:chExt cx="1646100" cy="1188900"/>
          </a:xfrm>
        </p:grpSpPr>
        <p:sp>
          <p:nvSpPr>
            <p:cNvPr id="898" name="Google Shape;898;p43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0" name="Google Shape;900;p43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01" name="Google Shape;901;p43"/>
            <p:cNvSpPr/>
            <p:nvPr/>
          </p:nvSpPr>
          <p:spPr>
            <a:xfrm>
              <a:off x="7540474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8009987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8479499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4" name="Google Shape;904;p43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905" name="Google Shape;905;p43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343" extrusionOk="0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3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1367" extrusionOk="0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7" name="Google Shape;907;p43"/>
          <p:cNvGrpSpPr/>
          <p:nvPr/>
        </p:nvGrpSpPr>
        <p:grpSpPr>
          <a:xfrm>
            <a:off x="8177451" y="4105603"/>
            <a:ext cx="502899" cy="502899"/>
            <a:chOff x="858700" y="1967475"/>
            <a:chExt cx="605100" cy="605100"/>
          </a:xfrm>
        </p:grpSpPr>
        <p:sp>
          <p:nvSpPr>
            <p:cNvPr id="908" name="Google Shape;908;p43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43"/>
          <p:cNvGrpSpPr/>
          <p:nvPr/>
        </p:nvGrpSpPr>
        <p:grpSpPr>
          <a:xfrm>
            <a:off x="8177500" y="3419800"/>
            <a:ext cx="502800" cy="502800"/>
            <a:chOff x="1627550" y="2017350"/>
            <a:chExt cx="502800" cy="502800"/>
          </a:xfrm>
        </p:grpSpPr>
        <p:sp>
          <p:nvSpPr>
            <p:cNvPr id="911" name="Google Shape;911;p43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3"/>
          <p:cNvGrpSpPr/>
          <p:nvPr/>
        </p:nvGrpSpPr>
        <p:grpSpPr>
          <a:xfrm>
            <a:off x="8177501" y="2644294"/>
            <a:ext cx="629846" cy="592514"/>
            <a:chOff x="463701" y="2217961"/>
            <a:chExt cx="629846" cy="592514"/>
          </a:xfrm>
        </p:grpSpPr>
        <p:sp>
          <p:nvSpPr>
            <p:cNvPr id="914" name="Google Shape;914;p43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7" name="Google Shape;917;p43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918" name="Google Shape;918;p43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3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0" name="Google Shape;920;p43"/>
          <p:cNvGrpSpPr/>
          <p:nvPr/>
        </p:nvGrpSpPr>
        <p:grpSpPr>
          <a:xfrm>
            <a:off x="5918588" y="1426744"/>
            <a:ext cx="1827475" cy="1051350"/>
            <a:chOff x="6161988" y="3104373"/>
            <a:chExt cx="1827475" cy="1051350"/>
          </a:xfrm>
        </p:grpSpPr>
        <p:grpSp>
          <p:nvGrpSpPr>
            <p:cNvPr id="921" name="Google Shape;921;p43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922" name="Google Shape;922;p43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3" name="Google Shape;923;p43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924" name="Google Shape;924;p43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925" name="Google Shape;925;p43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26" name="Google Shape;926;p43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927" name="Google Shape;927;p43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48" extrusionOk="0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3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371" extrusionOk="0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3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72" extrusionOk="0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3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12659" extrusionOk="0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1" name="Google Shape;931;p43"/>
          <p:cNvSpPr/>
          <p:nvPr/>
        </p:nvSpPr>
        <p:spPr>
          <a:xfrm>
            <a:off x="5047325" y="10664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3"/>
          <p:cNvSpPr/>
          <p:nvPr/>
        </p:nvSpPr>
        <p:spPr>
          <a:xfrm>
            <a:off x="5272757" y="91781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3"/>
          <p:cNvSpPr/>
          <p:nvPr/>
        </p:nvSpPr>
        <p:spPr>
          <a:xfrm>
            <a:off x="2997196" y="123782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43"/>
          <p:cNvGrpSpPr/>
          <p:nvPr/>
        </p:nvGrpSpPr>
        <p:grpSpPr>
          <a:xfrm>
            <a:off x="8118400" y="475791"/>
            <a:ext cx="621000" cy="621000"/>
            <a:chOff x="416300" y="4058211"/>
            <a:chExt cx="621000" cy="621000"/>
          </a:xfrm>
        </p:grpSpPr>
        <p:sp>
          <p:nvSpPr>
            <p:cNvPr id="935" name="Google Shape;935;p43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3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946C16E8-0330-B076-1B02-B24E3D8E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730" y="2915168"/>
            <a:ext cx="1486703" cy="8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7"/>
          <p:cNvGrpSpPr/>
          <p:nvPr/>
        </p:nvGrpSpPr>
        <p:grpSpPr>
          <a:xfrm>
            <a:off x="4754850" y="3195960"/>
            <a:ext cx="3771900" cy="1412550"/>
            <a:chOff x="4754850" y="1600325"/>
            <a:chExt cx="3771900" cy="1412550"/>
          </a:xfrm>
        </p:grpSpPr>
        <p:sp>
          <p:nvSpPr>
            <p:cNvPr id="715" name="Google Shape;715;p37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7" name="Google Shape;717;p37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8" name="Google Shape;718;p37"/>
          <p:cNvGrpSpPr/>
          <p:nvPr/>
        </p:nvGrpSpPr>
        <p:grpSpPr>
          <a:xfrm>
            <a:off x="715100" y="3195863"/>
            <a:ext cx="3771900" cy="1412550"/>
            <a:chOff x="4754850" y="1600325"/>
            <a:chExt cx="3771900" cy="1412550"/>
          </a:xfrm>
        </p:grpSpPr>
        <p:sp>
          <p:nvSpPr>
            <p:cNvPr id="719" name="Google Shape;719;p37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1" name="Google Shape;721;p37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2" name="Google Shape;722;p37"/>
          <p:cNvGrpSpPr/>
          <p:nvPr/>
        </p:nvGrpSpPr>
        <p:grpSpPr>
          <a:xfrm>
            <a:off x="715100" y="1600313"/>
            <a:ext cx="3771900" cy="1412550"/>
            <a:chOff x="715100" y="1600313"/>
            <a:chExt cx="3771900" cy="1412550"/>
          </a:xfrm>
        </p:grpSpPr>
        <p:sp>
          <p:nvSpPr>
            <p:cNvPr id="723" name="Google Shape;723;p37"/>
            <p:cNvSpPr/>
            <p:nvPr/>
          </p:nvSpPr>
          <p:spPr>
            <a:xfrm>
              <a:off x="812900" y="1691663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715100" y="1600313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5" name="Google Shape;725;p37"/>
            <p:cNvCxnSpPr/>
            <p:nvPr/>
          </p:nvCxnSpPr>
          <p:spPr>
            <a:xfrm>
              <a:off x="715100" y="1783313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6" name="Google Shape;726;p37"/>
          <p:cNvGrpSpPr/>
          <p:nvPr/>
        </p:nvGrpSpPr>
        <p:grpSpPr>
          <a:xfrm>
            <a:off x="4754850" y="1600313"/>
            <a:ext cx="3771900" cy="1412550"/>
            <a:chOff x="4754850" y="1600325"/>
            <a:chExt cx="3771900" cy="1412550"/>
          </a:xfrm>
        </p:grpSpPr>
        <p:sp>
          <p:nvSpPr>
            <p:cNvPr id="727" name="Google Shape;727;p37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9" name="Google Shape;729;p37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0" name="Google Shape;730;p37"/>
          <p:cNvSpPr txBox="1">
            <a:spLocks noGrp="1"/>
          </p:cNvSpPr>
          <p:nvPr>
            <p:ph type="subTitle" idx="2"/>
          </p:nvPr>
        </p:nvSpPr>
        <p:spPr>
          <a:xfrm>
            <a:off x="5750583" y="3561961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Kualitas</a:t>
            </a:r>
            <a:r>
              <a:rPr lang="en-US" dirty="0"/>
              <a:t> Software </a:t>
            </a:r>
            <a:r>
              <a:rPr lang="en-US" dirty="0" err="1"/>
              <a:t>sulit</a:t>
            </a:r>
            <a:r>
              <a:rPr lang="en-US" dirty="0"/>
              <a:t> untuk </a:t>
            </a:r>
            <a:r>
              <a:rPr lang="en-US" dirty="0" err="1"/>
              <a:t>ditentukan</a:t>
            </a:r>
            <a:r>
              <a:rPr lang="en-US" dirty="0"/>
              <a:t>, </a:t>
            </a:r>
            <a:r>
              <a:rPr lang="en-US" dirty="0" err="1"/>
              <a:t>didesain</a:t>
            </a:r>
            <a:r>
              <a:rPr lang="en-US" dirty="0"/>
              <a:t>, dan </a:t>
            </a:r>
            <a:r>
              <a:rPr lang="en-US" dirty="0" err="1"/>
              <a:t>dibangun</a:t>
            </a:r>
            <a:endParaRPr lang="en-US" dirty="0"/>
          </a:p>
        </p:txBody>
      </p:sp>
      <p:sp>
        <p:nvSpPr>
          <p:cNvPr id="731" name="Google Shape;731;p37"/>
          <p:cNvSpPr txBox="1">
            <a:spLocks noGrp="1"/>
          </p:cNvSpPr>
          <p:nvPr>
            <p:ph type="subTitle" idx="3"/>
          </p:nvPr>
        </p:nvSpPr>
        <p:spPr>
          <a:xfrm>
            <a:off x="1624149" y="1939984"/>
            <a:ext cx="264601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Kebutuhan Software tidak cocok untuk menggambarkan kebutuhan atau harapan user</a:t>
            </a:r>
          </a:p>
        </p:txBody>
      </p:sp>
      <p:sp>
        <p:nvSpPr>
          <p:cNvPr id="732" name="Google Shape;732;p37"/>
          <p:cNvSpPr txBox="1">
            <a:spLocks noGrp="1"/>
          </p:cNvSpPr>
          <p:nvPr>
            <p:ph type="subTitle" idx="4"/>
          </p:nvPr>
        </p:nvSpPr>
        <p:spPr>
          <a:xfrm>
            <a:off x="1624149" y="3466037"/>
            <a:ext cx="264601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Biaya</a:t>
            </a:r>
            <a:r>
              <a:rPr lang="es-ES" dirty="0"/>
              <a:t> </a:t>
            </a:r>
            <a:r>
              <a:rPr lang="es-ES" dirty="0" err="1"/>
              <a:t>proyek</a:t>
            </a:r>
            <a:r>
              <a:rPr lang="es-ES" dirty="0"/>
              <a:t> dan </a:t>
            </a:r>
            <a:r>
              <a:rPr lang="es-ES" dirty="0" err="1"/>
              <a:t>estimasi</a:t>
            </a:r>
            <a:r>
              <a:rPr lang="es-ES" dirty="0"/>
              <a:t> </a:t>
            </a:r>
            <a:r>
              <a:rPr lang="es-ES" dirty="0" err="1"/>
              <a:t>jadwal</a:t>
            </a:r>
            <a:r>
              <a:rPr lang="es-ES" dirty="0"/>
              <a:t> </a:t>
            </a:r>
            <a:r>
              <a:rPr lang="es-ES" dirty="0" err="1"/>
              <a:t>diremehkan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ditetapkan</a:t>
            </a:r>
            <a:r>
              <a:rPr lang="es-ES" dirty="0"/>
              <a:t> </a:t>
            </a:r>
            <a:r>
              <a:rPr lang="es-ES" dirty="0" err="1"/>
              <a:t>oleh</a:t>
            </a:r>
            <a:r>
              <a:rPr lang="es-ES" dirty="0"/>
              <a:t> </a:t>
            </a:r>
            <a:r>
              <a:rPr lang="es-ES" dirty="0" err="1"/>
              <a:t>dekrit</a:t>
            </a:r>
            <a:r>
              <a:rPr lang="es-ES" dirty="0"/>
              <a:t> </a:t>
            </a:r>
            <a:r>
              <a:rPr lang="es-ES" dirty="0" err="1"/>
              <a:t>manajemen</a:t>
            </a:r>
            <a:endParaRPr lang="es-ES" dirty="0"/>
          </a:p>
        </p:txBody>
      </p:sp>
      <p:sp>
        <p:nvSpPr>
          <p:cNvPr id="733" name="Google Shape;733;p37"/>
          <p:cNvSpPr txBox="1">
            <a:spLocks noGrp="1"/>
          </p:cNvSpPr>
          <p:nvPr>
            <p:ph type="subTitle" idx="5"/>
          </p:nvPr>
        </p:nvSpPr>
        <p:spPr>
          <a:xfrm>
            <a:off x="5750583" y="1893864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tidak </a:t>
            </a:r>
            <a:r>
              <a:rPr lang="en-US" dirty="0" err="1"/>
              <a:t>realistis</a:t>
            </a:r>
            <a:r>
              <a:rPr lang="en-US" dirty="0"/>
              <a:t>, tidak lengkap atau </a:t>
            </a:r>
            <a:r>
              <a:rPr lang="en-US" dirty="0" err="1"/>
              <a:t>diabaikan</a:t>
            </a:r>
            <a:endParaRPr lang="en-US" dirty="0"/>
          </a:p>
        </p:txBody>
      </p:sp>
      <p:sp>
        <p:nvSpPr>
          <p:cNvPr id="734" name="Google Shape;734;p37"/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Krisis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Lunak?</a:t>
            </a:r>
            <a:endParaRPr sz="2400" dirty="0"/>
          </a:p>
        </p:txBody>
      </p:sp>
      <p:grpSp>
        <p:nvGrpSpPr>
          <p:cNvPr id="739" name="Google Shape;739;p37"/>
          <p:cNvGrpSpPr/>
          <p:nvPr/>
        </p:nvGrpSpPr>
        <p:grpSpPr>
          <a:xfrm>
            <a:off x="5085306" y="2100976"/>
            <a:ext cx="502899" cy="502899"/>
            <a:chOff x="858700" y="1967475"/>
            <a:chExt cx="605100" cy="605100"/>
          </a:xfrm>
        </p:grpSpPr>
        <p:sp>
          <p:nvSpPr>
            <p:cNvPr id="740" name="Google Shape;740;p37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7"/>
          <p:cNvGrpSpPr/>
          <p:nvPr/>
        </p:nvGrpSpPr>
        <p:grpSpPr>
          <a:xfrm>
            <a:off x="5085356" y="3694821"/>
            <a:ext cx="502800" cy="502800"/>
            <a:chOff x="7014301" y="2017350"/>
            <a:chExt cx="502800" cy="502800"/>
          </a:xfrm>
        </p:grpSpPr>
        <p:sp>
          <p:nvSpPr>
            <p:cNvPr id="743" name="Google Shape;743;p37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7"/>
          <p:cNvGrpSpPr/>
          <p:nvPr/>
        </p:nvGrpSpPr>
        <p:grpSpPr>
          <a:xfrm>
            <a:off x="1045556" y="3694821"/>
            <a:ext cx="502800" cy="502800"/>
            <a:chOff x="1627550" y="2017350"/>
            <a:chExt cx="502800" cy="502800"/>
          </a:xfrm>
        </p:grpSpPr>
        <p:sp>
          <p:nvSpPr>
            <p:cNvPr id="746" name="Google Shape;746;p37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7"/>
          <p:cNvGrpSpPr/>
          <p:nvPr/>
        </p:nvGrpSpPr>
        <p:grpSpPr>
          <a:xfrm>
            <a:off x="1046025" y="2101025"/>
            <a:ext cx="502800" cy="502800"/>
            <a:chOff x="463701" y="2307675"/>
            <a:chExt cx="502800" cy="502800"/>
          </a:xfrm>
        </p:grpSpPr>
        <p:sp>
          <p:nvSpPr>
            <p:cNvPr id="749" name="Google Shape;749;p37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37"/>
          <p:cNvSpPr/>
          <p:nvPr/>
        </p:nvSpPr>
        <p:spPr>
          <a:xfrm>
            <a:off x="947500" y="109031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7"/>
          <p:cNvSpPr/>
          <p:nvPr/>
        </p:nvSpPr>
        <p:spPr>
          <a:xfrm>
            <a:off x="715160" y="94166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7"/>
          <p:cNvSpPr/>
          <p:nvPr/>
        </p:nvSpPr>
        <p:spPr>
          <a:xfrm>
            <a:off x="7971748" y="1042351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7"/>
          <p:cNvGrpSpPr/>
          <p:nvPr/>
        </p:nvGrpSpPr>
        <p:grpSpPr>
          <a:xfrm>
            <a:off x="4754850" y="3195960"/>
            <a:ext cx="3771900" cy="1412550"/>
            <a:chOff x="4754850" y="1600325"/>
            <a:chExt cx="3771900" cy="1412550"/>
          </a:xfrm>
        </p:grpSpPr>
        <p:sp>
          <p:nvSpPr>
            <p:cNvPr id="715" name="Google Shape;715;p37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7" name="Google Shape;717;p37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8" name="Google Shape;718;p37"/>
          <p:cNvGrpSpPr/>
          <p:nvPr/>
        </p:nvGrpSpPr>
        <p:grpSpPr>
          <a:xfrm>
            <a:off x="715100" y="3195863"/>
            <a:ext cx="3771900" cy="1412550"/>
            <a:chOff x="4754850" y="1600325"/>
            <a:chExt cx="3771900" cy="1412550"/>
          </a:xfrm>
        </p:grpSpPr>
        <p:sp>
          <p:nvSpPr>
            <p:cNvPr id="719" name="Google Shape;719;p37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1" name="Google Shape;721;p37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2" name="Google Shape;722;p37"/>
          <p:cNvGrpSpPr/>
          <p:nvPr/>
        </p:nvGrpSpPr>
        <p:grpSpPr>
          <a:xfrm>
            <a:off x="715100" y="1600313"/>
            <a:ext cx="3771900" cy="1412550"/>
            <a:chOff x="715100" y="1600313"/>
            <a:chExt cx="3771900" cy="1412550"/>
          </a:xfrm>
        </p:grpSpPr>
        <p:sp>
          <p:nvSpPr>
            <p:cNvPr id="723" name="Google Shape;723;p37"/>
            <p:cNvSpPr/>
            <p:nvPr/>
          </p:nvSpPr>
          <p:spPr>
            <a:xfrm>
              <a:off x="812900" y="1691663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715100" y="1600313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5" name="Google Shape;725;p37"/>
            <p:cNvCxnSpPr/>
            <p:nvPr/>
          </p:nvCxnSpPr>
          <p:spPr>
            <a:xfrm>
              <a:off x="715100" y="1783313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6" name="Google Shape;726;p37"/>
          <p:cNvGrpSpPr/>
          <p:nvPr/>
        </p:nvGrpSpPr>
        <p:grpSpPr>
          <a:xfrm>
            <a:off x="4754850" y="1600313"/>
            <a:ext cx="3771900" cy="1412550"/>
            <a:chOff x="4754850" y="1600325"/>
            <a:chExt cx="3771900" cy="1412550"/>
          </a:xfrm>
        </p:grpSpPr>
        <p:sp>
          <p:nvSpPr>
            <p:cNvPr id="727" name="Google Shape;727;p37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9" name="Google Shape;729;p37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0" name="Google Shape;730;p37"/>
          <p:cNvSpPr txBox="1">
            <a:spLocks noGrp="1"/>
          </p:cNvSpPr>
          <p:nvPr>
            <p:ph type="subTitle" idx="2"/>
          </p:nvPr>
        </p:nvSpPr>
        <p:spPr>
          <a:xfrm>
            <a:off x="5750583" y="3561961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dirty="0"/>
              <a:t>Standar tidak digunakan atau didokumentasikan</a:t>
            </a:r>
          </a:p>
        </p:txBody>
      </p:sp>
      <p:sp>
        <p:nvSpPr>
          <p:cNvPr id="731" name="Google Shape;731;p37"/>
          <p:cNvSpPr txBox="1">
            <a:spLocks noGrp="1"/>
          </p:cNvSpPr>
          <p:nvPr>
            <p:ph type="subTitle" idx="3"/>
          </p:nvPr>
        </p:nvSpPr>
        <p:spPr>
          <a:xfrm>
            <a:off x="1624149" y="1939984"/>
            <a:ext cx="264601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Kemajuan pembangunan Software sulit untuk dilihat dan tdk diketahui.</a:t>
            </a:r>
          </a:p>
        </p:txBody>
      </p:sp>
      <p:sp>
        <p:nvSpPr>
          <p:cNvPr id="732" name="Google Shape;732;p37"/>
          <p:cNvSpPr txBox="1">
            <a:spLocks noGrp="1"/>
          </p:cNvSpPr>
          <p:nvPr>
            <p:ph type="subTitle" idx="4"/>
          </p:nvPr>
        </p:nvSpPr>
        <p:spPr>
          <a:xfrm>
            <a:off x="1554806" y="3626121"/>
            <a:ext cx="264601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Desain</a:t>
            </a:r>
            <a:r>
              <a:rPr lang="es-ES" dirty="0"/>
              <a:t> </a:t>
            </a:r>
            <a:r>
              <a:rPr lang="es-ES" dirty="0" err="1"/>
              <a:t>berubah</a:t>
            </a:r>
            <a:r>
              <a:rPr lang="es-ES" dirty="0"/>
              <a:t> </a:t>
            </a:r>
            <a:r>
              <a:rPr lang="es-ES" dirty="0" err="1"/>
              <a:t>tanpa</a:t>
            </a:r>
            <a:r>
              <a:rPr lang="es-ES" dirty="0"/>
              <a:t> </a:t>
            </a:r>
            <a:r>
              <a:rPr lang="es-ES" dirty="0" err="1"/>
              <a:t>mengubah</a:t>
            </a:r>
            <a:r>
              <a:rPr lang="es-ES" dirty="0"/>
              <a:t> </a:t>
            </a:r>
            <a:r>
              <a:rPr lang="es-ES" dirty="0" err="1"/>
              <a:t>persyaratan</a:t>
            </a:r>
            <a:endParaRPr lang="es-ES" dirty="0"/>
          </a:p>
        </p:txBody>
      </p:sp>
      <p:sp>
        <p:nvSpPr>
          <p:cNvPr id="733" name="Google Shape;733;p37"/>
          <p:cNvSpPr txBox="1">
            <a:spLocks noGrp="1"/>
          </p:cNvSpPr>
          <p:nvPr>
            <p:ph type="subTitle" idx="5"/>
          </p:nvPr>
        </p:nvSpPr>
        <p:spPr>
          <a:xfrm>
            <a:off x="5750583" y="1893864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tidak </a:t>
            </a:r>
            <a:r>
              <a:rPr lang="en-US" dirty="0" err="1"/>
              <a:t>disertai</a:t>
            </a:r>
            <a:r>
              <a:rPr lang="en-US" dirty="0"/>
              <a:t> dengan </a:t>
            </a:r>
            <a:r>
              <a:rPr lang="en-US" dirty="0" err="1"/>
              <a:t>perubahan</a:t>
            </a:r>
            <a:r>
              <a:rPr lang="en-US" dirty="0"/>
              <a:t> dalam </a:t>
            </a:r>
            <a:r>
              <a:rPr lang="en-US" dirty="0" err="1"/>
              <a:t>rencana</a:t>
            </a:r>
            <a:endParaRPr lang="en-US" dirty="0"/>
          </a:p>
        </p:txBody>
      </p:sp>
      <p:sp>
        <p:nvSpPr>
          <p:cNvPr id="734" name="Google Shape;734;p37"/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Krisis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Lunak?</a:t>
            </a:r>
            <a:endParaRPr sz="2400" dirty="0"/>
          </a:p>
        </p:txBody>
      </p:sp>
      <p:grpSp>
        <p:nvGrpSpPr>
          <p:cNvPr id="739" name="Google Shape;739;p37"/>
          <p:cNvGrpSpPr/>
          <p:nvPr/>
        </p:nvGrpSpPr>
        <p:grpSpPr>
          <a:xfrm>
            <a:off x="5085306" y="2100976"/>
            <a:ext cx="502899" cy="502899"/>
            <a:chOff x="858700" y="1967475"/>
            <a:chExt cx="605100" cy="605100"/>
          </a:xfrm>
        </p:grpSpPr>
        <p:sp>
          <p:nvSpPr>
            <p:cNvPr id="740" name="Google Shape;740;p37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7"/>
          <p:cNvGrpSpPr/>
          <p:nvPr/>
        </p:nvGrpSpPr>
        <p:grpSpPr>
          <a:xfrm>
            <a:off x="5085356" y="3694821"/>
            <a:ext cx="502800" cy="502800"/>
            <a:chOff x="7014301" y="2017350"/>
            <a:chExt cx="502800" cy="502800"/>
          </a:xfrm>
        </p:grpSpPr>
        <p:sp>
          <p:nvSpPr>
            <p:cNvPr id="743" name="Google Shape;743;p37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7"/>
          <p:cNvGrpSpPr/>
          <p:nvPr/>
        </p:nvGrpSpPr>
        <p:grpSpPr>
          <a:xfrm>
            <a:off x="1045556" y="3694821"/>
            <a:ext cx="502800" cy="502800"/>
            <a:chOff x="1627550" y="2017350"/>
            <a:chExt cx="502800" cy="502800"/>
          </a:xfrm>
        </p:grpSpPr>
        <p:sp>
          <p:nvSpPr>
            <p:cNvPr id="746" name="Google Shape;746;p37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7"/>
          <p:cNvGrpSpPr/>
          <p:nvPr/>
        </p:nvGrpSpPr>
        <p:grpSpPr>
          <a:xfrm>
            <a:off x="1046025" y="2101025"/>
            <a:ext cx="502800" cy="502800"/>
            <a:chOff x="463701" y="2307675"/>
            <a:chExt cx="502800" cy="502800"/>
          </a:xfrm>
        </p:grpSpPr>
        <p:sp>
          <p:nvSpPr>
            <p:cNvPr id="749" name="Google Shape;749;p37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37"/>
          <p:cNvSpPr/>
          <p:nvPr/>
        </p:nvSpPr>
        <p:spPr>
          <a:xfrm>
            <a:off x="947500" y="109031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7"/>
          <p:cNvSpPr/>
          <p:nvPr/>
        </p:nvSpPr>
        <p:spPr>
          <a:xfrm>
            <a:off x="715160" y="94166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7"/>
          <p:cNvSpPr/>
          <p:nvPr/>
        </p:nvSpPr>
        <p:spPr>
          <a:xfrm>
            <a:off x="7971748" y="1042351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21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2"/>
          <p:cNvSpPr txBox="1">
            <a:spLocks noGrp="1"/>
          </p:cNvSpPr>
          <p:nvPr>
            <p:ph type="title"/>
          </p:nvPr>
        </p:nvSpPr>
        <p:spPr>
          <a:xfrm>
            <a:off x="715100" y="3968300"/>
            <a:ext cx="7713900" cy="9832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Bagaimana </a:t>
            </a:r>
            <a:r>
              <a:rPr lang="en-US" dirty="0" err="1"/>
              <a:t>Pemecahannya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- REKAYASA PERANGKAT LUNAK-</a:t>
            </a:r>
            <a:endParaRPr dirty="0"/>
          </a:p>
        </p:txBody>
      </p:sp>
      <p:sp>
        <p:nvSpPr>
          <p:cNvPr id="890" name="Google Shape;890;p42"/>
          <p:cNvSpPr/>
          <p:nvPr/>
        </p:nvSpPr>
        <p:spPr>
          <a:xfrm rot="-2700000">
            <a:off x="8238378" y="4416642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1"/>
          <p:cNvSpPr txBox="1">
            <a:spLocks noGrp="1"/>
          </p:cNvSpPr>
          <p:nvPr>
            <p:ph type="title"/>
          </p:nvPr>
        </p:nvSpPr>
        <p:spPr>
          <a:xfrm>
            <a:off x="2491801" y="3555407"/>
            <a:ext cx="4572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TUGAS 1</a:t>
            </a:r>
            <a:endParaRPr dirty="0"/>
          </a:p>
        </p:txBody>
      </p:sp>
      <p:sp>
        <p:nvSpPr>
          <p:cNvPr id="1210" name="Google Shape;1210;p51"/>
          <p:cNvSpPr txBox="1">
            <a:spLocks noGrp="1"/>
          </p:cNvSpPr>
          <p:nvPr>
            <p:ph type="subTitle" idx="1"/>
          </p:nvPr>
        </p:nvSpPr>
        <p:spPr>
          <a:xfrm>
            <a:off x="1596448" y="1353842"/>
            <a:ext cx="5982423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Buatlah</a:t>
            </a:r>
            <a:r>
              <a:rPr lang="en-US" sz="1600" dirty="0"/>
              <a:t> Judul untuk </a:t>
            </a:r>
            <a:r>
              <a:rPr lang="en-US" sz="1600" dirty="0" err="1"/>
              <a:t>proyek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Perangkat</a:t>
            </a:r>
            <a:r>
              <a:rPr lang="en-US" sz="1600" dirty="0"/>
              <a:t> lunak,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ajukan untuk </a:t>
            </a:r>
            <a:r>
              <a:rPr lang="en-US" sz="1600" dirty="0" err="1"/>
              <a:t>Skripsi</a:t>
            </a:r>
            <a:r>
              <a:rPr lang="en-US" sz="1600" dirty="0"/>
              <a:t> dalam bentuk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format cover </a:t>
            </a:r>
            <a:r>
              <a:rPr lang="en-US" sz="1600" dirty="0" err="1"/>
              <a:t>skripsi</a:t>
            </a:r>
            <a:r>
              <a:rPr lang="en-US" sz="1600" dirty="0"/>
              <a:t> 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(Anda </a:t>
            </a:r>
            <a:r>
              <a:rPr lang="en-US" sz="1600" dirty="0" err="1"/>
              <a:t>diperbolehkan</a:t>
            </a:r>
            <a:r>
              <a:rPr lang="en-US" sz="1600" dirty="0"/>
              <a:t> </a:t>
            </a:r>
            <a:r>
              <a:rPr lang="en-US" sz="1600" dirty="0" err="1"/>
              <a:t>diskusi</a:t>
            </a:r>
            <a:r>
              <a:rPr lang="en-US" sz="1600" dirty="0"/>
              <a:t> dengan dosen pengampu mengenai  judul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diajukan</a:t>
            </a:r>
            <a:r>
              <a:rPr lang="en-US" sz="1600" dirty="0"/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sp>
        <p:nvSpPr>
          <p:cNvPr id="1211" name="Google Shape;1211;p51"/>
          <p:cNvSpPr/>
          <p:nvPr/>
        </p:nvSpPr>
        <p:spPr>
          <a:xfrm rot="-2700000">
            <a:off x="6873754" y="3867199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51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1213" name="Google Shape;1213;p51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51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1216" name="Google Shape;1216;p51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51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1219" name="Google Shape;1219;p51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2" name="Google Shape;1222;p51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1223" name="Google Shape;1223;p51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1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5" name="Google Shape;1225;p51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1226" name="Google Shape;1226;p51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8" name="Google Shape;1228;p51"/>
          <p:cNvSpPr/>
          <p:nvPr/>
        </p:nvSpPr>
        <p:spPr>
          <a:xfrm>
            <a:off x="7109412" y="1251078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1"/>
          <p:cNvSpPr/>
          <p:nvPr/>
        </p:nvSpPr>
        <p:spPr>
          <a:xfrm>
            <a:off x="1828788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1"/>
          <p:cNvSpPr/>
          <p:nvPr/>
        </p:nvSpPr>
        <p:spPr>
          <a:xfrm>
            <a:off x="1596448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2"/>
          <p:cNvSpPr txBox="1">
            <a:spLocks noGrp="1"/>
          </p:cNvSpPr>
          <p:nvPr>
            <p:ph type="ctrTitle"/>
          </p:nvPr>
        </p:nvSpPr>
        <p:spPr>
          <a:xfrm>
            <a:off x="2090959" y="2108253"/>
            <a:ext cx="4876365" cy="1424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1238" name="Google Shape;1238;p52"/>
          <p:cNvGrpSpPr/>
          <p:nvPr/>
        </p:nvGrpSpPr>
        <p:grpSpPr>
          <a:xfrm>
            <a:off x="274188" y="1428844"/>
            <a:ext cx="1827475" cy="1051350"/>
            <a:chOff x="6161988" y="3104373"/>
            <a:chExt cx="1827475" cy="1051350"/>
          </a:xfrm>
        </p:grpSpPr>
        <p:grpSp>
          <p:nvGrpSpPr>
            <p:cNvPr id="1239" name="Google Shape;1239;p52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1240" name="Google Shape;1240;p5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52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242" name="Google Shape;1242;p52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43" name="Google Shape;1243;p5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244" name="Google Shape;1244;p52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1245" name="Google Shape;1245;p52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48" extrusionOk="0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2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371" extrusionOk="0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2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72" extrusionOk="0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2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12659" extrusionOk="0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52"/>
          <p:cNvGrpSpPr/>
          <p:nvPr/>
        </p:nvGrpSpPr>
        <p:grpSpPr>
          <a:xfrm>
            <a:off x="274211" y="2663294"/>
            <a:ext cx="1823501" cy="1051350"/>
            <a:chOff x="7469486" y="1480344"/>
            <a:chExt cx="1823501" cy="1051350"/>
          </a:xfrm>
        </p:grpSpPr>
        <p:grpSp>
          <p:nvGrpSpPr>
            <p:cNvPr id="1266" name="Google Shape;1266;p52"/>
            <p:cNvGrpSpPr/>
            <p:nvPr/>
          </p:nvGrpSpPr>
          <p:grpSpPr>
            <a:xfrm>
              <a:off x="7469709" y="1480344"/>
              <a:ext cx="1823279" cy="1051350"/>
              <a:chOff x="278384" y="1278048"/>
              <a:chExt cx="1823279" cy="1051350"/>
            </a:xfrm>
          </p:grpSpPr>
          <p:sp>
            <p:nvSpPr>
              <p:cNvPr id="1267" name="Google Shape;1267;p5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8" name="Google Shape;1268;p52"/>
              <p:cNvGrpSpPr/>
              <p:nvPr/>
            </p:nvGrpSpPr>
            <p:grpSpPr>
              <a:xfrm>
                <a:off x="278384" y="1278048"/>
                <a:ext cx="1737300" cy="960000"/>
                <a:chOff x="7150671" y="2190661"/>
                <a:chExt cx="1737300" cy="960000"/>
              </a:xfrm>
            </p:grpSpPr>
            <p:sp>
              <p:nvSpPr>
                <p:cNvPr id="1269" name="Google Shape;1269;p52"/>
                <p:cNvSpPr/>
                <p:nvPr/>
              </p:nvSpPr>
              <p:spPr>
                <a:xfrm>
                  <a:off x="7150671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70" name="Google Shape;1270;p5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271" name="Google Shape;1271;p52"/>
            <p:cNvCxnSpPr/>
            <p:nvPr/>
          </p:nvCxnSpPr>
          <p:spPr>
            <a:xfrm>
              <a:off x="7469486" y="2052225"/>
              <a:ext cx="1724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2" name="Google Shape;1272;p52"/>
            <p:cNvSpPr/>
            <p:nvPr/>
          </p:nvSpPr>
          <p:spPr>
            <a:xfrm>
              <a:off x="8031688" y="1782907"/>
              <a:ext cx="599697" cy="538636"/>
            </a:xfrm>
            <a:custGeom>
              <a:avLst/>
              <a:gdLst/>
              <a:ahLst/>
              <a:cxnLst/>
              <a:rect l="l" t="t" r="r" b="b"/>
              <a:pathLst>
                <a:path w="11123" h="9990" extrusionOk="0">
                  <a:moveTo>
                    <a:pt x="5566" y="0"/>
                  </a:moveTo>
                  <a:cubicBezTo>
                    <a:pt x="4372" y="0"/>
                    <a:pt x="3174" y="424"/>
                    <a:pt x="2220" y="1288"/>
                  </a:cubicBezTo>
                  <a:cubicBezTo>
                    <a:pt x="172" y="3117"/>
                    <a:pt x="1" y="6287"/>
                    <a:pt x="1855" y="8336"/>
                  </a:cubicBezTo>
                  <a:cubicBezTo>
                    <a:pt x="2832" y="9431"/>
                    <a:pt x="4192" y="9989"/>
                    <a:pt x="5560" y="9989"/>
                  </a:cubicBezTo>
                  <a:cubicBezTo>
                    <a:pt x="6752" y="9989"/>
                    <a:pt x="7949" y="9565"/>
                    <a:pt x="8903" y="8702"/>
                  </a:cubicBezTo>
                  <a:cubicBezTo>
                    <a:pt x="10952" y="6873"/>
                    <a:pt x="11123" y="3702"/>
                    <a:pt x="9293" y="1653"/>
                  </a:cubicBezTo>
                  <a:cubicBezTo>
                    <a:pt x="8303" y="559"/>
                    <a:pt x="6936" y="0"/>
                    <a:pt x="556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8111159" y="1873044"/>
              <a:ext cx="448465" cy="440236"/>
            </a:xfrm>
            <a:custGeom>
              <a:avLst/>
              <a:gdLst/>
              <a:ahLst/>
              <a:cxnLst/>
              <a:rect l="l" t="t" r="r" b="b"/>
              <a:pathLst>
                <a:path w="8318" h="8165" extrusionOk="0">
                  <a:moveTo>
                    <a:pt x="4147" y="0"/>
                  </a:moveTo>
                  <a:cubicBezTo>
                    <a:pt x="1171" y="0"/>
                    <a:pt x="1366" y="3829"/>
                    <a:pt x="1366" y="3829"/>
                  </a:cubicBezTo>
                  <a:lnTo>
                    <a:pt x="2513" y="3829"/>
                  </a:lnTo>
                  <a:cubicBezTo>
                    <a:pt x="2659" y="4098"/>
                    <a:pt x="2854" y="4366"/>
                    <a:pt x="3074" y="4561"/>
                  </a:cubicBezTo>
                  <a:cubicBezTo>
                    <a:pt x="1952" y="4707"/>
                    <a:pt x="879" y="5195"/>
                    <a:pt x="1" y="5951"/>
                  </a:cubicBezTo>
                  <a:cubicBezTo>
                    <a:pt x="1000" y="7427"/>
                    <a:pt x="2580" y="8165"/>
                    <a:pt x="4159" y="8165"/>
                  </a:cubicBezTo>
                  <a:cubicBezTo>
                    <a:pt x="5738" y="8165"/>
                    <a:pt x="7317" y="7427"/>
                    <a:pt x="8317" y="5951"/>
                  </a:cubicBezTo>
                  <a:cubicBezTo>
                    <a:pt x="7439" y="5195"/>
                    <a:pt x="6366" y="4707"/>
                    <a:pt x="5220" y="4561"/>
                  </a:cubicBezTo>
                  <a:cubicBezTo>
                    <a:pt x="5464" y="4366"/>
                    <a:pt x="5659" y="4098"/>
                    <a:pt x="5805" y="3829"/>
                  </a:cubicBezTo>
                  <a:lnTo>
                    <a:pt x="6952" y="3829"/>
                  </a:lnTo>
                  <a:cubicBezTo>
                    <a:pt x="6952" y="3829"/>
                    <a:pt x="7122" y="0"/>
                    <a:pt x="414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52"/>
          <p:cNvGrpSpPr/>
          <p:nvPr/>
        </p:nvGrpSpPr>
        <p:grpSpPr>
          <a:xfrm>
            <a:off x="7927951" y="2080033"/>
            <a:ext cx="941841" cy="2789257"/>
            <a:chOff x="6592201" y="2061933"/>
            <a:chExt cx="941841" cy="2789257"/>
          </a:xfrm>
        </p:grpSpPr>
        <p:sp>
          <p:nvSpPr>
            <p:cNvPr id="1275" name="Google Shape;1275;p52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6636341" y="2105487"/>
              <a:ext cx="853561" cy="2702149"/>
            </a:xfrm>
            <a:custGeom>
              <a:avLst/>
              <a:gdLst/>
              <a:ahLst/>
              <a:cxnLst/>
              <a:rect l="l" t="t" r="r" b="b"/>
              <a:pathLst>
                <a:path w="7561" h="24196" extrusionOk="0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6754649" y="2707541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6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6754649" y="3028949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7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6754649" y="3347564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6754649" y="3666292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8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6754649" y="3987700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9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54649" y="4306316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655532" y="2184555"/>
              <a:ext cx="834370" cy="2623081"/>
            </a:xfrm>
            <a:custGeom>
              <a:avLst/>
              <a:gdLst/>
              <a:ahLst/>
              <a:cxnLst/>
              <a:rect l="l" t="t" r="r" b="b"/>
              <a:pathLst>
                <a:path w="7391" h="23488" extrusionOk="0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52"/>
          <p:cNvGrpSpPr/>
          <p:nvPr/>
        </p:nvGrpSpPr>
        <p:grpSpPr>
          <a:xfrm>
            <a:off x="7141459" y="1885950"/>
            <a:ext cx="603495" cy="1371596"/>
            <a:chOff x="3724575" y="3497700"/>
            <a:chExt cx="603495" cy="1371596"/>
          </a:xfrm>
        </p:grpSpPr>
        <p:sp>
          <p:nvSpPr>
            <p:cNvPr id="1286" name="Google Shape;1286;p5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C488993-B322-67ED-E0A9-DCD2F70EAA85}"/>
              </a:ext>
            </a:extLst>
          </p:cNvPr>
          <p:cNvSpPr/>
          <p:nvPr/>
        </p:nvSpPr>
        <p:spPr>
          <a:xfrm>
            <a:off x="2432649" y="3651782"/>
            <a:ext cx="4347713" cy="4689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33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566" name="Google Shape;566;p33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33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568" name="Google Shape;568;p33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69" name="Google Shape;569;p33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0" name="Google Shape;570;p33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571" name="Google Shape;571;p33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37658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3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23146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3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avLst/>
                <a:gdLst/>
                <a:ahLst/>
                <a:cxnLst/>
                <a:rect l="l" t="t" r="r" b="b"/>
                <a:pathLst>
                  <a:path w="15854" h="8635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1493" extrusionOk="0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5" name="Google Shape;575;p33"/>
          <p:cNvSpPr txBox="1">
            <a:spLocks noGrp="1"/>
          </p:cNvSpPr>
          <p:nvPr>
            <p:ph type="title"/>
          </p:nvPr>
        </p:nvSpPr>
        <p:spPr>
          <a:xfrm>
            <a:off x="2104133" y="1059937"/>
            <a:ext cx="5029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PENYUSUN</a:t>
            </a:r>
            <a:endParaRPr dirty="0"/>
          </a:p>
        </p:txBody>
      </p:sp>
      <p:sp>
        <p:nvSpPr>
          <p:cNvPr id="576" name="Google Shape;576;p33"/>
          <p:cNvSpPr txBox="1">
            <a:spLocks noGrp="1"/>
          </p:cNvSpPr>
          <p:nvPr>
            <p:ph type="subTitle" idx="1"/>
          </p:nvPr>
        </p:nvSpPr>
        <p:spPr>
          <a:xfrm>
            <a:off x="1922902" y="1572169"/>
            <a:ext cx="5029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Aprilia Sulistyohati, S.Kom,M.Eng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Bahtera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Alam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Wijaksono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Fauzan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Natsir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Dewi Anjani, M.Kom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Millati Izzatillah,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S.Kom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 MMSI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0pitasari,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Abeputra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Sihombing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Yuli </a:t>
            </a: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Haryanto, M.Kom</a:t>
            </a:r>
            <a:endParaRPr dirty="0"/>
          </a:p>
        </p:txBody>
      </p:sp>
      <p:grpSp>
        <p:nvGrpSpPr>
          <p:cNvPr id="577" name="Google Shape;577;p33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578" name="Google Shape;578;p33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3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581" name="Google Shape;581;p33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3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584" name="Google Shape;584;p33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7" name="Google Shape;587;p33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588" name="Google Shape;588;p33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0" name="Google Shape;590;p33"/>
          <p:cNvSpPr txBox="1"/>
          <p:nvPr/>
        </p:nvSpPr>
        <p:spPr>
          <a:xfrm>
            <a:off x="1509833" y="3934993"/>
            <a:ext cx="1188600" cy="365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Meet us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91" name="Google Shape;591;p33"/>
          <p:cNvSpPr/>
          <p:nvPr/>
        </p:nvSpPr>
        <p:spPr>
          <a:xfrm rot="-2700000">
            <a:off x="2508211" y="4107285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1646925" y="13816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7031613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3"/>
          <p:cNvSpPr/>
          <p:nvPr/>
        </p:nvSpPr>
        <p:spPr>
          <a:xfrm>
            <a:off x="6799273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33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596" name="Google Shape;596;p33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5"/>
          <p:cNvGrpSpPr/>
          <p:nvPr/>
        </p:nvGrpSpPr>
        <p:grpSpPr>
          <a:xfrm>
            <a:off x="6102151" y="1600325"/>
            <a:ext cx="2418050" cy="2916600"/>
            <a:chOff x="6102151" y="1600325"/>
            <a:chExt cx="2418050" cy="2916600"/>
          </a:xfrm>
        </p:grpSpPr>
        <p:sp>
          <p:nvSpPr>
            <p:cNvPr id="646" name="Google Shape;646;p35"/>
            <p:cNvSpPr/>
            <p:nvPr/>
          </p:nvSpPr>
          <p:spPr>
            <a:xfrm>
              <a:off x="6193101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35"/>
            <p:cNvGrpSpPr/>
            <p:nvPr/>
          </p:nvGrpSpPr>
          <p:grpSpPr>
            <a:xfrm>
              <a:off x="6102151" y="1600325"/>
              <a:ext cx="2327100" cy="2825100"/>
              <a:chOff x="715400" y="1600325"/>
              <a:chExt cx="2327100" cy="2825100"/>
            </a:xfrm>
          </p:grpSpPr>
          <p:sp>
            <p:nvSpPr>
              <p:cNvPr id="648" name="Google Shape;648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49" name="Google Shape;649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0" name="Google Shape;650;p35"/>
          <p:cNvGrpSpPr/>
          <p:nvPr/>
        </p:nvGrpSpPr>
        <p:grpSpPr>
          <a:xfrm>
            <a:off x="3408500" y="1600325"/>
            <a:ext cx="2418600" cy="2916600"/>
            <a:chOff x="3408500" y="1600325"/>
            <a:chExt cx="2418600" cy="2916600"/>
          </a:xfrm>
        </p:grpSpPr>
        <p:sp>
          <p:nvSpPr>
            <p:cNvPr id="651" name="Google Shape;651;p35"/>
            <p:cNvSpPr/>
            <p:nvPr/>
          </p:nvSpPr>
          <p:spPr>
            <a:xfrm>
              <a:off x="3500000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2" name="Google Shape;652;p35"/>
            <p:cNvGrpSpPr/>
            <p:nvPr/>
          </p:nvGrpSpPr>
          <p:grpSpPr>
            <a:xfrm>
              <a:off x="3408500" y="1600325"/>
              <a:ext cx="2327100" cy="2825100"/>
              <a:chOff x="715400" y="1600325"/>
              <a:chExt cx="2327100" cy="2825100"/>
            </a:xfrm>
          </p:grpSpPr>
          <p:sp>
            <p:nvSpPr>
              <p:cNvPr id="653" name="Google Shape;653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4" name="Google Shape;654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5" name="Google Shape;655;p35"/>
          <p:cNvGrpSpPr/>
          <p:nvPr/>
        </p:nvGrpSpPr>
        <p:grpSpPr>
          <a:xfrm>
            <a:off x="715400" y="1600325"/>
            <a:ext cx="2418600" cy="2916600"/>
            <a:chOff x="715400" y="1600325"/>
            <a:chExt cx="2418600" cy="2916600"/>
          </a:xfrm>
        </p:grpSpPr>
        <p:sp>
          <p:nvSpPr>
            <p:cNvPr id="656" name="Google Shape;656;p35"/>
            <p:cNvSpPr/>
            <p:nvPr/>
          </p:nvSpPr>
          <p:spPr>
            <a:xfrm>
              <a:off x="806900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5"/>
            <p:cNvGrpSpPr/>
            <p:nvPr/>
          </p:nvGrpSpPr>
          <p:grpSpPr>
            <a:xfrm>
              <a:off x="715400" y="1600325"/>
              <a:ext cx="2327100" cy="2825100"/>
              <a:chOff x="715400" y="1600325"/>
              <a:chExt cx="2327100" cy="2825100"/>
            </a:xfrm>
          </p:grpSpPr>
          <p:sp>
            <p:nvSpPr>
              <p:cNvPr id="658" name="Google Shape;658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9" name="Google Shape;659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0" name="Google Shape;660;p35"/>
          <p:cNvSpPr txBox="1">
            <a:spLocks noGrp="1"/>
          </p:cNvSpPr>
          <p:nvPr>
            <p:ph type="subTitle" idx="1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661" name="Google Shape;661;p35"/>
          <p:cNvSpPr txBox="1">
            <a:spLocks noGrp="1"/>
          </p:cNvSpPr>
          <p:nvPr>
            <p:ph type="subTitle" idx="5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662" name="Google Shape;662;p35"/>
          <p:cNvSpPr txBox="1">
            <a:spLocks noGrp="1"/>
          </p:cNvSpPr>
          <p:nvPr>
            <p:ph type="subTitle" idx="6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663" name="Google Shape;663;p35"/>
          <p:cNvSpPr txBox="1">
            <a:spLocks noGrp="1"/>
          </p:cNvSpPr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/>
              <a:t>PENGERTIAN PERANGKAT LUNAK</a:t>
            </a:r>
          </a:p>
        </p:txBody>
      </p:sp>
      <p:sp>
        <p:nvSpPr>
          <p:cNvPr id="664" name="Google Shape;664;p35"/>
          <p:cNvSpPr txBox="1">
            <a:spLocks noGrp="1"/>
          </p:cNvSpPr>
          <p:nvPr>
            <p:ph type="subTitle" idx="2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Perintah</a:t>
            </a:r>
            <a:r>
              <a:rPr lang="en-US" dirty="0"/>
              <a:t> (program </a:t>
            </a:r>
            <a:r>
              <a:rPr lang="en-US" dirty="0" err="1"/>
              <a:t>komputer</a:t>
            </a:r>
            <a:r>
              <a:rPr lang="en-US" dirty="0"/>
              <a:t>) yang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dan </a:t>
            </a:r>
            <a:r>
              <a:rPr lang="en-US" dirty="0" err="1"/>
              <a:t>unjuk</a:t>
            </a:r>
            <a:r>
              <a:rPr lang="en-US" dirty="0"/>
              <a:t> kerja seperti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</p:txBody>
      </p:sp>
      <p:sp>
        <p:nvSpPr>
          <p:cNvPr id="665" name="Google Shape;665;p35"/>
          <p:cNvSpPr txBox="1">
            <a:spLocks noGrp="1"/>
          </p:cNvSpPr>
          <p:nvPr>
            <p:ph type="subTitle" idx="3"/>
          </p:nvPr>
        </p:nvSpPr>
        <p:spPr>
          <a:xfrm>
            <a:off x="3475075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memungkinkan</a:t>
            </a:r>
            <a:r>
              <a:rPr lang="en-US" dirty="0"/>
              <a:t> program </a:t>
            </a:r>
            <a:r>
              <a:rPr lang="en-US" dirty="0" err="1"/>
              <a:t>memanipulasi</a:t>
            </a:r>
            <a:r>
              <a:rPr lang="en-US" dirty="0"/>
              <a:t> informasi secara </a:t>
            </a:r>
            <a:r>
              <a:rPr lang="en-US" dirty="0" err="1"/>
              <a:t>proporsional</a:t>
            </a:r>
            <a:endParaRPr lang="en-US" dirty="0"/>
          </a:p>
        </p:txBody>
      </p:sp>
      <p:sp>
        <p:nvSpPr>
          <p:cNvPr id="666" name="Google Shape;666;p35"/>
          <p:cNvSpPr txBox="1">
            <a:spLocks noGrp="1"/>
          </p:cNvSpPr>
          <p:nvPr>
            <p:ph type="subTitle" idx="4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operasi </a:t>
            </a:r>
            <a:r>
              <a:rPr lang="en-US" dirty="0" err="1"/>
              <a:t>kegunaan</a:t>
            </a:r>
            <a:r>
              <a:rPr lang="en-US" dirty="0"/>
              <a:t> program.</a:t>
            </a:r>
          </a:p>
        </p:txBody>
      </p:sp>
      <p:grpSp>
        <p:nvGrpSpPr>
          <p:cNvPr id="667" name="Google Shape;667;p35"/>
          <p:cNvGrpSpPr/>
          <p:nvPr/>
        </p:nvGrpSpPr>
        <p:grpSpPr>
          <a:xfrm>
            <a:off x="7013577" y="2017301"/>
            <a:ext cx="502899" cy="502899"/>
            <a:chOff x="858700" y="1967475"/>
            <a:chExt cx="605100" cy="605100"/>
          </a:xfrm>
        </p:grpSpPr>
        <p:sp>
          <p:nvSpPr>
            <p:cNvPr id="668" name="Google Shape;668;p35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5"/>
          <p:cNvGrpSpPr/>
          <p:nvPr/>
        </p:nvGrpSpPr>
        <p:grpSpPr>
          <a:xfrm>
            <a:off x="4320650" y="2017350"/>
            <a:ext cx="502800" cy="502800"/>
            <a:chOff x="7014301" y="2017350"/>
            <a:chExt cx="502800" cy="502800"/>
          </a:xfrm>
        </p:grpSpPr>
        <p:sp>
          <p:nvSpPr>
            <p:cNvPr id="671" name="Google Shape;671;p35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5"/>
          <p:cNvSpPr/>
          <p:nvPr/>
        </p:nvSpPr>
        <p:spPr>
          <a:xfrm>
            <a:off x="7971700" y="1081625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5"/>
          <p:cNvSpPr/>
          <p:nvPr/>
        </p:nvSpPr>
        <p:spPr>
          <a:xfrm>
            <a:off x="7739360" y="932973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5"/>
          <p:cNvSpPr/>
          <p:nvPr/>
        </p:nvSpPr>
        <p:spPr>
          <a:xfrm>
            <a:off x="715160" y="12527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" name="Google Shape;676;p35"/>
          <p:cNvGrpSpPr/>
          <p:nvPr/>
        </p:nvGrpSpPr>
        <p:grpSpPr>
          <a:xfrm>
            <a:off x="1627550" y="2017350"/>
            <a:ext cx="502800" cy="502800"/>
            <a:chOff x="1627550" y="2017350"/>
            <a:chExt cx="502800" cy="502800"/>
          </a:xfrm>
        </p:grpSpPr>
        <p:sp>
          <p:nvSpPr>
            <p:cNvPr id="677" name="Google Shape;677;p35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31"/>
          <p:cNvGrpSpPr/>
          <p:nvPr/>
        </p:nvGrpSpPr>
        <p:grpSpPr>
          <a:xfrm>
            <a:off x="715100" y="1600313"/>
            <a:ext cx="3771900" cy="3050074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1" name="Google Shape;491;p31"/>
          <p:cNvGrpSpPr/>
          <p:nvPr/>
        </p:nvGrpSpPr>
        <p:grpSpPr>
          <a:xfrm>
            <a:off x="4754850" y="1600313"/>
            <a:ext cx="3771900" cy="3050074"/>
            <a:chOff x="4754850" y="1600325"/>
            <a:chExt cx="3771900" cy="1412550"/>
          </a:xfrm>
        </p:grpSpPr>
        <p:sp>
          <p:nvSpPr>
            <p:cNvPr id="492" name="Google Shape;492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4" name="Google Shape;494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957917" y="2062838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UMUM</a:t>
            </a:r>
            <a:endParaRPr dirty="0"/>
          </a:p>
        </p:txBody>
      </p:sp>
      <p:sp>
        <p:nvSpPr>
          <p:cNvPr id="497" name="Google Shape;497;p31"/>
          <p:cNvSpPr txBox="1">
            <a:spLocks noGrp="1"/>
          </p:cNvSpPr>
          <p:nvPr>
            <p:ph type="subTitle" idx="3"/>
          </p:nvPr>
        </p:nvSpPr>
        <p:spPr>
          <a:xfrm>
            <a:off x="5997407" y="2063551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PESANAN</a:t>
            </a:r>
            <a:endParaRPr dirty="0"/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866967" y="2682363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Sistem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oleh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 dan </a:t>
            </a:r>
            <a:r>
              <a:rPr lang="en-US" dirty="0" err="1"/>
              <a:t>dijual</a:t>
            </a:r>
            <a:r>
              <a:rPr lang="en-US" dirty="0"/>
              <a:t> ke pasar </a:t>
            </a:r>
            <a:r>
              <a:rPr lang="en-US" dirty="0" err="1"/>
              <a:t>terbuka</a:t>
            </a:r>
            <a:r>
              <a:rPr lang="en-US" dirty="0"/>
              <a:t> ke </a:t>
            </a:r>
            <a:r>
              <a:rPr lang="en-US" dirty="0" err="1"/>
              <a:t>siapapun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membelinya</a:t>
            </a:r>
            <a:r>
              <a:rPr lang="en-US" dirty="0"/>
              <a:t>. Contoh : Word, Excel.</a:t>
            </a:r>
          </a:p>
        </p:txBody>
      </p:sp>
      <p:sp>
        <p:nvSpPr>
          <p:cNvPr id="500" name="Google Shape;500;p31"/>
          <p:cNvSpPr txBox="1">
            <a:spLocks noGrp="1"/>
          </p:cNvSpPr>
          <p:nvPr>
            <p:ph type="title" idx="6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1" name="Google Shape;501;p31"/>
          <p:cNvSpPr txBox="1">
            <a:spLocks noGrp="1"/>
          </p:cNvSpPr>
          <p:nvPr>
            <p:ph type="subTitle" idx="7"/>
          </p:nvPr>
        </p:nvSpPr>
        <p:spPr>
          <a:xfrm>
            <a:off x="4906457" y="2681642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Sistem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dipesan</a:t>
            </a:r>
            <a:r>
              <a:rPr lang="en-US" dirty="0"/>
              <a:t> oleh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oleh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lunak.</a:t>
            </a:r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Lunak Yang </a:t>
            </a:r>
            <a:r>
              <a:rPr lang="en-US" sz="2000" dirty="0" err="1"/>
              <a:t>Dibangun</a:t>
            </a:r>
            <a:endParaRPr sz="2000" dirty="0"/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/>
          <p:cNvSpPr txBox="1">
            <a:spLocks noGrp="1"/>
          </p:cNvSpPr>
          <p:nvPr>
            <p:ph type="subTitle" idx="4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Perangkat</a:t>
            </a:r>
            <a:r>
              <a:rPr lang="en-US" dirty="0"/>
              <a:t> Lunak </a:t>
            </a:r>
            <a:r>
              <a:rPr lang="en-US" dirty="0" err="1"/>
              <a:t>dibangun</a:t>
            </a:r>
            <a:r>
              <a:rPr lang="en-US" dirty="0"/>
              <a:t> dan </a:t>
            </a:r>
            <a:r>
              <a:rPr lang="en-US" dirty="0" err="1"/>
              <a:t>dikembangkan</a:t>
            </a:r>
            <a:r>
              <a:rPr lang="en-US" dirty="0"/>
              <a:t>, tidak dibuat dalam bentuk yang </a:t>
            </a:r>
            <a:r>
              <a:rPr lang="en-US" dirty="0" err="1"/>
              <a:t>klasik</a:t>
            </a:r>
            <a:endParaRPr lang="en-US" dirty="0"/>
          </a:p>
        </p:txBody>
      </p:sp>
      <p:sp>
        <p:nvSpPr>
          <p:cNvPr id="836" name="Google Shape;836;p40"/>
          <p:cNvSpPr txBox="1">
            <a:spLocks noGrp="1"/>
          </p:cNvSpPr>
          <p:nvPr>
            <p:ph type="subTitle" idx="5"/>
          </p:nvPr>
        </p:nvSpPr>
        <p:spPr>
          <a:xfrm>
            <a:off x="3419481" y="2449636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Perangkat</a:t>
            </a:r>
            <a:r>
              <a:rPr lang="en-US" dirty="0"/>
              <a:t> lunak tidak pernah </a:t>
            </a:r>
            <a:r>
              <a:rPr lang="en-US" dirty="0" err="1"/>
              <a:t>usang</a:t>
            </a:r>
            <a:endParaRPr lang="en-US" dirty="0"/>
          </a:p>
        </p:txBody>
      </p:sp>
      <p:sp>
        <p:nvSpPr>
          <p:cNvPr id="837" name="Google Shape;837;p40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KARAKTERISTIK PERANGKAT LUNAK</a:t>
            </a:r>
            <a:endParaRPr sz="2800" dirty="0"/>
          </a:p>
        </p:txBody>
      </p:sp>
      <p:sp>
        <p:nvSpPr>
          <p:cNvPr id="838" name="Google Shape;838;p40"/>
          <p:cNvSpPr txBox="1">
            <a:spLocks noGrp="1"/>
          </p:cNvSpPr>
          <p:nvPr>
            <p:ph type="subTitle" idx="6"/>
          </p:nvPr>
        </p:nvSpPr>
        <p:spPr>
          <a:xfrm>
            <a:off x="3404764" y="3069814"/>
            <a:ext cx="5020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Sebagian besar </a:t>
            </a:r>
            <a:r>
              <a:rPr lang="en-US" dirty="0" err="1"/>
              <a:t>perangkat</a:t>
            </a:r>
            <a:r>
              <a:rPr lang="en-US" dirty="0"/>
              <a:t> lunak dibuat secara custom-built, </a:t>
            </a:r>
            <a:r>
              <a:rPr lang="en-US" dirty="0" err="1"/>
              <a:t>serta</a:t>
            </a:r>
            <a:r>
              <a:rPr lang="en-US" dirty="0"/>
              <a:t> tidak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dirakit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sudah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Dengan </a:t>
            </a:r>
            <a:r>
              <a:rPr lang="en-US" dirty="0" err="1"/>
              <a:t>berkembangnya</a:t>
            </a:r>
            <a:r>
              <a:rPr lang="en-US" dirty="0"/>
              <a:t> OOP, </a:t>
            </a:r>
            <a:r>
              <a:rPr lang="en-US" dirty="0" err="1"/>
              <a:t>pengembangan</a:t>
            </a:r>
            <a:r>
              <a:rPr lang="en-US" dirty="0"/>
              <a:t> software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grpSp>
        <p:nvGrpSpPr>
          <p:cNvPr id="839" name="Google Shape;839;p40"/>
          <p:cNvGrpSpPr/>
          <p:nvPr/>
        </p:nvGrpSpPr>
        <p:grpSpPr>
          <a:xfrm>
            <a:off x="2552352" y="1646026"/>
            <a:ext cx="502899" cy="502899"/>
            <a:chOff x="858700" y="1967475"/>
            <a:chExt cx="605100" cy="605100"/>
          </a:xfrm>
        </p:grpSpPr>
        <p:sp>
          <p:nvSpPr>
            <p:cNvPr id="840" name="Google Shape;840;p40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40"/>
          <p:cNvGrpSpPr/>
          <p:nvPr/>
        </p:nvGrpSpPr>
        <p:grpSpPr>
          <a:xfrm>
            <a:off x="2563753" y="3369621"/>
            <a:ext cx="502800" cy="502800"/>
            <a:chOff x="1627550" y="2017350"/>
            <a:chExt cx="502800" cy="502800"/>
          </a:xfrm>
        </p:grpSpPr>
        <p:sp>
          <p:nvSpPr>
            <p:cNvPr id="843" name="Google Shape;843;p40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40"/>
          <p:cNvGrpSpPr/>
          <p:nvPr/>
        </p:nvGrpSpPr>
        <p:grpSpPr>
          <a:xfrm>
            <a:off x="2563332" y="2435100"/>
            <a:ext cx="502800" cy="502800"/>
            <a:chOff x="463701" y="2307675"/>
            <a:chExt cx="502800" cy="502800"/>
          </a:xfrm>
        </p:grpSpPr>
        <p:sp>
          <p:nvSpPr>
            <p:cNvPr id="846" name="Google Shape;846;p40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40"/>
          <p:cNvGrpSpPr/>
          <p:nvPr/>
        </p:nvGrpSpPr>
        <p:grpSpPr>
          <a:xfrm>
            <a:off x="136938" y="3232371"/>
            <a:ext cx="1371600" cy="1375875"/>
            <a:chOff x="299013" y="1079125"/>
            <a:chExt cx="1371600" cy="1375875"/>
          </a:xfrm>
        </p:grpSpPr>
        <p:sp>
          <p:nvSpPr>
            <p:cNvPr id="850" name="Google Shape;850;p40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2" name="Google Shape;852;p40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853" name="Google Shape;853;p40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4" name="Google Shape;854;p40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855" name="Google Shape;855;p40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40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7" name="Google Shape;857;p40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60" name="Google Shape;860;p40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1" name="Google Shape;861;p40"/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/>
          <p:cNvSpPr/>
          <p:nvPr/>
        </p:nvSpPr>
        <p:spPr>
          <a:xfrm>
            <a:off x="715160" y="14173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40"/>
          <p:cNvGrpSpPr/>
          <p:nvPr/>
        </p:nvGrpSpPr>
        <p:grpSpPr>
          <a:xfrm>
            <a:off x="136938" y="1998008"/>
            <a:ext cx="1827475" cy="1051350"/>
            <a:chOff x="136938" y="1799258"/>
            <a:chExt cx="1827475" cy="1051350"/>
          </a:xfrm>
        </p:grpSpPr>
        <p:grpSp>
          <p:nvGrpSpPr>
            <p:cNvPr id="865" name="Google Shape;865;p40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866" name="Google Shape;866;p40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7" name="Google Shape;867;p40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68" name="Google Shape;868;p40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69" name="Google Shape;869;p40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70" name="Google Shape;870;p40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871" name="Google Shape;871;p40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2" name="Google Shape;872;p40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873" name="Google Shape;873;p40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2" h="5416" extrusionOk="0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0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1221" extrusionOk="0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40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EVOLUSI PERANGKAT LUNAK</a:t>
            </a:r>
            <a:endParaRPr sz="3200" dirty="0"/>
          </a:p>
        </p:txBody>
      </p:sp>
      <p:sp>
        <p:nvSpPr>
          <p:cNvPr id="603" name="Google Shape;603;p34"/>
          <p:cNvSpPr/>
          <p:nvPr/>
        </p:nvSpPr>
        <p:spPr>
          <a:xfrm>
            <a:off x="1035175" y="2784106"/>
            <a:ext cx="1645800" cy="457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1950-1960</a:t>
            </a:r>
            <a:endParaRPr sz="18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2844450" y="2784106"/>
            <a:ext cx="1645800" cy="457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ubik Black"/>
                <a:cs typeface="Rubik Black"/>
                <a:sym typeface="Rubik Black"/>
              </a:rPr>
              <a:t>1970</a:t>
            </a:r>
            <a:endParaRPr sz="1800" dirty="0">
              <a:solidFill>
                <a:schemeClr val="dk1"/>
              </a:solidFill>
              <a:latin typeface="Rubik Black"/>
              <a:cs typeface="Rubik Black"/>
              <a:sym typeface="Rubik Black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653725" y="2784106"/>
            <a:ext cx="1645800" cy="457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ubik Black"/>
                <a:cs typeface="Rubik Black"/>
                <a:sym typeface="Rubik Black"/>
              </a:rPr>
              <a:t>1980</a:t>
            </a:r>
            <a:endParaRPr sz="1800" dirty="0">
              <a:solidFill>
                <a:schemeClr val="dk1"/>
              </a:solidFill>
              <a:latin typeface="Rubik Black"/>
              <a:cs typeface="Rubik Black"/>
              <a:sym typeface="Rubik Black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6463000" y="2784106"/>
            <a:ext cx="1645800" cy="457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ubik Black"/>
                <a:cs typeface="Rubik Black"/>
                <a:sym typeface="Rubik Black"/>
              </a:rPr>
              <a:t>1990-2000</a:t>
            </a:r>
            <a:endParaRPr sz="1800" dirty="0">
              <a:solidFill>
                <a:schemeClr val="dk1"/>
              </a:solidFill>
              <a:latin typeface="Rubik Black"/>
              <a:cs typeface="Rubik Black"/>
              <a:sym typeface="Rubik Black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 flipH="1">
            <a:off x="372459" y="1454014"/>
            <a:ext cx="29712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Era 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Pionir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(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Pertama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)</a:t>
            </a:r>
          </a:p>
        </p:txBody>
      </p:sp>
      <p:sp>
        <p:nvSpPr>
          <p:cNvPr id="608" name="Google Shape;608;p34"/>
          <p:cNvSpPr txBox="1"/>
          <p:nvPr/>
        </p:nvSpPr>
        <p:spPr>
          <a:xfrm flipH="1">
            <a:off x="715075" y="1834939"/>
            <a:ext cx="3184065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Orientasi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batch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Distribusi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terbatas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lunak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kustomasi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 flipH="1">
            <a:off x="2524348" y="3408061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Era Stabil (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Kedua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610" name="Google Shape;610;p34"/>
          <p:cNvSpPr txBox="1"/>
          <p:nvPr/>
        </p:nvSpPr>
        <p:spPr>
          <a:xfrm flipH="1">
            <a:off x="2635346" y="3596173"/>
            <a:ext cx="2841279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Multi user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Realtime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Database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 lunak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produk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 flipH="1">
            <a:off x="4333625" y="1557181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Era 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Mikro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(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Ketiga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612" name="Google Shape;612;p34"/>
          <p:cNvSpPr txBox="1"/>
          <p:nvPr/>
        </p:nvSpPr>
        <p:spPr>
          <a:xfrm flipH="1">
            <a:off x="4269759" y="1686751"/>
            <a:ext cx="3016141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Sistem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terdistribusi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embedded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intelegence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Perangkat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keras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muncul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dengan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biaya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rendah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3" name="Google Shape;613;p34"/>
          <p:cNvSpPr txBox="1"/>
          <p:nvPr/>
        </p:nvSpPr>
        <p:spPr>
          <a:xfrm flipH="1">
            <a:off x="5729277" y="3350846"/>
            <a:ext cx="3113243" cy="31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Era Modern (</a:t>
            </a:r>
            <a:r>
              <a:rPr lang="en-ID" sz="18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Keempat</a:t>
            </a:r>
            <a:r>
              <a:rPr lang="en-ID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) </a:t>
            </a:r>
          </a:p>
        </p:txBody>
      </p:sp>
      <p:sp>
        <p:nvSpPr>
          <p:cNvPr id="614" name="Google Shape;614;p34"/>
          <p:cNvSpPr txBox="1"/>
          <p:nvPr/>
        </p:nvSpPr>
        <p:spPr>
          <a:xfrm flipH="1">
            <a:off x="5921591" y="3607494"/>
            <a:ext cx="3329795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Expert System,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Jaringan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Syaraf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Tiruan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AI Machine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Parallel Architecture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Komputer</a:t>
            </a:r>
            <a:r>
              <a:rPr lang="en-US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Jaringan</a:t>
            </a: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15" name="Google Shape;615;p34"/>
          <p:cNvCxnSpPr>
            <a:cxnSpLocks/>
            <a:endCxn id="603" idx="0"/>
          </p:cNvCxnSpPr>
          <p:nvPr/>
        </p:nvCxnSpPr>
        <p:spPr>
          <a:xfrm>
            <a:off x="1858075" y="2571750"/>
            <a:ext cx="0" cy="21235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34"/>
          <p:cNvCxnSpPr>
            <a:stCxn id="604" idx="2"/>
            <a:endCxn id="609" idx="0"/>
          </p:cNvCxnSpPr>
          <p:nvPr/>
        </p:nvCxnSpPr>
        <p:spPr>
          <a:xfrm>
            <a:off x="3667350" y="3241306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34"/>
          <p:cNvCxnSpPr>
            <a:cxnSpLocks/>
            <a:stCxn id="605" idx="0"/>
          </p:cNvCxnSpPr>
          <p:nvPr/>
        </p:nvCxnSpPr>
        <p:spPr>
          <a:xfrm flipV="1">
            <a:off x="5476625" y="2677928"/>
            <a:ext cx="0" cy="10617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34"/>
          <p:cNvCxnSpPr>
            <a:cxnSpLocks/>
            <a:stCxn id="606" idx="2"/>
            <a:endCxn id="613" idx="0"/>
          </p:cNvCxnSpPr>
          <p:nvPr/>
        </p:nvCxnSpPr>
        <p:spPr>
          <a:xfrm flipH="1">
            <a:off x="7285898" y="3241306"/>
            <a:ext cx="2" cy="10954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34"/>
          <p:cNvCxnSpPr>
            <a:stCxn id="603" idx="3"/>
            <a:endCxn id="604" idx="1"/>
          </p:cNvCxnSpPr>
          <p:nvPr/>
        </p:nvCxnSpPr>
        <p:spPr>
          <a:xfrm>
            <a:off x="2680975" y="3012706"/>
            <a:ext cx="163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34"/>
          <p:cNvCxnSpPr>
            <a:stCxn id="604" idx="3"/>
            <a:endCxn id="605" idx="1"/>
          </p:cNvCxnSpPr>
          <p:nvPr/>
        </p:nvCxnSpPr>
        <p:spPr>
          <a:xfrm>
            <a:off x="4490250" y="3012706"/>
            <a:ext cx="163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34"/>
          <p:cNvCxnSpPr>
            <a:stCxn id="605" idx="3"/>
            <a:endCxn id="606" idx="1"/>
          </p:cNvCxnSpPr>
          <p:nvPr/>
        </p:nvCxnSpPr>
        <p:spPr>
          <a:xfrm>
            <a:off x="6299525" y="3012706"/>
            <a:ext cx="163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34"/>
          <p:cNvCxnSpPr>
            <a:stCxn id="606" idx="3"/>
          </p:cNvCxnSpPr>
          <p:nvPr/>
        </p:nvCxnSpPr>
        <p:spPr>
          <a:xfrm>
            <a:off x="8108800" y="3012706"/>
            <a:ext cx="32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3" name="Google Shape;623;p34"/>
          <p:cNvCxnSpPr>
            <a:stCxn id="603" idx="1"/>
          </p:cNvCxnSpPr>
          <p:nvPr/>
        </p:nvCxnSpPr>
        <p:spPr>
          <a:xfrm rot="10800000">
            <a:off x="716275" y="3012706"/>
            <a:ext cx="318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24" name="Google Shape;624;p34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625" name="Google Shape;625;p34"/>
            <p:cNvSpPr/>
            <p:nvPr/>
          </p:nvSpPr>
          <p:spPr>
            <a:xfrm>
              <a:off x="7746275" y="1562537"/>
              <a:ext cx="457208" cy="164590"/>
            </a:xfrm>
            <a:custGeom>
              <a:avLst/>
              <a:gdLst/>
              <a:ahLst/>
              <a:cxnLst/>
              <a:rect l="l" t="t" r="r" b="b"/>
              <a:pathLst>
                <a:path w="7903" h="3025" extrusionOk="0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7971707" y="1413898"/>
              <a:ext cx="457196" cy="57149"/>
            </a:xfrm>
            <a:custGeom>
              <a:avLst/>
              <a:gdLst/>
              <a:ahLst/>
              <a:cxnLst/>
              <a:rect l="l" t="t" r="r" b="b"/>
              <a:pathLst>
                <a:path w="11732" h="1391" extrusionOk="0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34"/>
          <p:cNvSpPr/>
          <p:nvPr/>
        </p:nvSpPr>
        <p:spPr>
          <a:xfrm rot="-2700000">
            <a:off x="7919053" y="3051729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4"/>
          <p:cNvSpPr/>
          <p:nvPr/>
        </p:nvSpPr>
        <p:spPr>
          <a:xfrm>
            <a:off x="715075" y="104461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34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630" name="Google Shape;630;p34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631" name="Google Shape;631;p34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2" name="Google Shape;632;p34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633" name="Google Shape;633;p34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34" name="Google Shape;634;p34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35" name="Google Shape;635;p34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636" name="Google Shape;636;p34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avLst/>
                <a:gdLst/>
                <a:ahLst/>
                <a:cxnLst/>
                <a:rect l="l" t="t" r="r" b="b"/>
                <a:pathLst>
                  <a:path w="17343" h="1513" extrusionOk="0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4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avLst/>
                <a:gdLst/>
                <a:ahLst/>
                <a:cxnLst/>
                <a:rect l="l" t="t" r="r" b="b"/>
                <a:pathLst>
                  <a:path w="17534" h="6178" extrusionOk="0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4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avLst/>
                <a:gdLst/>
                <a:ahLst/>
                <a:cxnLst/>
                <a:rect l="l" t="t" r="r" b="b"/>
                <a:pathLst>
                  <a:path w="4757" h="4222" extrusionOk="0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10367" h="6540" extrusionOk="0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4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538" extrusionOk="0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/>
          <p:cNvGrpSpPr/>
          <p:nvPr/>
        </p:nvGrpSpPr>
        <p:grpSpPr>
          <a:xfrm>
            <a:off x="715099" y="3195863"/>
            <a:ext cx="7911315" cy="1412550"/>
            <a:chOff x="4754850" y="1600325"/>
            <a:chExt cx="3771900" cy="1412550"/>
          </a:xfrm>
        </p:grpSpPr>
        <p:sp>
          <p:nvSpPr>
            <p:cNvPr id="484" name="Google Shape;484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/>
          <p:cNvGrpSpPr/>
          <p:nvPr/>
        </p:nvGrpSpPr>
        <p:grpSpPr>
          <a:xfrm>
            <a:off x="715099" y="1430067"/>
            <a:ext cx="7911315" cy="1582796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957956" y="1537082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System Software</a:t>
            </a:r>
          </a:p>
        </p:txBody>
      </p:sp>
      <p:sp>
        <p:nvSpPr>
          <p:cNvPr id="496" name="Google Shape;496;p31"/>
          <p:cNvSpPr txBox="1">
            <a:spLocks noGrp="1"/>
          </p:cNvSpPr>
          <p:nvPr>
            <p:ph type="subTitle" idx="2"/>
          </p:nvPr>
        </p:nvSpPr>
        <p:spPr>
          <a:xfrm>
            <a:off x="1957956" y="3399150"/>
            <a:ext cx="3157508" cy="4568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/>
              <a:t>Real-time Software</a:t>
            </a:r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1957917" y="1932286"/>
            <a:ext cx="623861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Sekumpulan</a:t>
            </a:r>
            <a:r>
              <a:rPr lang="en-US" dirty="0"/>
              <a:t> program untuk </a:t>
            </a:r>
            <a:r>
              <a:rPr lang="en-US" dirty="0" err="1"/>
              <a:t>melayani</a:t>
            </a:r>
            <a:r>
              <a:rPr lang="en-US" dirty="0"/>
              <a:t> program–program  lain, </a:t>
            </a:r>
            <a:r>
              <a:rPr lang="en-US" dirty="0" err="1"/>
              <a:t>misalnya</a:t>
            </a:r>
            <a:r>
              <a:rPr lang="en-US" dirty="0"/>
              <a:t> sistem operasi, </a:t>
            </a:r>
            <a:r>
              <a:rPr lang="en-US" dirty="0" err="1"/>
              <a:t>kompiler</a:t>
            </a:r>
            <a:r>
              <a:rPr lang="en-US" dirty="0"/>
              <a:t>, editor, </a:t>
            </a:r>
            <a:r>
              <a:rPr lang="en-US" dirty="0" err="1"/>
              <a:t>utilitas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file, driver,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.</a:t>
            </a:r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 idx="8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03" name="Google Shape;503;p31"/>
          <p:cNvSpPr txBox="1">
            <a:spLocks noGrp="1"/>
          </p:cNvSpPr>
          <p:nvPr>
            <p:ph type="subTitle" idx="9"/>
          </p:nvPr>
        </p:nvSpPr>
        <p:spPr>
          <a:xfrm>
            <a:off x="1957917" y="3746070"/>
            <a:ext cx="634065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Program-program untuk mengontrol/menganalisis/  memonitor kejadian dunia nyata pada saat terjadinya. Misalnya program untuk mengontrol mesin industri.</a:t>
            </a:r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TIPE PERANGKAT LUNAK</a:t>
            </a:r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10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/>
          <p:cNvGrpSpPr/>
          <p:nvPr/>
        </p:nvGrpSpPr>
        <p:grpSpPr>
          <a:xfrm>
            <a:off x="715099" y="2995354"/>
            <a:ext cx="7911315" cy="1844065"/>
            <a:chOff x="4754850" y="1600325"/>
            <a:chExt cx="3771900" cy="1412550"/>
          </a:xfrm>
        </p:grpSpPr>
        <p:sp>
          <p:nvSpPr>
            <p:cNvPr id="484" name="Google Shape;484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/>
          <p:cNvGrpSpPr/>
          <p:nvPr/>
        </p:nvGrpSpPr>
        <p:grpSpPr>
          <a:xfrm>
            <a:off x="715099" y="1430067"/>
            <a:ext cx="7911315" cy="1470208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957956" y="1537082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Business Software</a:t>
            </a:r>
          </a:p>
        </p:txBody>
      </p:sp>
      <p:sp>
        <p:nvSpPr>
          <p:cNvPr id="496" name="Google Shape;496;p31"/>
          <p:cNvSpPr txBox="1">
            <a:spLocks noGrp="1"/>
          </p:cNvSpPr>
          <p:nvPr>
            <p:ph type="subTitle" idx="2"/>
          </p:nvPr>
        </p:nvSpPr>
        <p:spPr>
          <a:xfrm>
            <a:off x="1957917" y="3321114"/>
            <a:ext cx="4339327" cy="346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/>
              <a:t>Engineering &amp; Scientific Software</a:t>
            </a:r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1957917" y="1932286"/>
            <a:ext cx="623861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untuk </a:t>
            </a:r>
            <a:r>
              <a:rPr lang="en-US" dirty="0" err="1"/>
              <a:t>pemrosesan</a:t>
            </a:r>
            <a:r>
              <a:rPr lang="en-US" dirty="0"/>
              <a:t> informasi di dunia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payroll, account payable, inventory, post system,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 sistem informasi manajemen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atau lebih database. </a:t>
            </a:r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 idx="8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03" name="Google Shape;503;p31"/>
          <p:cNvSpPr txBox="1">
            <a:spLocks noGrp="1"/>
          </p:cNvSpPr>
          <p:nvPr>
            <p:ph type="subTitle" idx="9"/>
          </p:nvPr>
        </p:nvSpPr>
        <p:spPr>
          <a:xfrm>
            <a:off x="1943578" y="3516690"/>
            <a:ext cx="634065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Jangkauan aplikasinya meliputi,  astronomi, vulkanologi, kedokteran, analisis otomotif, biologi, mesin-mesin pabrik,  sampai pada perangkat bantu dalam perancangan (computer aided design) untuk  konstuksi bangunan, komponen elektronik, rancangan mesin, simulasi sitem, dan lain-lain.</a:t>
            </a:r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TIPE PERANGKAT LUNAK</a:t>
            </a:r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14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/>
          <p:cNvGrpSpPr/>
          <p:nvPr/>
        </p:nvGrpSpPr>
        <p:grpSpPr>
          <a:xfrm>
            <a:off x="715099" y="3195863"/>
            <a:ext cx="7911315" cy="1412550"/>
            <a:chOff x="4754850" y="1600325"/>
            <a:chExt cx="3771900" cy="1412550"/>
          </a:xfrm>
        </p:grpSpPr>
        <p:sp>
          <p:nvSpPr>
            <p:cNvPr id="484" name="Google Shape;484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/>
          <p:cNvGrpSpPr/>
          <p:nvPr/>
        </p:nvGrpSpPr>
        <p:grpSpPr>
          <a:xfrm>
            <a:off x="715099" y="1430067"/>
            <a:ext cx="7911315" cy="1582796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957956" y="1537082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Embedded Software</a:t>
            </a:r>
          </a:p>
        </p:txBody>
      </p:sp>
      <p:sp>
        <p:nvSpPr>
          <p:cNvPr id="496" name="Google Shape;496;p31"/>
          <p:cNvSpPr txBox="1">
            <a:spLocks noGrp="1"/>
          </p:cNvSpPr>
          <p:nvPr>
            <p:ph type="subTitle" idx="2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PC Software</a:t>
            </a:r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1957917" y="1932286"/>
            <a:ext cx="623861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yang </a:t>
            </a:r>
            <a:r>
              <a:rPr lang="en-US" dirty="0" err="1"/>
              <a:t>disertakan</a:t>
            </a:r>
            <a:r>
              <a:rPr lang="en-US" dirty="0"/>
              <a:t> dalam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dan </a:t>
            </a:r>
            <a:r>
              <a:rPr lang="en-US" dirty="0" err="1"/>
              <a:t>berfungsi</a:t>
            </a:r>
            <a:r>
              <a:rPr lang="en-US" dirty="0"/>
              <a:t>  untuk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sistem </a:t>
            </a:r>
            <a:r>
              <a:rPr lang="en-US" dirty="0" err="1"/>
              <a:t>perangkat</a:t>
            </a:r>
            <a:r>
              <a:rPr lang="en-US" dirty="0"/>
              <a:t> tersebut. Contoh : key pad control untuk microwave, </a:t>
            </a:r>
            <a:r>
              <a:rPr lang="en-US" dirty="0" err="1"/>
              <a:t>fungsi</a:t>
            </a:r>
            <a:r>
              <a:rPr lang="en-US" dirty="0"/>
              <a:t> digital pada </a:t>
            </a:r>
            <a:r>
              <a:rPr lang="en-US" dirty="0" err="1"/>
              <a:t>automobil</a:t>
            </a:r>
            <a:r>
              <a:rPr lang="en-US" dirty="0"/>
              <a:t> (</a:t>
            </a:r>
            <a:r>
              <a:rPr lang="en-US" dirty="0" err="1"/>
              <a:t>pengontrol</a:t>
            </a:r>
            <a:r>
              <a:rPr lang="en-US" dirty="0"/>
              <a:t> bahan </a:t>
            </a:r>
            <a:r>
              <a:rPr lang="en-US" dirty="0" err="1"/>
              <a:t>bakar</a:t>
            </a:r>
            <a:r>
              <a:rPr lang="en-US" dirty="0"/>
              <a:t>, </a:t>
            </a:r>
            <a:r>
              <a:rPr lang="en-US" dirty="0" err="1"/>
              <a:t>penampilan</a:t>
            </a:r>
            <a:r>
              <a:rPr lang="en-US" dirty="0"/>
              <a:t> dash board, sistem rem, </a:t>
            </a:r>
            <a:r>
              <a:rPr lang="en-US" dirty="0" err="1"/>
              <a:t>dll</a:t>
            </a:r>
            <a:r>
              <a:rPr lang="en-US" dirty="0"/>
              <a:t>).</a:t>
            </a:r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 idx="8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503" name="Google Shape;503;p31"/>
          <p:cNvSpPr txBox="1">
            <a:spLocks noGrp="1"/>
          </p:cNvSpPr>
          <p:nvPr>
            <p:ph type="subTitle" idx="9"/>
          </p:nvPr>
        </p:nvSpPr>
        <p:spPr>
          <a:xfrm>
            <a:off x="1957917" y="3746070"/>
            <a:ext cx="634065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Program–program yang bisa dijalankan pada  komputer personal.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Contoh : pengolah kata, multimedia, hiburan, manajemen database, aplikasi keuangan bisnis, dll</a:t>
            </a:r>
            <a:endParaRPr lang="en-US" dirty="0"/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TIPE PERANGKAT LUNAK</a:t>
            </a:r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734999"/>
      </p:ext>
    </p:extLst>
  </p:cSld>
  <p:clrMapOvr>
    <a:masterClrMapping/>
  </p:clrMapOvr>
</p:sld>
</file>

<file path=ppt/theme/theme1.xml><?xml version="1.0" encoding="utf-8"?>
<a:theme xmlns:a="http://schemas.openxmlformats.org/drawingml/2006/main" name="Soft Colors UI Design for Agencies Blue Variant by Slidesgo">
  <a:themeElements>
    <a:clrScheme name="Simple Light">
      <a:dk1>
        <a:srgbClr val="000000"/>
      </a:dk1>
      <a:lt1>
        <a:srgbClr val="E1EFF3"/>
      </a:lt1>
      <a:dk2>
        <a:srgbClr val="B9CAD1"/>
      </a:dk2>
      <a:lt2>
        <a:srgbClr val="CDE9BE"/>
      </a:lt2>
      <a:accent1>
        <a:srgbClr val="DF855F"/>
      </a:accent1>
      <a:accent2>
        <a:srgbClr val="FAB8E0"/>
      </a:accent2>
      <a:accent3>
        <a:srgbClr val="AFA0D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898</Words>
  <Application>Microsoft Office PowerPoint</Application>
  <PresentationFormat>On-screen Show (16:9)</PresentationFormat>
  <Paragraphs>129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Karla</vt:lpstr>
      <vt:lpstr>Rubik Black</vt:lpstr>
      <vt:lpstr>Bebas Neue</vt:lpstr>
      <vt:lpstr>Arial</vt:lpstr>
      <vt:lpstr>Calibri</vt:lpstr>
      <vt:lpstr>Soft Colors UI Design for Agencies Blue Variant by Slidesgo</vt:lpstr>
      <vt:lpstr>Pengenalan Perangkat Lunak</vt:lpstr>
      <vt:lpstr>PENYUSUN</vt:lpstr>
      <vt:lpstr>PENGERTIAN PERANGKAT LUNAK</vt:lpstr>
      <vt:lpstr>01</vt:lpstr>
      <vt:lpstr>KARAKTERISTIK PERANGKAT LUNAK</vt:lpstr>
      <vt:lpstr>EVOLUSI PERANGKAT LUNAK</vt:lpstr>
      <vt:lpstr>01</vt:lpstr>
      <vt:lpstr>03</vt:lpstr>
      <vt:lpstr>05</vt:lpstr>
      <vt:lpstr>07</vt:lpstr>
      <vt:lpstr>HARGA  PERANGKAT LUNAK</vt:lpstr>
      <vt:lpstr>CIRI-CIRI PERANGKAT LUNAK YANG BAIK</vt:lpstr>
      <vt:lpstr>KRISIS PERANGKAT LUNAK</vt:lpstr>
      <vt:lpstr>Contoh Kegagalan Perangkat Lunak yang fatal</vt:lpstr>
      <vt:lpstr>Penyebab Krisis Perangkat Lunak?</vt:lpstr>
      <vt:lpstr>Penyebab Krisis Perangkat Lunak?</vt:lpstr>
      <vt:lpstr>Bagaimana Pemecahannya? - REKAYASA PERANGKAT LUNAK-</vt:lpstr>
      <vt:lpstr>TUGAS 1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27</cp:revision>
  <dcterms:modified xsi:type="dcterms:W3CDTF">2023-09-01T01:29:56Z</dcterms:modified>
</cp:coreProperties>
</file>