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60" r:id="rId3"/>
    <p:sldId id="262" r:id="rId4"/>
    <p:sldId id="267" r:id="rId5"/>
    <p:sldId id="263" r:id="rId6"/>
    <p:sldId id="272" r:id="rId7"/>
    <p:sldId id="258" r:id="rId8"/>
    <p:sldId id="259" r:id="rId9"/>
    <p:sldId id="300" r:id="rId10"/>
    <p:sldId id="303" r:id="rId11"/>
    <p:sldId id="305" r:id="rId12"/>
    <p:sldId id="278" r:id="rId13"/>
    <p:sldId id="279" r:id="rId14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16"/>
    </p:embeddedFont>
    <p:embeddedFont>
      <p:font typeface="Bebas Neue" panose="020B0606020202050201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Karla" pitchFamily="2" charset="0"/>
      <p:regular r:id="rId22"/>
      <p:bold r:id="rId23"/>
      <p:italic r:id="rId24"/>
      <p:boldItalic r:id="rId25"/>
    </p:embeddedFont>
    <p:embeddedFont>
      <p:font typeface="Rubik Black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7D4A8-E01B-4F59-8FF7-1E4C9846EF88}">
  <a:tblStyle styleId="{DFE7D4A8-E01B-4F59-8FF7-1E4C9846EF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52668F-84C6-46F5-ADF6-55B586C11C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d2792e9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4d2792e9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86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4e1613f9b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14e1613f9b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125d80b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125d80b41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25d80b41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25d80b41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e1613f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e1613f9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b8bc67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b8bc67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13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23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387" name="Google Shape;387;p23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3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389" name="Google Shape;389;p23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0" name="Google Shape;390;p23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91" name="Google Shape;391;p2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2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93" name="Google Shape;393;p23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4" name="Google Shape;394;p23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23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2285980" y="984428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2285980" y="1898836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23"/>
          <p:cNvSpPr txBox="1"/>
          <p:nvPr/>
        </p:nvSpPr>
        <p:spPr>
          <a:xfrm>
            <a:off x="2286020" y="353541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4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212" name="Google Shape;21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5" name="Google Shape;21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16" name="Google Shape;21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17" name="Google Shape;21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19" name="Google Shape;21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0" name="Google Shape;22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1" name="Google Shape;221;p14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222" name="Google Shape;222;p14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14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5" name="Google Shape;225;p14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26" name="Google Shape;226;p14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27" name="Google Shape;227;p1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1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29" name="Google Shape;229;p14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0" name="Google Shape;230;p14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86000" y="3293217"/>
            <a:ext cx="4572000" cy="502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1828800" y="1600317"/>
            <a:ext cx="54864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0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6" name="Google Shape;36;p3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0" name="Google Shape;40;p3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" name="Google Shape;41;p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" name="Google Shape;43;p3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" name="Google Shape;44;p3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8"/>
          <p:cNvGrpSpPr/>
          <p:nvPr/>
        </p:nvGrpSpPr>
        <p:grpSpPr>
          <a:xfrm>
            <a:off x="2028115" y="535000"/>
            <a:ext cx="6492300" cy="3749100"/>
            <a:chOff x="1371300" y="742950"/>
            <a:chExt cx="6492300" cy="3749100"/>
          </a:xfrm>
        </p:grpSpPr>
        <p:sp>
          <p:nvSpPr>
            <p:cNvPr id="122" name="Google Shape;12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5" name="Google Shape;12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6" name="Google Shape;12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27" name="Google Shape;12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29" name="Google Shape;12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0" name="Google Shape;13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1" name="Google Shape;131;p8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32" name="Google Shape;132;p8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8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5" name="Google Shape;135;p8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36" name="Google Shape;136;p8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37" name="Google Shape;137;p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39" name="Google Shape;139;p8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0" name="Google Shape;140;p8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828800" y="1307100"/>
            <a:ext cx="5486400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3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86" name="Google Shape;186;p13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13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88" name="Google Shape;188;p13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89" name="Google Shape;189;p13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0" name="Google Shape;190;p13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92" name="Google Shape;192;p1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1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4" name="Google Shape;194;p13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" name="Google Shape;195;p13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6" name="Google Shape;196;p13"/>
          <p:cNvSpPr txBox="1">
            <a:spLocks noGrp="1"/>
          </p:cNvSpPr>
          <p:nvPr>
            <p:ph type="subTitle" idx="1"/>
          </p:nvPr>
        </p:nvSpPr>
        <p:spPr>
          <a:xfrm>
            <a:off x="1957976" y="1802875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"/>
          </p:nvPr>
        </p:nvSpPr>
        <p:spPr>
          <a:xfrm>
            <a:off x="1957956" y="3399150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3"/>
          </p:nvPr>
        </p:nvSpPr>
        <p:spPr>
          <a:xfrm>
            <a:off x="5997466" y="1803588"/>
            <a:ext cx="2377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4"/>
          </p:nvPr>
        </p:nvSpPr>
        <p:spPr>
          <a:xfrm>
            <a:off x="6043506" y="3399143"/>
            <a:ext cx="22860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hasCustomPrompt="1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5"/>
          </p:nvPr>
        </p:nvSpPr>
        <p:spPr>
          <a:xfrm>
            <a:off x="1957976" y="2261521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4808859" y="1803600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7"/>
          </p:nvPr>
        </p:nvSpPr>
        <p:spPr>
          <a:xfrm>
            <a:off x="5997466" y="2260800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1957956" y="3856343"/>
            <a:ext cx="237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4897" y="3399143"/>
            <a:ext cx="11886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6043506" y="3856343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8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280" name="Google Shape;280;p18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18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282" name="Google Shape;282;p18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283" name="Google Shape;283;p18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84" name="Google Shape;284;p18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85" name="Google Shape;285;p18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86" name="Google Shape;286;p18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7" name="Google Shape;287;p18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8" name="Google Shape;288;p18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9" name="Google Shape;289;p18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13232" y="731520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"/>
          </p:nvPr>
        </p:nvSpPr>
        <p:spPr>
          <a:xfrm>
            <a:off x="780350" y="2571436"/>
            <a:ext cx="21972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2"/>
          </p:nvPr>
        </p:nvSpPr>
        <p:spPr>
          <a:xfrm>
            <a:off x="7817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3"/>
          </p:nvPr>
        </p:nvSpPr>
        <p:spPr>
          <a:xfrm>
            <a:off x="3474800" y="3053825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4"/>
          </p:nvPr>
        </p:nvSpPr>
        <p:spPr>
          <a:xfrm>
            <a:off x="6167776" y="3053833"/>
            <a:ext cx="2194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5"/>
          </p:nvPr>
        </p:nvSpPr>
        <p:spPr>
          <a:xfrm>
            <a:off x="3474800" y="2571425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6"/>
          </p:nvPr>
        </p:nvSpPr>
        <p:spPr>
          <a:xfrm>
            <a:off x="6167776" y="2571426"/>
            <a:ext cx="21945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9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300" name="Google Shape;300;p19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302" name="Google Shape;302;p19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04" name="Google Shape;304;p19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05" name="Google Shape;305;p19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06" name="Google Shape;306;p1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1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8" name="Google Shape;308;p19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9" name="Google Shape;309;p19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1"/>
          </p:nvPr>
        </p:nvSpPr>
        <p:spPr>
          <a:xfrm>
            <a:off x="3408500" y="2103624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408500" y="3104632"/>
            <a:ext cx="50202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3"/>
          </p:nvPr>
        </p:nvSpPr>
        <p:spPr>
          <a:xfrm>
            <a:off x="3408200" y="4105448"/>
            <a:ext cx="50208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3408500" y="1600325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5"/>
          </p:nvPr>
        </p:nvSpPr>
        <p:spPr>
          <a:xfrm>
            <a:off x="3408500" y="2601333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6"/>
          </p:nvPr>
        </p:nvSpPr>
        <p:spPr>
          <a:xfrm>
            <a:off x="3408200" y="3602149"/>
            <a:ext cx="5020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4" r:id="rId8"/>
    <p:sldLayoutId id="2147483665" r:id="rId9"/>
    <p:sldLayoutId id="2147483669" r:id="rId10"/>
    <p:sldLayoutId id="2147483670" r:id="rId11"/>
    <p:sldLayoutId id="2147483671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Rekayasa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endParaRPr dirty="0"/>
          </a:p>
        </p:txBody>
      </p:sp>
      <p:sp>
        <p:nvSpPr>
          <p:cNvPr id="413" name="Google Shape;413;p29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REKAYASA PERANGKAT LUNAK</a:t>
            </a:r>
            <a:endParaRPr dirty="0"/>
          </a:p>
        </p:txBody>
      </p:sp>
      <p:sp>
        <p:nvSpPr>
          <p:cNvPr id="414" name="Google Shape;414;p29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29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416" name="Google Shape;416;p29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29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418" name="Google Shape;418;p29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9" name="Google Shape;419;p29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0" name="Google Shape;420;p29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421" name="Google Shape;421;p29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8733" extrusionOk="0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avLst/>
                <a:gdLst/>
                <a:ahLst/>
                <a:cxnLst/>
                <a:rect l="l" t="t" r="r" b="b"/>
                <a:pathLst>
                  <a:path w="19556" h="9886" extrusionOk="0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5928" extrusionOk="0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854" extrusionOk="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028" extrusionOk="0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6" name="Google Shape;426;p29"/>
          <p:cNvSpPr/>
          <p:nvPr/>
        </p:nvSpPr>
        <p:spPr>
          <a:xfrm>
            <a:off x="1099325" y="425927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9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8" name="Google Shape;428;p29"/>
            <p:cNvSpPr/>
            <p:nvPr/>
          </p:nvSpPr>
          <p:spPr>
            <a:xfrm>
              <a:off x="6993487" y="3563457"/>
              <a:ext cx="457207" cy="59636"/>
            </a:xfrm>
            <a:custGeom>
              <a:avLst/>
              <a:gdLst/>
              <a:ahLst/>
              <a:cxnLst/>
              <a:rect l="l" t="t" r="r" b="b"/>
              <a:pathLst>
                <a:path w="8294" h="952" extrusionOk="0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761147" y="3414805"/>
              <a:ext cx="457196" cy="57149"/>
            </a:xfrm>
            <a:custGeom>
              <a:avLst/>
              <a:gdLst/>
              <a:ahLst/>
              <a:cxnLst/>
              <a:rect l="l" t="t" r="r" b="b"/>
              <a:pathLst>
                <a:path w="11732" h="1391" extrusionOk="0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431" name="Google Shape;431;p29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9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434" name="Google Shape;434;p29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" name="Google Shape;435;p29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436" name="Google Shape;436;p29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9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8" name="Google Shape;438;p29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439" name="Google Shape;439;p29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1" name="Google Shape;441;p29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2" name="Google Shape;442;p29"/>
          <p:cNvGrpSpPr/>
          <p:nvPr/>
        </p:nvGrpSpPr>
        <p:grpSpPr>
          <a:xfrm>
            <a:off x="7450704" y="1174899"/>
            <a:ext cx="1646100" cy="1188900"/>
            <a:chOff x="7403363" y="1047512"/>
            <a:chExt cx="1646100" cy="1188900"/>
          </a:xfrm>
        </p:grpSpPr>
        <p:sp>
          <p:nvSpPr>
            <p:cNvPr id="443" name="Google Shape;443;p29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5" name="Google Shape;445;p29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6" name="Google Shape;446;p29"/>
            <p:cNvSpPr/>
            <p:nvPr/>
          </p:nvSpPr>
          <p:spPr>
            <a:xfrm>
              <a:off x="7540474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009987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479499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9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450" name="Google Shape;450;p29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343" extrusionOk="0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1367" extrusionOk="0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29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453" name="Google Shape;453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02911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129912" y="3708819"/>
              <a:ext cx="120228" cy="373356"/>
            </a:xfrm>
            <a:custGeom>
              <a:avLst/>
              <a:gdLst/>
              <a:ahLst/>
              <a:cxnLst/>
              <a:rect l="l" t="t" r="r" b="b"/>
              <a:pathLst>
                <a:path w="1367" h="4269" extrusionOk="0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806080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806080" y="4150392"/>
              <a:ext cx="767979" cy="684792"/>
            </a:xfrm>
            <a:custGeom>
              <a:avLst/>
              <a:gdLst/>
              <a:ahLst/>
              <a:cxnLst/>
              <a:rect l="l" t="t" r="r" b="b"/>
              <a:pathLst>
                <a:path w="8732" h="7830" extrusionOk="0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505371" y="4248519"/>
              <a:ext cx="34388" cy="266658"/>
            </a:xfrm>
            <a:custGeom>
              <a:avLst/>
              <a:gdLst/>
              <a:ahLst/>
              <a:cxnLst/>
              <a:rect l="l" t="t" r="r" b="b"/>
              <a:pathLst>
                <a:path w="391" h="3049" extrusionOk="0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202911" y="3533904"/>
              <a:ext cx="371149" cy="633630"/>
            </a:xfrm>
            <a:custGeom>
              <a:avLst/>
              <a:gdLst/>
              <a:ahLst/>
              <a:cxnLst/>
              <a:rect l="l" t="t" r="r" b="b"/>
              <a:pathLst>
                <a:path w="4220" h="7245" extrusionOk="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3329471" y="4150392"/>
              <a:ext cx="246788" cy="667738"/>
            </a:xfrm>
            <a:custGeom>
              <a:avLst/>
              <a:gdLst/>
              <a:ahLst/>
              <a:cxnLst/>
              <a:rect l="l" t="t" r="r" b="b"/>
              <a:pathLst>
                <a:path w="2806" h="7635" extrusionOk="0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138531" y="3728060"/>
              <a:ext cx="111609" cy="373356"/>
            </a:xfrm>
            <a:custGeom>
              <a:avLst/>
              <a:gdLst/>
              <a:ahLst/>
              <a:cxnLst/>
              <a:rect l="l" t="t" r="r" b="b"/>
              <a:pathLst>
                <a:path w="1269" h="4269" extrusionOk="0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535;p32">
            <a:extLst>
              <a:ext uri="{FF2B5EF4-FFF2-40B4-BE49-F238E27FC236}">
                <a16:creationId xmlns:a16="http://schemas.microsoft.com/office/drawing/2014/main" id="{F60696B8-C270-D683-02D1-B899BC3068FE}"/>
              </a:ext>
            </a:extLst>
          </p:cNvPr>
          <p:cNvGrpSpPr/>
          <p:nvPr/>
        </p:nvGrpSpPr>
        <p:grpSpPr>
          <a:xfrm>
            <a:off x="6820031" y="1750983"/>
            <a:ext cx="1280100" cy="1203997"/>
            <a:chOff x="715100" y="274199"/>
            <a:chExt cx="1920300" cy="1918875"/>
          </a:xfrm>
        </p:grpSpPr>
        <p:sp>
          <p:nvSpPr>
            <p:cNvPr id="26" name="Google Shape;536;p32">
              <a:extLst>
                <a:ext uri="{FF2B5EF4-FFF2-40B4-BE49-F238E27FC236}">
                  <a16:creationId xmlns:a16="http://schemas.microsoft.com/office/drawing/2014/main" id="{B42EB23F-DFA9-89F3-2838-6267DF7341E9}"/>
                </a:ext>
              </a:extLst>
            </p:cNvPr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537;p32">
              <a:extLst>
                <a:ext uri="{FF2B5EF4-FFF2-40B4-BE49-F238E27FC236}">
                  <a16:creationId xmlns:a16="http://schemas.microsoft.com/office/drawing/2014/main" id="{79E17024-CA54-B396-B732-1A701DF26D29}"/>
                </a:ext>
              </a:extLst>
            </p:cNvPr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28" name="Google Shape;538;p32">
                <a:extLst>
                  <a:ext uri="{FF2B5EF4-FFF2-40B4-BE49-F238E27FC236}">
                    <a16:creationId xmlns:a16="http://schemas.microsoft.com/office/drawing/2014/main" id="{14F19C25-69CC-1B38-D7A5-36AA81214CCB}"/>
                  </a:ext>
                </a:extLst>
              </p:cNvPr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539;p32">
                <a:extLst>
                  <a:ext uri="{FF2B5EF4-FFF2-40B4-BE49-F238E27FC236}">
                    <a16:creationId xmlns:a16="http://schemas.microsoft.com/office/drawing/2014/main" id="{1645EB30-12BE-3FF6-ED66-BB31BF82C375}"/>
                  </a:ext>
                </a:extLst>
              </p:cNvPr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0" name="Google Shape;540;p32">
                <a:extLst>
                  <a:ext uri="{FF2B5EF4-FFF2-40B4-BE49-F238E27FC236}">
                    <a16:creationId xmlns:a16="http://schemas.microsoft.com/office/drawing/2014/main" id="{02C3C985-910B-DE03-BFEA-5A938DA507C1}"/>
                  </a:ext>
                </a:extLst>
              </p:cNvPr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33" name="Google Shape;541;p32">
                  <a:extLst>
                    <a:ext uri="{FF2B5EF4-FFF2-40B4-BE49-F238E27FC236}">
                      <a16:creationId xmlns:a16="http://schemas.microsoft.com/office/drawing/2014/main" id="{DCD9C3AA-1E73-604A-9848-35622E5D34A2}"/>
                    </a:ext>
                  </a:extLst>
                </p:cNvPr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542;p32">
                  <a:extLst>
                    <a:ext uri="{FF2B5EF4-FFF2-40B4-BE49-F238E27FC236}">
                      <a16:creationId xmlns:a16="http://schemas.microsoft.com/office/drawing/2014/main" id="{EF226DD4-D741-B78B-027E-FDE485916812}"/>
                    </a:ext>
                  </a:extLst>
                </p:cNvPr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1" name="Google Shape;543;p32">
                <a:extLst>
                  <a:ext uri="{FF2B5EF4-FFF2-40B4-BE49-F238E27FC236}">
                    <a16:creationId xmlns:a16="http://schemas.microsoft.com/office/drawing/2014/main" id="{1CCE1243-7DBC-B4DA-8C2A-8C4AC4DDDD60}"/>
                  </a:ext>
                </a:extLst>
              </p:cNvPr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544;p32">
                <a:extLst>
                  <a:ext uri="{FF2B5EF4-FFF2-40B4-BE49-F238E27FC236}">
                    <a16:creationId xmlns:a16="http://schemas.microsoft.com/office/drawing/2014/main" id="{BEAB48FA-78E5-07D1-ED8B-BB5F2C8220BD}"/>
                  </a:ext>
                </a:extLst>
              </p:cNvPr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545;p32">
            <a:extLst>
              <a:ext uri="{FF2B5EF4-FFF2-40B4-BE49-F238E27FC236}">
                <a16:creationId xmlns:a16="http://schemas.microsoft.com/office/drawing/2014/main" id="{B6F8104D-6046-7F32-5B55-983F0420E39D}"/>
              </a:ext>
            </a:extLst>
          </p:cNvPr>
          <p:cNvSpPr txBox="1">
            <a:spLocks/>
          </p:cNvSpPr>
          <p:nvPr/>
        </p:nvSpPr>
        <p:spPr>
          <a:xfrm>
            <a:off x="6725818" y="1843276"/>
            <a:ext cx="136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000" dirty="0">
                <a:solidFill>
                  <a:schemeClr val="dk1"/>
                </a:solidFill>
                <a:latin typeface="Rubik Black"/>
                <a:cs typeface="Rubik Black"/>
                <a:sym typeface="Rubik Black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24EE2-C3ED-5E1C-0F47-DCCD58D3875F}"/>
              </a:ext>
            </a:extLst>
          </p:cNvPr>
          <p:cNvSpPr txBox="1"/>
          <p:nvPr/>
        </p:nvSpPr>
        <p:spPr>
          <a:xfrm>
            <a:off x="6867679" y="2023559"/>
            <a:ext cx="1320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/>
              <a:t>PERTEMUAN</a:t>
            </a:r>
            <a:endParaRPr lang="en-ID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/>
          <p:cNvGrpSpPr/>
          <p:nvPr/>
        </p:nvGrpSpPr>
        <p:grpSpPr>
          <a:xfrm>
            <a:off x="715099" y="2995354"/>
            <a:ext cx="7911315" cy="1844065"/>
            <a:chOff x="4754850" y="1600325"/>
            <a:chExt cx="3771900" cy="1412550"/>
          </a:xfrm>
        </p:grpSpPr>
        <p:sp>
          <p:nvSpPr>
            <p:cNvPr id="484" name="Google Shape;484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/>
          <p:cNvGrpSpPr/>
          <p:nvPr/>
        </p:nvGrpSpPr>
        <p:grpSpPr>
          <a:xfrm>
            <a:off x="715099" y="1430067"/>
            <a:ext cx="7911315" cy="1470208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56" y="1537082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</a:t>
            </a:r>
            <a:r>
              <a:rPr lang="en-ID" sz="1600" dirty="0"/>
              <a:t>ETODOLOGI</a:t>
            </a:r>
          </a:p>
        </p:txBody>
      </p:sp>
      <p:sp>
        <p:nvSpPr>
          <p:cNvPr id="496" name="Google Shape;496;p31"/>
          <p:cNvSpPr txBox="1">
            <a:spLocks noGrp="1"/>
          </p:cNvSpPr>
          <p:nvPr>
            <p:ph type="subTitle" idx="2"/>
          </p:nvPr>
        </p:nvSpPr>
        <p:spPr>
          <a:xfrm>
            <a:off x="1957917" y="3321114"/>
            <a:ext cx="4339327" cy="346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</a:t>
            </a:r>
            <a:r>
              <a:rPr lang="en-ID" sz="1800" dirty="0"/>
              <a:t>ERANGKAT BANTU</a:t>
            </a:r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1957917" y="1932286"/>
            <a:ext cx="62386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/>
              <a:t>sekumpulan</a:t>
            </a:r>
            <a:r>
              <a:rPr lang="en-ID" sz="1200" dirty="0"/>
              <a:t> </a:t>
            </a:r>
            <a:r>
              <a:rPr lang="en-ID" sz="1200" dirty="0" err="1"/>
              <a:t>metode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melaksanakan</a:t>
            </a:r>
            <a:r>
              <a:rPr lang="en-ID" sz="1200" dirty="0"/>
              <a:t> </a:t>
            </a:r>
            <a:r>
              <a:rPr lang="en-ID" sz="1200" dirty="0" err="1"/>
              <a:t>setiap</a:t>
            </a:r>
            <a:r>
              <a:rPr lang="en-ID" sz="1200" dirty="0"/>
              <a:t> </a:t>
            </a:r>
            <a:r>
              <a:rPr lang="en-ID" sz="1200" dirty="0" err="1"/>
              <a:t>tahap</a:t>
            </a:r>
            <a:r>
              <a:rPr lang="en-ID" sz="1200" dirty="0"/>
              <a:t> </a:t>
            </a:r>
            <a:r>
              <a:rPr lang="en-ID" sz="1200" dirty="0" err="1"/>
              <a:t>pengembangan</a:t>
            </a:r>
            <a:r>
              <a:rPr lang="en-ID" sz="1200" dirty="0"/>
              <a:t> </a:t>
            </a:r>
            <a:r>
              <a:rPr lang="en-ID" sz="1200" dirty="0" err="1"/>
              <a:t>perangkat</a:t>
            </a:r>
            <a:r>
              <a:rPr lang="en-ID" sz="1200" dirty="0"/>
              <a:t> </a:t>
            </a:r>
            <a:r>
              <a:rPr lang="en-ID" sz="1200" dirty="0" err="1"/>
              <a:t>lunak</a:t>
            </a:r>
            <a:r>
              <a:rPr lang="en-ID" sz="1200" dirty="0"/>
              <a:t>, yang </a:t>
            </a:r>
            <a:r>
              <a:rPr lang="en-ID" sz="1200" dirty="0" err="1"/>
              <a:t>meliputi</a:t>
            </a:r>
            <a:r>
              <a:rPr lang="en-ID" sz="1200" dirty="0"/>
              <a:t> : </a:t>
            </a:r>
            <a:r>
              <a:rPr lang="en-ID" sz="1200" dirty="0" err="1"/>
              <a:t>perencanaan</a:t>
            </a:r>
            <a:r>
              <a:rPr lang="en-ID" sz="1200" dirty="0"/>
              <a:t> dan </a:t>
            </a:r>
            <a:r>
              <a:rPr lang="en-ID" sz="1200" dirty="0" err="1"/>
              <a:t>estimasi</a:t>
            </a:r>
            <a:r>
              <a:rPr lang="en-ID" sz="1200" dirty="0"/>
              <a:t> </a:t>
            </a:r>
            <a:r>
              <a:rPr lang="en-ID" sz="1200" dirty="0" err="1"/>
              <a:t>proyek</a:t>
            </a:r>
            <a:r>
              <a:rPr lang="en-ID" sz="1200" dirty="0"/>
              <a:t>, </a:t>
            </a:r>
            <a:r>
              <a:rPr lang="en-ID" sz="1200" dirty="0" err="1"/>
              <a:t>analisa</a:t>
            </a:r>
            <a:r>
              <a:rPr lang="en-ID" sz="1200" dirty="0"/>
              <a:t> </a:t>
            </a:r>
            <a:r>
              <a:rPr lang="en-ID" sz="1200" dirty="0" err="1"/>
              <a:t>kebutuhan</a:t>
            </a:r>
            <a:r>
              <a:rPr lang="en-ID" sz="1200" dirty="0"/>
              <a:t>, </a:t>
            </a:r>
            <a:r>
              <a:rPr lang="en-ID" sz="1200" dirty="0" err="1"/>
              <a:t>prosedur</a:t>
            </a:r>
            <a:r>
              <a:rPr lang="en-ID" sz="1200" dirty="0"/>
              <a:t> </a:t>
            </a:r>
            <a:r>
              <a:rPr lang="en-ID" sz="1200" dirty="0" err="1"/>
              <a:t>algoritma</a:t>
            </a:r>
            <a:r>
              <a:rPr lang="en-ID" sz="1200" dirty="0"/>
              <a:t> dan </a:t>
            </a:r>
            <a:r>
              <a:rPr lang="en-ID" sz="1200" dirty="0" err="1"/>
              <a:t>arsitektur</a:t>
            </a:r>
            <a:r>
              <a:rPr lang="en-ID" sz="1200" dirty="0"/>
              <a:t> program, </a:t>
            </a:r>
            <a:r>
              <a:rPr lang="en-ID" sz="1200" dirty="0" err="1"/>
              <a:t>menulis</a:t>
            </a:r>
            <a:r>
              <a:rPr lang="en-ID" sz="1200" dirty="0"/>
              <a:t> program (coding), </a:t>
            </a:r>
            <a:r>
              <a:rPr lang="en-ID" sz="1200" dirty="0" err="1"/>
              <a:t>pengujian</a:t>
            </a:r>
            <a:r>
              <a:rPr lang="en-ID" sz="1200" dirty="0"/>
              <a:t> (testing), dan </a:t>
            </a:r>
            <a:r>
              <a:rPr lang="en-ID" sz="1200" dirty="0" err="1"/>
              <a:t>pemeli-haraan</a:t>
            </a:r>
            <a:r>
              <a:rPr lang="en-ID" sz="1200" dirty="0"/>
              <a:t> (maintenance). </a:t>
            </a:r>
            <a:r>
              <a:rPr lang="en-ID" sz="1200" dirty="0" err="1"/>
              <a:t>Terakhir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perangkat</a:t>
            </a:r>
            <a:r>
              <a:rPr lang="en-ID" sz="1200" dirty="0"/>
              <a:t> </a:t>
            </a:r>
            <a:r>
              <a:rPr lang="en-ID" sz="1200" dirty="0" err="1"/>
              <a:t>bantu</a:t>
            </a:r>
            <a:r>
              <a:rPr lang="en-ID" sz="1200" dirty="0"/>
              <a:t> (tools). </a:t>
            </a:r>
            <a:endParaRPr lang="en-US" sz="1200" dirty="0"/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 idx="8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ubTitle" idx="9"/>
          </p:nvPr>
        </p:nvSpPr>
        <p:spPr>
          <a:xfrm>
            <a:off x="1943578" y="3516690"/>
            <a:ext cx="634065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, </a:t>
            </a:r>
            <a:r>
              <a:rPr lang="en-ID" dirty="0" err="1"/>
              <a:t>otomatis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semi-</a:t>
            </a:r>
            <a:r>
              <a:rPr lang="en-ID" dirty="0" err="1"/>
              <a:t>otomatis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proses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. Tools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rekayasa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computer-aided </a:t>
            </a:r>
            <a:r>
              <a:rPr lang="en-ID" dirty="0" err="1"/>
              <a:t>sofware</a:t>
            </a:r>
            <a:r>
              <a:rPr lang="en-ID" dirty="0"/>
              <a:t> engineering (CASE).</a:t>
            </a:r>
            <a:endParaRPr lang="sv-SE" dirty="0"/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Lingkup</a:t>
            </a:r>
            <a:r>
              <a:rPr lang="en-ID" sz="2400" dirty="0"/>
              <a:t> </a:t>
            </a:r>
            <a:r>
              <a:rPr lang="en-ID" sz="2400" dirty="0" err="1"/>
              <a:t>Rekayasa</a:t>
            </a:r>
            <a:r>
              <a:rPr lang="en-ID" sz="2400" dirty="0"/>
              <a:t>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Lunak</a:t>
            </a:r>
            <a:endParaRPr lang="en-ID" sz="2400" dirty="0"/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14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>
            <a:extLst>
              <a:ext uri="{FF2B5EF4-FFF2-40B4-BE49-F238E27FC236}">
                <a16:creationId xmlns:a16="http://schemas.microsoft.com/office/drawing/2014/main" id="{364D141A-0BA9-190D-06A2-608D61C23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675" y="531547"/>
            <a:ext cx="5486400" cy="365700"/>
          </a:xfrm>
          <a:ln>
            <a:noFill/>
          </a:ln>
        </p:spPr>
        <p:txBody>
          <a:bodyPr/>
          <a:lstStyle/>
          <a:p>
            <a:r>
              <a:rPr lang="id-ID" sz="1400" dirty="0"/>
              <a:t>Paradigma </a:t>
            </a:r>
            <a:r>
              <a:rPr lang="en-US" sz="1400" dirty="0"/>
              <a:t>(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pandang</a:t>
            </a:r>
            <a:r>
              <a:rPr lang="en-US" sz="1400" dirty="0"/>
              <a:t>)</a:t>
            </a:r>
            <a:r>
              <a:rPr lang="id-ID" sz="1400" dirty="0"/>
              <a:t>Rekayasa Perangkat Lunak</a:t>
            </a:r>
            <a:endParaRPr lang="en-ID" dirty="0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978FBD57-E053-A3B6-7F75-AF8684E86469}"/>
              </a:ext>
            </a:extLst>
          </p:cNvPr>
          <p:cNvGrpSpPr>
            <a:grpSpLocks/>
          </p:cNvGrpSpPr>
          <p:nvPr/>
        </p:nvGrpSpPr>
        <p:grpSpPr bwMode="auto">
          <a:xfrm>
            <a:off x="1794287" y="1172688"/>
            <a:ext cx="5555425" cy="3221909"/>
            <a:chOff x="2592" y="1440"/>
            <a:chExt cx="7055" cy="4032"/>
          </a:xfrm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53F83ED3-6F3F-D736-6645-EAF27E0AE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40"/>
              <a:ext cx="1350" cy="7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tx1"/>
                  </a:solidFill>
                  <a:latin typeface="Abril Fatface"/>
                </a:rPr>
                <a:t>Definisi</a:t>
              </a:r>
              <a:r>
                <a:rPr lang="en-US" dirty="0">
                  <a:solidFill>
                    <a:schemeClr val="tx1"/>
                  </a:solidFill>
                  <a:latin typeface="Abril Fatface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bril Fatface"/>
                </a:rPr>
                <a:t>masalah</a:t>
              </a:r>
              <a:endParaRPr lang="id-ID" dirty="0">
                <a:solidFill>
                  <a:schemeClr val="tx1"/>
                </a:solidFill>
                <a:latin typeface="Abril Fatface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E785A1D3-71B3-7226-B391-D4A73BE2E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4716"/>
              <a:ext cx="1584" cy="7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>
                  <a:solidFill>
                    <a:schemeClr val="tx1"/>
                  </a:solidFill>
                  <a:latin typeface="Abril Fatface"/>
                  <a:ea typeface="+mn-ea"/>
                  <a:cs typeface="+mn-cs"/>
                </a:rPr>
                <a:t>Penyatuan Solusi</a:t>
              </a:r>
              <a:endParaRPr lang="id-ID" dirty="0">
                <a:solidFill>
                  <a:schemeClr val="tx1"/>
                </a:solidFill>
                <a:latin typeface="Abril Fatface"/>
                <a:ea typeface="+mn-ea"/>
                <a:cs typeface="+mn-cs"/>
              </a:endParaRPr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5E8672D3-79CA-5F5D-F0FA-F72C3FA4F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" y="2951"/>
              <a:ext cx="2016" cy="88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>
                  <a:solidFill>
                    <a:schemeClr val="tx1"/>
                  </a:solidFill>
                  <a:latin typeface="Abril Fatface"/>
                  <a:ea typeface="+mn-ea"/>
                  <a:cs typeface="+mn-cs"/>
                </a:rPr>
                <a:t>Pengembangan Teknis</a:t>
              </a:r>
              <a:endParaRPr lang="id-ID" dirty="0">
                <a:solidFill>
                  <a:schemeClr val="tx1"/>
                </a:solidFill>
                <a:latin typeface="Abril Fatface"/>
                <a:ea typeface="+mn-ea"/>
                <a:cs typeface="+mn-cs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F91A472F-9B8B-F04B-E39D-C516F9275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52"/>
              <a:ext cx="1584" cy="113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dirty="0">
                  <a:solidFill>
                    <a:schemeClr val="tx1"/>
                  </a:solidFill>
                  <a:latin typeface="Abril Fatface"/>
                  <a:ea typeface="+mn-ea"/>
                  <a:cs typeface="+mn-cs"/>
                </a:rPr>
                <a:t>Status Quo</a:t>
              </a:r>
              <a:endParaRPr lang="id-ID" dirty="0">
                <a:solidFill>
                  <a:schemeClr val="tx1"/>
                </a:solidFill>
                <a:latin typeface="Abril Fatface"/>
                <a:ea typeface="+mn-ea"/>
                <a:cs typeface="+mn-cs"/>
              </a:endParaRPr>
            </a:p>
          </p:txBody>
        </p:sp>
        <p:sp>
          <p:nvSpPr>
            <p:cNvPr id="27" name="Arc 16">
              <a:extLst>
                <a:ext uri="{FF2B5EF4-FFF2-40B4-BE49-F238E27FC236}">
                  <a16:creationId xmlns:a16="http://schemas.microsoft.com/office/drawing/2014/main" id="{48D840A7-D39E-CC45-81FD-B025F56A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" y="1792"/>
              <a:ext cx="2160" cy="113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Arc 17">
              <a:extLst>
                <a:ext uri="{FF2B5EF4-FFF2-40B4-BE49-F238E27FC236}">
                  <a16:creationId xmlns:a16="http://schemas.microsoft.com/office/drawing/2014/main" id="{F15CC17F-5F8D-806D-5FE9-452B4061AB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136" y="3518"/>
              <a:ext cx="1135" cy="18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Arc 18">
              <a:extLst>
                <a:ext uri="{FF2B5EF4-FFF2-40B4-BE49-F238E27FC236}">
                  <a16:creationId xmlns:a16="http://schemas.microsoft.com/office/drawing/2014/main" id="{66492342-5B7D-B27D-294B-0F72B788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819"/>
              <a:ext cx="2016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8 w 21784"/>
                <a:gd name="T1" fmla="*/ 23431 h 23431"/>
                <a:gd name="T2" fmla="*/ 21784 w 21784"/>
                <a:gd name="T3" fmla="*/ 1 h 23431"/>
                <a:gd name="T4" fmla="*/ 21600 w 21784"/>
                <a:gd name="T5" fmla="*/ 21600 h 23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23431" fill="none" extrusionOk="0">
                  <a:moveTo>
                    <a:pt x="77" y="23431"/>
                  </a:moveTo>
                  <a:cubicBezTo>
                    <a:pt x="25" y="22822"/>
                    <a:pt x="0" y="222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61" y="-1"/>
                    <a:pt x="21722" y="0"/>
                    <a:pt x="21784" y="0"/>
                  </a:cubicBezTo>
                </a:path>
                <a:path w="21784" h="23431" stroke="0" extrusionOk="0">
                  <a:moveTo>
                    <a:pt x="77" y="23431"/>
                  </a:moveTo>
                  <a:cubicBezTo>
                    <a:pt x="25" y="22822"/>
                    <a:pt x="0" y="2221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61" y="-1"/>
                    <a:pt x="21722" y="0"/>
                    <a:pt x="2178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0" name="Arc 19">
              <a:extLst>
                <a:ext uri="{FF2B5EF4-FFF2-40B4-BE49-F238E27FC236}">
                  <a16:creationId xmlns:a16="http://schemas.microsoft.com/office/drawing/2014/main" id="{9BA36050-F164-B6D5-C972-4E4D5598EA7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3673" y="3583"/>
              <a:ext cx="1008" cy="2015"/>
            </a:xfrm>
            <a:custGeom>
              <a:avLst/>
              <a:gdLst>
                <a:gd name="G0" fmla="+- 0 0 0"/>
                <a:gd name="G1" fmla="+- 21596 0 0"/>
                <a:gd name="G2" fmla="+- 21600 0 0"/>
                <a:gd name="T0" fmla="*/ 392 w 21600"/>
                <a:gd name="T1" fmla="*/ 0 h 22030"/>
                <a:gd name="T2" fmla="*/ 21596 w 21600"/>
                <a:gd name="T3" fmla="*/ 22030 h 22030"/>
                <a:gd name="T4" fmla="*/ 0 w 21600"/>
                <a:gd name="T5" fmla="*/ 21596 h 2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30" fill="none" extrusionOk="0">
                  <a:moveTo>
                    <a:pt x="392" y="-1"/>
                  </a:moveTo>
                  <a:cubicBezTo>
                    <a:pt x="12166" y="213"/>
                    <a:pt x="21600" y="9819"/>
                    <a:pt x="21600" y="21596"/>
                  </a:cubicBezTo>
                  <a:cubicBezTo>
                    <a:pt x="21600" y="21740"/>
                    <a:pt x="21598" y="21885"/>
                    <a:pt x="21595" y="22029"/>
                  </a:cubicBezTo>
                </a:path>
                <a:path w="21600" h="22030" stroke="0" extrusionOk="0">
                  <a:moveTo>
                    <a:pt x="392" y="-1"/>
                  </a:moveTo>
                  <a:cubicBezTo>
                    <a:pt x="12166" y="213"/>
                    <a:pt x="21600" y="9819"/>
                    <a:pt x="21600" y="21596"/>
                  </a:cubicBezTo>
                  <a:cubicBezTo>
                    <a:pt x="21600" y="21740"/>
                    <a:pt x="21598" y="21885"/>
                    <a:pt x="21595" y="22029"/>
                  </a:cubicBezTo>
                  <a:lnTo>
                    <a:pt x="0" y="2159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DBF992-C105-4656-077D-B04BA2F9F65A}"/>
              </a:ext>
            </a:extLst>
          </p:cNvPr>
          <p:cNvSpPr txBox="1"/>
          <p:nvPr/>
        </p:nvSpPr>
        <p:spPr>
          <a:xfrm>
            <a:off x="970985" y="2249608"/>
            <a:ext cx="978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dirty="0">
                <a:solidFill>
                  <a:srgbClr val="040C28"/>
                </a:solidFill>
                <a:effectLst/>
                <a:latin typeface="Google Sans"/>
              </a:rPr>
              <a:t>kondisi yang ada saat ini dan sedang berjalan (Sekarang)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192839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1"/>
          <p:cNvSpPr txBox="1">
            <a:spLocks noGrp="1"/>
          </p:cNvSpPr>
          <p:nvPr>
            <p:ph type="title"/>
          </p:nvPr>
        </p:nvSpPr>
        <p:spPr>
          <a:xfrm>
            <a:off x="2491801" y="3555407"/>
            <a:ext cx="4572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TUGAS 2</a:t>
            </a:r>
            <a:endParaRPr dirty="0"/>
          </a:p>
        </p:txBody>
      </p:sp>
      <p:sp>
        <p:nvSpPr>
          <p:cNvPr id="1210" name="Google Shape;1210;p51"/>
          <p:cNvSpPr txBox="1">
            <a:spLocks noGrp="1"/>
          </p:cNvSpPr>
          <p:nvPr>
            <p:ph type="subTitle" idx="1"/>
          </p:nvPr>
        </p:nvSpPr>
        <p:spPr>
          <a:xfrm>
            <a:off x="1596448" y="1310558"/>
            <a:ext cx="5982423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Dari judul yang </a:t>
            </a:r>
            <a:r>
              <a:rPr lang="en-US" sz="1600" dirty="0" err="1"/>
              <a:t>anda</a:t>
            </a:r>
            <a:r>
              <a:rPr lang="en-US" sz="1600" dirty="0"/>
              <a:t> buat, </a:t>
            </a:r>
            <a:r>
              <a:rPr lang="en-US" sz="1600" dirty="0" err="1"/>
              <a:t>carilah</a:t>
            </a:r>
            <a:r>
              <a:rPr lang="en-US" sz="1600" dirty="0"/>
              <a:t> tempat </a:t>
            </a:r>
            <a:r>
              <a:rPr lang="en-US" sz="1600" dirty="0" err="1"/>
              <a:t>penilitian</a:t>
            </a:r>
            <a:r>
              <a:rPr lang="en-US" sz="1600" dirty="0"/>
              <a:t> (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dibutuhkan</a:t>
            </a:r>
            <a:r>
              <a:rPr lang="en-US" sz="1600" dirty="0"/>
              <a:t>), metode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dalam </a:t>
            </a:r>
            <a:r>
              <a:rPr lang="en-US" sz="1600" dirty="0" err="1"/>
              <a:t>penelitian</a:t>
            </a:r>
            <a:r>
              <a:rPr lang="en-US" sz="16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Judul untuk </a:t>
            </a:r>
            <a:r>
              <a:rPr lang="en-US" sz="1600" dirty="0" err="1"/>
              <a:t>proyek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Perangkat</a:t>
            </a:r>
            <a:r>
              <a:rPr lang="en-US" sz="1600" dirty="0"/>
              <a:t> lunak,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ajukan untuk </a:t>
            </a:r>
            <a:r>
              <a:rPr lang="en-US" sz="1600" dirty="0" err="1"/>
              <a:t>Skripsi</a:t>
            </a:r>
            <a:r>
              <a:rPr lang="en-US" sz="1600" dirty="0"/>
              <a:t> dalam bentuk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format cover </a:t>
            </a:r>
            <a:r>
              <a:rPr lang="en-US" sz="1600" dirty="0" err="1"/>
              <a:t>skripsi</a:t>
            </a:r>
            <a:r>
              <a:rPr lang="en-US" sz="1600" dirty="0"/>
              <a:t> </a:t>
            </a:r>
            <a:r>
              <a:rPr lang="en-US" sz="1600" dirty="0" err="1"/>
              <a:t>terbaru</a:t>
            </a:r>
            <a:r>
              <a:rPr lang="en-US" sz="1600" dirty="0"/>
              <a:t> 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(Anda </a:t>
            </a:r>
            <a:r>
              <a:rPr lang="en-US" sz="1400" dirty="0" err="1"/>
              <a:t>diperbolehkan</a:t>
            </a:r>
            <a:r>
              <a:rPr lang="en-US" sz="1400" dirty="0"/>
              <a:t> </a:t>
            </a:r>
            <a:r>
              <a:rPr lang="en-US" sz="1400" dirty="0" err="1"/>
              <a:t>diskusi</a:t>
            </a:r>
            <a:r>
              <a:rPr lang="en-US" sz="1400" dirty="0"/>
              <a:t> dengan dosen pengampu mengenai  judul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diajukan</a:t>
            </a:r>
            <a:r>
              <a:rPr lang="en-US" sz="1400" dirty="0"/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sp>
        <p:nvSpPr>
          <p:cNvPr id="1211" name="Google Shape;1211;p51"/>
          <p:cNvSpPr/>
          <p:nvPr/>
        </p:nvSpPr>
        <p:spPr>
          <a:xfrm rot="-2700000">
            <a:off x="6873754" y="3867199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51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1213" name="Google Shape;1213;p51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51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1216" name="Google Shape;1216;p51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1219" name="Google Shape;1219;p51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2" name="Google Shape;1222;p51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1223" name="Google Shape;1223;p51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1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5" name="Google Shape;1225;p51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1226" name="Google Shape;1226;p51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" name="Google Shape;1228;p51"/>
          <p:cNvSpPr/>
          <p:nvPr/>
        </p:nvSpPr>
        <p:spPr>
          <a:xfrm>
            <a:off x="7109412" y="1251078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1"/>
          <p:cNvSpPr/>
          <p:nvPr/>
        </p:nvSpPr>
        <p:spPr>
          <a:xfrm>
            <a:off x="1828788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1"/>
          <p:cNvSpPr/>
          <p:nvPr/>
        </p:nvSpPr>
        <p:spPr>
          <a:xfrm>
            <a:off x="1596448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2"/>
          <p:cNvSpPr txBox="1">
            <a:spLocks noGrp="1"/>
          </p:cNvSpPr>
          <p:nvPr>
            <p:ph type="ctrTitle"/>
          </p:nvPr>
        </p:nvSpPr>
        <p:spPr>
          <a:xfrm>
            <a:off x="2090959" y="2108253"/>
            <a:ext cx="4876365" cy="1424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238" name="Google Shape;1238;p52"/>
          <p:cNvGrpSpPr/>
          <p:nvPr/>
        </p:nvGrpSpPr>
        <p:grpSpPr>
          <a:xfrm>
            <a:off x="274188" y="1428844"/>
            <a:ext cx="1827475" cy="1051350"/>
            <a:chOff x="6161988" y="3104373"/>
            <a:chExt cx="1827475" cy="1051350"/>
          </a:xfrm>
        </p:grpSpPr>
        <p:grpSp>
          <p:nvGrpSpPr>
            <p:cNvPr id="1239" name="Google Shape;1239;p52"/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1240" name="Google Shape;1240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52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242" name="Google Shape;1242;p52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43" name="Google Shape;1243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44" name="Google Shape;1244;p52"/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1245" name="Google Shape;1245;p52"/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48" extrusionOk="0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2"/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371" extrusionOk="0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72" extrusionOk="0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12659" extrusionOk="0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52"/>
          <p:cNvGrpSpPr/>
          <p:nvPr/>
        </p:nvGrpSpPr>
        <p:grpSpPr>
          <a:xfrm>
            <a:off x="274211" y="2663294"/>
            <a:ext cx="1823501" cy="1051350"/>
            <a:chOff x="7469486" y="1480344"/>
            <a:chExt cx="1823501" cy="1051350"/>
          </a:xfrm>
        </p:grpSpPr>
        <p:grpSp>
          <p:nvGrpSpPr>
            <p:cNvPr id="1266" name="Google Shape;1266;p52"/>
            <p:cNvGrpSpPr/>
            <p:nvPr/>
          </p:nvGrpSpPr>
          <p:grpSpPr>
            <a:xfrm>
              <a:off x="7469709" y="1480344"/>
              <a:ext cx="1823279" cy="1051350"/>
              <a:chOff x="278384" y="1278048"/>
              <a:chExt cx="1823279" cy="1051350"/>
            </a:xfrm>
          </p:grpSpPr>
          <p:sp>
            <p:nvSpPr>
              <p:cNvPr id="1267" name="Google Shape;1267;p52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8" name="Google Shape;1268;p52"/>
              <p:cNvGrpSpPr/>
              <p:nvPr/>
            </p:nvGrpSpPr>
            <p:grpSpPr>
              <a:xfrm>
                <a:off x="278384" y="1278048"/>
                <a:ext cx="1737300" cy="960000"/>
                <a:chOff x="7150671" y="2190661"/>
                <a:chExt cx="1737300" cy="960000"/>
              </a:xfrm>
            </p:grpSpPr>
            <p:sp>
              <p:nvSpPr>
                <p:cNvPr id="1269" name="Google Shape;1269;p52"/>
                <p:cNvSpPr/>
                <p:nvPr/>
              </p:nvSpPr>
              <p:spPr>
                <a:xfrm>
                  <a:off x="7150671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270" name="Google Shape;1270;p52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271" name="Google Shape;1271;p52"/>
            <p:cNvCxnSpPr/>
            <p:nvPr/>
          </p:nvCxnSpPr>
          <p:spPr>
            <a:xfrm>
              <a:off x="7469486" y="2052225"/>
              <a:ext cx="1724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2" name="Google Shape;1272;p52"/>
            <p:cNvSpPr/>
            <p:nvPr/>
          </p:nvSpPr>
          <p:spPr>
            <a:xfrm>
              <a:off x="8031688" y="1782907"/>
              <a:ext cx="599697" cy="538636"/>
            </a:xfrm>
            <a:custGeom>
              <a:avLst/>
              <a:gdLst/>
              <a:ahLst/>
              <a:cxnLst/>
              <a:rect l="l" t="t" r="r" b="b"/>
              <a:pathLst>
                <a:path w="11123" h="9990" extrusionOk="0">
                  <a:moveTo>
                    <a:pt x="5566" y="0"/>
                  </a:moveTo>
                  <a:cubicBezTo>
                    <a:pt x="4372" y="0"/>
                    <a:pt x="3174" y="424"/>
                    <a:pt x="2220" y="1288"/>
                  </a:cubicBezTo>
                  <a:cubicBezTo>
                    <a:pt x="172" y="3117"/>
                    <a:pt x="1" y="6287"/>
                    <a:pt x="1855" y="8336"/>
                  </a:cubicBezTo>
                  <a:cubicBezTo>
                    <a:pt x="2832" y="9431"/>
                    <a:pt x="4192" y="9989"/>
                    <a:pt x="5560" y="9989"/>
                  </a:cubicBezTo>
                  <a:cubicBezTo>
                    <a:pt x="6752" y="9989"/>
                    <a:pt x="7949" y="9565"/>
                    <a:pt x="8903" y="8702"/>
                  </a:cubicBezTo>
                  <a:cubicBezTo>
                    <a:pt x="10952" y="6873"/>
                    <a:pt x="11123" y="3702"/>
                    <a:pt x="9293" y="1653"/>
                  </a:cubicBezTo>
                  <a:cubicBezTo>
                    <a:pt x="8303" y="559"/>
                    <a:pt x="6936" y="0"/>
                    <a:pt x="556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8111159" y="1873044"/>
              <a:ext cx="448465" cy="440236"/>
            </a:xfrm>
            <a:custGeom>
              <a:avLst/>
              <a:gdLst/>
              <a:ahLst/>
              <a:cxnLst/>
              <a:rect l="l" t="t" r="r" b="b"/>
              <a:pathLst>
                <a:path w="8318" h="8165" extrusionOk="0">
                  <a:moveTo>
                    <a:pt x="4147" y="0"/>
                  </a:moveTo>
                  <a:cubicBezTo>
                    <a:pt x="1171" y="0"/>
                    <a:pt x="1366" y="3829"/>
                    <a:pt x="1366" y="3829"/>
                  </a:cubicBezTo>
                  <a:lnTo>
                    <a:pt x="2513" y="3829"/>
                  </a:lnTo>
                  <a:cubicBezTo>
                    <a:pt x="2659" y="4098"/>
                    <a:pt x="2854" y="4366"/>
                    <a:pt x="3074" y="4561"/>
                  </a:cubicBezTo>
                  <a:cubicBezTo>
                    <a:pt x="1952" y="4707"/>
                    <a:pt x="879" y="5195"/>
                    <a:pt x="1" y="5951"/>
                  </a:cubicBezTo>
                  <a:cubicBezTo>
                    <a:pt x="1000" y="7427"/>
                    <a:pt x="2580" y="8165"/>
                    <a:pt x="4159" y="8165"/>
                  </a:cubicBezTo>
                  <a:cubicBezTo>
                    <a:pt x="5738" y="8165"/>
                    <a:pt x="7317" y="7427"/>
                    <a:pt x="8317" y="5951"/>
                  </a:cubicBezTo>
                  <a:cubicBezTo>
                    <a:pt x="7439" y="5195"/>
                    <a:pt x="6366" y="4707"/>
                    <a:pt x="5220" y="4561"/>
                  </a:cubicBezTo>
                  <a:cubicBezTo>
                    <a:pt x="5464" y="4366"/>
                    <a:pt x="5659" y="4098"/>
                    <a:pt x="5805" y="3829"/>
                  </a:cubicBezTo>
                  <a:lnTo>
                    <a:pt x="6952" y="3829"/>
                  </a:lnTo>
                  <a:cubicBezTo>
                    <a:pt x="6952" y="3829"/>
                    <a:pt x="7122" y="0"/>
                    <a:pt x="414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52"/>
          <p:cNvGrpSpPr/>
          <p:nvPr/>
        </p:nvGrpSpPr>
        <p:grpSpPr>
          <a:xfrm>
            <a:off x="7927951" y="2080033"/>
            <a:ext cx="941841" cy="2789257"/>
            <a:chOff x="6592201" y="2061933"/>
            <a:chExt cx="941841" cy="2789257"/>
          </a:xfrm>
        </p:grpSpPr>
        <p:sp>
          <p:nvSpPr>
            <p:cNvPr id="1275" name="Google Shape;1275;p52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6636341" y="2105487"/>
              <a:ext cx="853561" cy="2702149"/>
            </a:xfrm>
            <a:custGeom>
              <a:avLst/>
              <a:gdLst/>
              <a:ahLst/>
              <a:cxnLst/>
              <a:rect l="l" t="t" r="r" b="b"/>
              <a:pathLst>
                <a:path w="7561" h="24196" extrusionOk="0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6754649" y="2707541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6754649" y="3028949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6754649" y="3347564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6754649" y="3666292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6754649" y="3987700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754649" y="4306316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655532" y="2184555"/>
              <a:ext cx="834370" cy="2623081"/>
            </a:xfrm>
            <a:custGeom>
              <a:avLst/>
              <a:gdLst/>
              <a:ahLst/>
              <a:cxnLst/>
              <a:rect l="l" t="t" r="r" b="b"/>
              <a:pathLst>
                <a:path w="7391" h="23488" extrusionOk="0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52"/>
          <p:cNvGrpSpPr/>
          <p:nvPr/>
        </p:nvGrpSpPr>
        <p:grpSpPr>
          <a:xfrm>
            <a:off x="7141459" y="1885950"/>
            <a:ext cx="603495" cy="1371596"/>
            <a:chOff x="3724575" y="3497700"/>
            <a:chExt cx="603495" cy="1371596"/>
          </a:xfrm>
        </p:grpSpPr>
        <p:sp>
          <p:nvSpPr>
            <p:cNvPr id="1286" name="Google Shape;1286;p5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C488993-B322-67ED-E0A9-DCD2F70EAA85}"/>
              </a:ext>
            </a:extLst>
          </p:cNvPr>
          <p:cNvSpPr/>
          <p:nvPr/>
        </p:nvSpPr>
        <p:spPr>
          <a:xfrm>
            <a:off x="2432649" y="3651782"/>
            <a:ext cx="4347713" cy="468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33"/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566" name="Google Shape;566;p33"/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33"/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568" name="Google Shape;568;p33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69" name="Google Shape;569;p33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0" name="Google Shape;570;p33"/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571" name="Google Shape;571;p33"/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37658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avLst/>
                <a:gdLst/>
                <a:ahLst/>
                <a:cxnLst/>
                <a:rect l="l" t="t" r="r" b="b"/>
                <a:pathLst>
                  <a:path w="15854" h="8635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1493" extrusionOk="0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5" name="Google Shape;575;p33"/>
          <p:cNvSpPr txBox="1">
            <a:spLocks noGrp="1"/>
          </p:cNvSpPr>
          <p:nvPr>
            <p:ph type="title"/>
          </p:nvPr>
        </p:nvSpPr>
        <p:spPr>
          <a:xfrm>
            <a:off x="2104133" y="1059937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PENYUSUN</a:t>
            </a:r>
            <a:endParaRPr dirty="0"/>
          </a:p>
        </p:txBody>
      </p:sp>
      <p:sp>
        <p:nvSpPr>
          <p:cNvPr id="576" name="Google Shape;576;p33"/>
          <p:cNvSpPr txBox="1">
            <a:spLocks noGrp="1"/>
          </p:cNvSpPr>
          <p:nvPr>
            <p:ph type="subTitle" idx="1"/>
          </p:nvPr>
        </p:nvSpPr>
        <p:spPr>
          <a:xfrm>
            <a:off x="1922902" y="1572169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Aprilia Sulistyohati, S.Kom,M.Eng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Bahtera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Wijaksono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Fauzan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Natsir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Dewi Anjani, M.Kom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Millati Izzatillah,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S.Kom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 MMSI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0pitasari,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Abeputra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Sihombing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M.Kom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Yuli </a:t>
            </a:r>
            <a:r>
              <a:rPr lang="id-ID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Haryanto, M.Kom</a:t>
            </a:r>
            <a:endParaRPr dirty="0"/>
          </a:p>
        </p:txBody>
      </p:sp>
      <p:grpSp>
        <p:nvGrpSpPr>
          <p:cNvPr id="577" name="Google Shape;577;p33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578" name="Google Shape;578;p3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3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581" name="Google Shape;581;p33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3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584" name="Google Shape;584;p3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3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588" name="Google Shape;588;p3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0" name="Google Shape;590;p33"/>
          <p:cNvSpPr txBox="1"/>
          <p:nvPr/>
        </p:nvSpPr>
        <p:spPr>
          <a:xfrm>
            <a:off x="1509833" y="3934993"/>
            <a:ext cx="1188600" cy="365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Meet us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1" name="Google Shape;591;p33"/>
          <p:cNvSpPr/>
          <p:nvPr/>
        </p:nvSpPr>
        <p:spPr>
          <a:xfrm rot="-2700000">
            <a:off x="2508211" y="4107285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1646925" y="13816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7031613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6799273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33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596" name="Google Shape;596;p33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5"/>
          <p:cNvGrpSpPr/>
          <p:nvPr/>
        </p:nvGrpSpPr>
        <p:grpSpPr>
          <a:xfrm>
            <a:off x="4419813" y="1600325"/>
            <a:ext cx="4009093" cy="2916600"/>
            <a:chOff x="3408500" y="1600325"/>
            <a:chExt cx="2418600" cy="2916600"/>
          </a:xfrm>
        </p:grpSpPr>
        <p:sp>
          <p:nvSpPr>
            <p:cNvPr id="651" name="Google Shape;651;p35"/>
            <p:cNvSpPr/>
            <p:nvPr/>
          </p:nvSpPr>
          <p:spPr>
            <a:xfrm>
              <a:off x="3500000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2" name="Google Shape;652;p35"/>
            <p:cNvGrpSpPr/>
            <p:nvPr/>
          </p:nvGrpSpPr>
          <p:grpSpPr>
            <a:xfrm>
              <a:off x="3408500" y="1600325"/>
              <a:ext cx="2327100" cy="2825100"/>
              <a:chOff x="715400" y="1600325"/>
              <a:chExt cx="2327100" cy="2825100"/>
            </a:xfrm>
          </p:grpSpPr>
          <p:sp>
            <p:nvSpPr>
              <p:cNvPr id="653" name="Google Shape;653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4" name="Google Shape;654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" name="Google Shape;655;p35"/>
          <p:cNvGrpSpPr/>
          <p:nvPr/>
        </p:nvGrpSpPr>
        <p:grpSpPr>
          <a:xfrm>
            <a:off x="715399" y="1600325"/>
            <a:ext cx="3370861" cy="2916600"/>
            <a:chOff x="715400" y="1600325"/>
            <a:chExt cx="2418600" cy="2916600"/>
          </a:xfrm>
        </p:grpSpPr>
        <p:sp>
          <p:nvSpPr>
            <p:cNvPr id="656" name="Google Shape;656;p35"/>
            <p:cNvSpPr/>
            <p:nvPr/>
          </p:nvSpPr>
          <p:spPr>
            <a:xfrm>
              <a:off x="806900" y="1691825"/>
              <a:ext cx="2327100" cy="282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35"/>
            <p:cNvGrpSpPr/>
            <p:nvPr/>
          </p:nvGrpSpPr>
          <p:grpSpPr>
            <a:xfrm>
              <a:off x="715400" y="1600325"/>
              <a:ext cx="2327100" cy="2825100"/>
              <a:chOff x="715400" y="1600325"/>
              <a:chExt cx="2327100" cy="2825100"/>
            </a:xfrm>
          </p:grpSpPr>
          <p:sp>
            <p:nvSpPr>
              <p:cNvPr id="658" name="Google Shape;658;p35"/>
              <p:cNvSpPr/>
              <p:nvPr/>
            </p:nvSpPr>
            <p:spPr>
              <a:xfrm>
                <a:off x="715400" y="1600325"/>
                <a:ext cx="2327100" cy="28251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59" name="Google Shape;659;p35"/>
              <p:cNvCxnSpPr/>
              <p:nvPr/>
            </p:nvCxnSpPr>
            <p:spPr>
              <a:xfrm>
                <a:off x="715400" y="1783325"/>
                <a:ext cx="232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0" name="Google Shape;660;p35"/>
          <p:cNvSpPr txBox="1">
            <a:spLocks noGrp="1"/>
          </p:cNvSpPr>
          <p:nvPr>
            <p:ph type="subTitle" idx="1"/>
          </p:nvPr>
        </p:nvSpPr>
        <p:spPr>
          <a:xfrm>
            <a:off x="1176478" y="2571425"/>
            <a:ext cx="2197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661" name="Google Shape;661;p35"/>
          <p:cNvSpPr txBox="1">
            <a:spLocks noGrp="1"/>
          </p:cNvSpPr>
          <p:nvPr>
            <p:ph type="subTitle" idx="5"/>
          </p:nvPr>
        </p:nvSpPr>
        <p:spPr>
          <a:xfrm>
            <a:off x="5239627" y="2504193"/>
            <a:ext cx="2194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663" name="Google Shape;663;p35"/>
          <p:cNvSpPr txBox="1">
            <a:spLocks noGrp="1"/>
          </p:cNvSpPr>
          <p:nvPr>
            <p:ph type="title"/>
          </p:nvPr>
        </p:nvSpPr>
        <p:spPr>
          <a:xfrm>
            <a:off x="394054" y="720158"/>
            <a:ext cx="7717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PENGERTIAN REKAYASA PERANGKAT LUNAK</a:t>
            </a:r>
          </a:p>
        </p:txBody>
      </p:sp>
      <p:sp>
        <p:nvSpPr>
          <p:cNvPr id="664" name="Google Shape;664;p35"/>
          <p:cNvSpPr txBox="1">
            <a:spLocks noGrp="1"/>
          </p:cNvSpPr>
          <p:nvPr>
            <p:ph type="subTitle" idx="2"/>
          </p:nvPr>
        </p:nvSpPr>
        <p:spPr>
          <a:xfrm>
            <a:off x="781700" y="3053825"/>
            <a:ext cx="3048428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yang </a:t>
            </a:r>
            <a:r>
              <a:rPr lang="en-US" dirty="0" err="1"/>
              <a:t>terfokus</a:t>
            </a:r>
            <a:r>
              <a:rPr lang="en-US" dirty="0"/>
              <a:t> pada semua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software</a:t>
            </a:r>
          </a:p>
        </p:txBody>
      </p:sp>
      <p:sp>
        <p:nvSpPr>
          <p:cNvPr id="665" name="Google Shape;665;p35"/>
          <p:cNvSpPr txBox="1">
            <a:spLocks noGrp="1"/>
          </p:cNvSpPr>
          <p:nvPr>
            <p:ph type="subTitle" idx="3"/>
          </p:nvPr>
        </p:nvSpPr>
        <p:spPr>
          <a:xfrm>
            <a:off x="4511703" y="3053825"/>
            <a:ext cx="3753861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IEEE : Aplikasi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kuantifiabel</a:t>
            </a:r>
            <a:r>
              <a:rPr lang="en-US" dirty="0"/>
              <a:t>, </a:t>
            </a:r>
            <a:r>
              <a:rPr lang="en-US" dirty="0" err="1"/>
              <a:t>disiplin</a:t>
            </a:r>
            <a:r>
              <a:rPr lang="en-US" dirty="0"/>
              <a:t>, dan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, operasi, dan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lunak; yaitu aplikasi dan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lunak</a:t>
            </a:r>
          </a:p>
        </p:txBody>
      </p:sp>
      <p:grpSp>
        <p:nvGrpSpPr>
          <p:cNvPr id="667" name="Google Shape;667;p35"/>
          <p:cNvGrpSpPr/>
          <p:nvPr/>
        </p:nvGrpSpPr>
        <p:grpSpPr>
          <a:xfrm>
            <a:off x="2054464" y="2017350"/>
            <a:ext cx="502899" cy="502899"/>
            <a:chOff x="858700" y="1967475"/>
            <a:chExt cx="605100" cy="605100"/>
          </a:xfrm>
        </p:grpSpPr>
        <p:sp>
          <p:nvSpPr>
            <p:cNvPr id="668" name="Google Shape;668;p35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35"/>
          <p:cNvGrpSpPr/>
          <p:nvPr/>
        </p:nvGrpSpPr>
        <p:grpSpPr>
          <a:xfrm>
            <a:off x="6085477" y="2001393"/>
            <a:ext cx="502800" cy="502800"/>
            <a:chOff x="7014301" y="2017350"/>
            <a:chExt cx="502800" cy="502800"/>
          </a:xfrm>
        </p:grpSpPr>
        <p:sp>
          <p:nvSpPr>
            <p:cNvPr id="671" name="Google Shape;671;p35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35"/>
          <p:cNvSpPr/>
          <p:nvPr/>
        </p:nvSpPr>
        <p:spPr>
          <a:xfrm>
            <a:off x="7971700" y="10816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5"/>
          <p:cNvSpPr/>
          <p:nvPr/>
        </p:nvSpPr>
        <p:spPr>
          <a:xfrm>
            <a:off x="7808368" y="932973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5"/>
          <p:cNvSpPr/>
          <p:nvPr/>
        </p:nvSpPr>
        <p:spPr>
          <a:xfrm>
            <a:off x="715160" y="12527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0"/>
          <p:cNvSpPr txBox="1">
            <a:spLocks noGrp="1"/>
          </p:cNvSpPr>
          <p:nvPr>
            <p:ph type="subTitle" idx="4"/>
          </p:nvPr>
        </p:nvSpPr>
        <p:spPr>
          <a:xfrm>
            <a:off x="3405364" y="1479386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Aplikasi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,  </a:t>
            </a:r>
            <a:r>
              <a:rPr lang="en-US" dirty="0" err="1"/>
              <a:t>teknik</a:t>
            </a:r>
            <a:r>
              <a:rPr lang="en-US" dirty="0"/>
              <a:t> manajemen, dan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seperti :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pembangunan</a:t>
            </a:r>
            <a:r>
              <a:rPr lang="en-US" dirty="0"/>
              <a:t>, dan </a:t>
            </a:r>
            <a:r>
              <a:rPr lang="en-US" dirty="0" err="1"/>
              <a:t>pemeliharaan</a:t>
            </a:r>
            <a:r>
              <a:rPr lang="en-US" dirty="0"/>
              <a:t>. Semua itu </a:t>
            </a:r>
            <a:r>
              <a:rPr lang="en-US" dirty="0" err="1"/>
              <a:t>didokumentasikan</a:t>
            </a:r>
            <a:endParaRPr lang="en-US" dirty="0"/>
          </a:p>
        </p:txBody>
      </p:sp>
      <p:sp>
        <p:nvSpPr>
          <p:cNvPr id="836" name="Google Shape;836;p40"/>
          <p:cNvSpPr txBox="1">
            <a:spLocks noGrp="1"/>
          </p:cNvSpPr>
          <p:nvPr>
            <p:ph type="subTitle" idx="5"/>
          </p:nvPr>
        </p:nvSpPr>
        <p:spPr>
          <a:xfrm>
            <a:off x="3419481" y="2381896"/>
            <a:ext cx="502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Aplikasi metode sistematik, alat dan teknik untuk mencapai kebutuhan atau sasaran sistem software</a:t>
            </a:r>
          </a:p>
        </p:txBody>
      </p:sp>
      <p:sp>
        <p:nvSpPr>
          <p:cNvPr id="837" name="Google Shape;837;p40"/>
          <p:cNvSpPr txBox="1">
            <a:spLocks noGrp="1"/>
          </p:cNvSpPr>
          <p:nvPr>
            <p:ph type="title"/>
          </p:nvPr>
        </p:nvSpPr>
        <p:spPr>
          <a:xfrm>
            <a:off x="715100" y="731525"/>
            <a:ext cx="7715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PENGERTIAN REKAYASA PERANGKAT LUNAK</a:t>
            </a:r>
            <a:endParaRPr sz="2400" dirty="0"/>
          </a:p>
        </p:txBody>
      </p:sp>
      <p:sp>
        <p:nvSpPr>
          <p:cNvPr id="838" name="Google Shape;838;p40"/>
          <p:cNvSpPr txBox="1">
            <a:spLocks noGrp="1"/>
          </p:cNvSpPr>
          <p:nvPr>
            <p:ph type="subTitle" idx="6"/>
          </p:nvPr>
        </p:nvSpPr>
        <p:spPr>
          <a:xfrm>
            <a:off x="3404764" y="3263971"/>
            <a:ext cx="50208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Menggunakan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untuk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membengkak</a:t>
            </a:r>
            <a:r>
              <a:rPr lang="en-US" dirty="0"/>
              <a:t>, dan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/ </a:t>
            </a:r>
            <a:r>
              <a:rPr lang="en-US" dirty="0" err="1"/>
              <a:t>persyaratan</a:t>
            </a:r>
            <a:endParaRPr lang="en-US" dirty="0"/>
          </a:p>
        </p:txBody>
      </p:sp>
      <p:grpSp>
        <p:nvGrpSpPr>
          <p:cNvPr id="839" name="Google Shape;839;p40"/>
          <p:cNvGrpSpPr/>
          <p:nvPr/>
        </p:nvGrpSpPr>
        <p:grpSpPr>
          <a:xfrm>
            <a:off x="2552352" y="1646026"/>
            <a:ext cx="502899" cy="502899"/>
            <a:chOff x="858700" y="1967475"/>
            <a:chExt cx="605100" cy="605100"/>
          </a:xfrm>
        </p:grpSpPr>
        <p:sp>
          <p:nvSpPr>
            <p:cNvPr id="840" name="Google Shape;840;p40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40"/>
          <p:cNvGrpSpPr/>
          <p:nvPr/>
        </p:nvGrpSpPr>
        <p:grpSpPr>
          <a:xfrm>
            <a:off x="2563753" y="3369621"/>
            <a:ext cx="502800" cy="502800"/>
            <a:chOff x="1627550" y="2017350"/>
            <a:chExt cx="502800" cy="502800"/>
          </a:xfrm>
        </p:grpSpPr>
        <p:sp>
          <p:nvSpPr>
            <p:cNvPr id="843" name="Google Shape;843;p40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40"/>
          <p:cNvGrpSpPr/>
          <p:nvPr/>
        </p:nvGrpSpPr>
        <p:grpSpPr>
          <a:xfrm>
            <a:off x="2563332" y="2435100"/>
            <a:ext cx="502800" cy="502800"/>
            <a:chOff x="463701" y="2307675"/>
            <a:chExt cx="502800" cy="502800"/>
          </a:xfrm>
        </p:grpSpPr>
        <p:sp>
          <p:nvSpPr>
            <p:cNvPr id="846" name="Google Shape;846;p40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40"/>
          <p:cNvGrpSpPr/>
          <p:nvPr/>
        </p:nvGrpSpPr>
        <p:grpSpPr>
          <a:xfrm>
            <a:off x="136938" y="3232371"/>
            <a:ext cx="1371600" cy="1375875"/>
            <a:chOff x="299013" y="1079125"/>
            <a:chExt cx="1371600" cy="1375875"/>
          </a:xfrm>
        </p:grpSpPr>
        <p:sp>
          <p:nvSpPr>
            <p:cNvPr id="850" name="Google Shape;850;p40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2" name="Google Shape;852;p40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853" name="Google Shape;853;p40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4" name="Google Shape;854;p40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855" name="Google Shape;855;p40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40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7" name="Google Shape;857;p40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60" name="Google Shape;860;p40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1" name="Google Shape;861;p40"/>
          <p:cNvSpPr/>
          <p:nvPr/>
        </p:nvSpPr>
        <p:spPr>
          <a:xfrm>
            <a:off x="7968357" y="4549783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0"/>
          <p:cNvSpPr/>
          <p:nvPr/>
        </p:nvSpPr>
        <p:spPr>
          <a:xfrm>
            <a:off x="7736017" y="4401131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0"/>
          <p:cNvSpPr/>
          <p:nvPr/>
        </p:nvSpPr>
        <p:spPr>
          <a:xfrm>
            <a:off x="715160" y="141732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40"/>
          <p:cNvGrpSpPr/>
          <p:nvPr/>
        </p:nvGrpSpPr>
        <p:grpSpPr>
          <a:xfrm>
            <a:off x="136938" y="1998008"/>
            <a:ext cx="1827475" cy="1051350"/>
            <a:chOff x="136938" y="1799258"/>
            <a:chExt cx="1827475" cy="1051350"/>
          </a:xfrm>
        </p:grpSpPr>
        <p:grpSp>
          <p:nvGrpSpPr>
            <p:cNvPr id="865" name="Google Shape;865;p40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866" name="Google Shape;866;p40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7" name="Google Shape;867;p40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868" name="Google Shape;868;p40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69" name="Google Shape;869;p40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70" name="Google Shape;870;p40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871" name="Google Shape;871;p40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2" name="Google Shape;872;p40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873" name="Google Shape;873;p40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2" h="5416" extrusionOk="0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0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1221" extrusionOk="0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40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36"/>
          <p:cNvGrpSpPr/>
          <p:nvPr/>
        </p:nvGrpSpPr>
        <p:grpSpPr>
          <a:xfrm>
            <a:off x="4101079" y="1618096"/>
            <a:ext cx="941841" cy="2789257"/>
            <a:chOff x="6592201" y="2061933"/>
            <a:chExt cx="941841" cy="2789257"/>
          </a:xfrm>
        </p:grpSpPr>
        <p:sp>
          <p:nvSpPr>
            <p:cNvPr id="684" name="Google Shape;684;p36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6636341" y="2105487"/>
              <a:ext cx="853561" cy="2702149"/>
            </a:xfrm>
            <a:custGeom>
              <a:avLst/>
              <a:gdLst/>
              <a:ahLst/>
              <a:cxnLst/>
              <a:rect l="l" t="t" r="r" b="b"/>
              <a:pathLst>
                <a:path w="7561" h="24196" extrusionOk="0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6754649" y="2707541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6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6754649" y="3028949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7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6754649" y="3347564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6754649" y="3666292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866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6754649" y="3987700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chemeClr val="accent3">
                <a:alpha val="9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754649" y="4306316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6655532" y="2184555"/>
              <a:ext cx="834370" cy="2623081"/>
            </a:xfrm>
            <a:custGeom>
              <a:avLst/>
              <a:gdLst/>
              <a:ahLst/>
              <a:cxnLst/>
              <a:rect l="l" t="t" r="r" b="b"/>
              <a:pathLst>
                <a:path w="7391" h="23488" extrusionOk="0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TAHAPAN REKAYASA PERANGKAT LUNAK</a:t>
            </a:r>
            <a:endParaRPr lang="en-ID" sz="2000" dirty="0"/>
          </a:p>
        </p:txBody>
      </p:sp>
      <p:sp>
        <p:nvSpPr>
          <p:cNvPr id="695" name="Google Shape;695;p36"/>
          <p:cNvSpPr txBox="1"/>
          <p:nvPr/>
        </p:nvSpPr>
        <p:spPr>
          <a:xfrm>
            <a:off x="6101500" y="1731550"/>
            <a:ext cx="257667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2. Analisa </a:t>
            </a:r>
            <a:r>
              <a:rPr lang="en-ID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solusi</a:t>
            </a:r>
            <a:r>
              <a:rPr lang="en-ID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(</a:t>
            </a:r>
            <a:r>
              <a:rPr lang="en-ID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desain</a:t>
            </a:r>
            <a:r>
              <a:rPr lang="en-ID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software)</a:t>
            </a:r>
          </a:p>
        </p:txBody>
      </p:sp>
      <p:sp>
        <p:nvSpPr>
          <p:cNvPr id="697" name="Google Shape;697;p36"/>
          <p:cNvSpPr txBox="1"/>
          <p:nvPr/>
        </p:nvSpPr>
        <p:spPr>
          <a:xfrm>
            <a:off x="801071" y="3898149"/>
            <a:ext cx="232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5. Proses 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evaluasi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(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verifikasi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, 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validasi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, dan </a:t>
            </a:r>
            <a:r>
              <a:rPr lang="en-ID" sz="16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pengujian</a:t>
            </a:r>
            <a:r>
              <a:rPr lang="en-ID" sz="16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)</a:t>
            </a:r>
          </a:p>
        </p:txBody>
      </p:sp>
      <p:sp>
        <p:nvSpPr>
          <p:cNvPr id="700" name="Google Shape;700;p36"/>
          <p:cNvSpPr txBox="1"/>
          <p:nvPr/>
        </p:nvSpPr>
        <p:spPr>
          <a:xfrm>
            <a:off x="6101500" y="2886770"/>
            <a:ext cx="2327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4. Proses control</a:t>
            </a:r>
          </a:p>
        </p:txBody>
      </p:sp>
      <p:sp>
        <p:nvSpPr>
          <p:cNvPr id="702" name="Google Shape;702;p36"/>
          <p:cNvSpPr txBox="1"/>
          <p:nvPr/>
        </p:nvSpPr>
        <p:spPr>
          <a:xfrm>
            <a:off x="258792" y="1731560"/>
            <a:ext cx="273165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Difinisi</a:t>
            </a:r>
            <a:r>
              <a:rPr lang="en-US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masalah</a:t>
            </a:r>
            <a:r>
              <a:rPr lang="en-US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( </a:t>
            </a:r>
            <a:r>
              <a:rPr lang="en-US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analisa</a:t>
            </a:r>
            <a:r>
              <a:rPr lang="en-US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kebutuhan</a:t>
            </a:r>
            <a:r>
              <a:rPr lang="en-US" sz="18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)</a:t>
            </a:r>
          </a:p>
        </p:txBody>
      </p:sp>
      <p:cxnSp>
        <p:nvCxnSpPr>
          <p:cNvPr id="703" name="Google Shape;703;p36"/>
          <p:cNvCxnSpPr>
            <a:cxnSpLocks/>
            <a:stCxn id="702" idx="3"/>
          </p:cNvCxnSpPr>
          <p:nvPr/>
        </p:nvCxnSpPr>
        <p:spPr>
          <a:xfrm>
            <a:off x="2990448" y="2005910"/>
            <a:ext cx="1582052" cy="409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4" name="Google Shape;704;p36"/>
          <p:cNvCxnSpPr>
            <a:cxnSpLocks/>
          </p:cNvCxnSpPr>
          <p:nvPr/>
        </p:nvCxnSpPr>
        <p:spPr>
          <a:xfrm flipH="1">
            <a:off x="4560561" y="3160249"/>
            <a:ext cx="1528200" cy="547800"/>
          </a:xfrm>
          <a:prstGeom prst="bentConnector3">
            <a:avLst>
              <a:gd name="adj1" fmla="val 2397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5" name="Google Shape;705;p36"/>
          <p:cNvCxnSpPr>
            <a:cxnSpLocks/>
            <a:stCxn id="695" idx="1"/>
          </p:cNvCxnSpPr>
          <p:nvPr/>
        </p:nvCxnSpPr>
        <p:spPr>
          <a:xfrm rot="10800000" flipV="1">
            <a:off x="4576900" y="2005900"/>
            <a:ext cx="1524600" cy="1046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6" name="Google Shape;706;p36"/>
          <p:cNvCxnSpPr>
            <a:cxnSpLocks/>
          </p:cNvCxnSpPr>
          <p:nvPr/>
        </p:nvCxnSpPr>
        <p:spPr>
          <a:xfrm>
            <a:off x="3034588" y="3825224"/>
            <a:ext cx="1536000" cy="230100"/>
          </a:xfrm>
          <a:prstGeom prst="bentConnector3">
            <a:avLst>
              <a:gd name="adj1" fmla="val 23901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7" name="Google Shape;707;p36"/>
          <p:cNvSpPr/>
          <p:nvPr/>
        </p:nvSpPr>
        <p:spPr>
          <a:xfrm>
            <a:off x="7746400" y="10664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/>
          <p:cNvSpPr/>
          <p:nvPr/>
        </p:nvSpPr>
        <p:spPr>
          <a:xfrm>
            <a:off x="7971832" y="91781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6"/>
          <p:cNvSpPr/>
          <p:nvPr/>
        </p:nvSpPr>
        <p:spPr>
          <a:xfrm>
            <a:off x="715100" y="1357700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697;p36">
            <a:extLst>
              <a:ext uri="{FF2B5EF4-FFF2-40B4-BE49-F238E27FC236}">
                <a16:creationId xmlns:a16="http://schemas.microsoft.com/office/drawing/2014/main" id="{EB2F4077-A8D6-679D-8B0E-A12ABBA8A18B}"/>
              </a:ext>
            </a:extLst>
          </p:cNvPr>
          <p:cNvSpPr txBox="1"/>
          <p:nvPr/>
        </p:nvSpPr>
        <p:spPr>
          <a:xfrm>
            <a:off x="1078302" y="2573650"/>
            <a:ext cx="195819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3. Proses </a:t>
            </a:r>
            <a:r>
              <a:rPr lang="en-ID" sz="2000" dirty="0" err="1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perencanaan</a:t>
            </a:r>
            <a:endParaRPr lang="en-ID" sz="2000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cxnSp>
        <p:nvCxnSpPr>
          <p:cNvPr id="3" name="Google Shape;706;p36">
            <a:extLst>
              <a:ext uri="{FF2B5EF4-FFF2-40B4-BE49-F238E27FC236}">
                <a16:creationId xmlns:a16="http://schemas.microsoft.com/office/drawing/2014/main" id="{5DE9472D-FB05-29E1-5F47-0EEA47D6C7B6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036498" y="2848000"/>
            <a:ext cx="1542002" cy="2301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45"/>
          <p:cNvGrpSpPr/>
          <p:nvPr/>
        </p:nvGrpSpPr>
        <p:grpSpPr>
          <a:xfrm>
            <a:off x="463700" y="3419112"/>
            <a:ext cx="502800" cy="502800"/>
            <a:chOff x="7014301" y="2017350"/>
            <a:chExt cx="502800" cy="502800"/>
          </a:xfrm>
        </p:grpSpPr>
        <p:sp>
          <p:nvSpPr>
            <p:cNvPr id="985" name="Google Shape;985;p45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5"/>
          <p:cNvGrpSpPr/>
          <p:nvPr/>
        </p:nvGrpSpPr>
        <p:grpSpPr>
          <a:xfrm>
            <a:off x="274188" y="891658"/>
            <a:ext cx="1827475" cy="1051350"/>
            <a:chOff x="136938" y="1799258"/>
            <a:chExt cx="1827475" cy="1051350"/>
          </a:xfrm>
        </p:grpSpPr>
        <p:grpSp>
          <p:nvGrpSpPr>
            <p:cNvPr id="988" name="Google Shape;988;p45"/>
            <p:cNvGrpSpPr/>
            <p:nvPr/>
          </p:nvGrpSpPr>
          <p:grpSpPr>
            <a:xfrm>
              <a:off x="136938" y="1799258"/>
              <a:ext cx="1827475" cy="1051350"/>
              <a:chOff x="274188" y="1278048"/>
              <a:chExt cx="1827475" cy="1051350"/>
            </a:xfrm>
          </p:grpSpPr>
          <p:sp>
            <p:nvSpPr>
              <p:cNvPr id="989" name="Google Shape;989;p45"/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0" name="Google Shape;990;p45"/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991" name="Google Shape;991;p45"/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992" name="Google Shape;992;p45"/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93" name="Google Shape;993;p45"/>
            <p:cNvGrpSpPr/>
            <p:nvPr/>
          </p:nvGrpSpPr>
          <p:grpSpPr>
            <a:xfrm>
              <a:off x="516820" y="2120752"/>
              <a:ext cx="984259" cy="497716"/>
              <a:chOff x="516820" y="2059368"/>
              <a:chExt cx="984259" cy="497716"/>
            </a:xfrm>
          </p:grpSpPr>
          <p:sp>
            <p:nvSpPr>
              <p:cNvPr id="994" name="Google Shape;994;p45"/>
              <p:cNvSpPr/>
              <p:nvPr/>
            </p:nvSpPr>
            <p:spPr>
              <a:xfrm>
                <a:off x="516820" y="2208443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5" name="Google Shape;995;p45"/>
              <p:cNvGrpSpPr/>
              <p:nvPr/>
            </p:nvGrpSpPr>
            <p:grpSpPr>
              <a:xfrm>
                <a:off x="704319" y="2347322"/>
                <a:ext cx="609261" cy="209762"/>
                <a:chOff x="704319" y="2343647"/>
                <a:chExt cx="609261" cy="209762"/>
              </a:xfrm>
            </p:grpSpPr>
            <p:sp>
              <p:nvSpPr>
                <p:cNvPr id="996" name="Google Shape;996;p45"/>
                <p:cNvSpPr/>
                <p:nvPr/>
              </p:nvSpPr>
              <p:spPr>
                <a:xfrm>
                  <a:off x="704319" y="2343647"/>
                  <a:ext cx="609261" cy="209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2" h="5416" extrusionOk="0">
                      <a:moveTo>
                        <a:pt x="2708" y="0"/>
                      </a:moveTo>
                      <a:cubicBezTo>
                        <a:pt x="1220" y="0"/>
                        <a:pt x="0" y="1220"/>
                        <a:pt x="0" y="2707"/>
                      </a:cubicBezTo>
                      <a:cubicBezTo>
                        <a:pt x="0" y="4220"/>
                        <a:pt x="1220" y="5415"/>
                        <a:pt x="2708" y="5415"/>
                      </a:cubicBezTo>
                      <a:lnTo>
                        <a:pt x="13024" y="5415"/>
                      </a:lnTo>
                      <a:cubicBezTo>
                        <a:pt x="13039" y="5415"/>
                        <a:pt x="13054" y="5415"/>
                        <a:pt x="13068" y="5415"/>
                      </a:cubicBezTo>
                      <a:cubicBezTo>
                        <a:pt x="14536" y="5415"/>
                        <a:pt x="15732" y="4205"/>
                        <a:pt x="15732" y="2707"/>
                      </a:cubicBezTo>
                      <a:cubicBezTo>
                        <a:pt x="15732" y="1220"/>
                        <a:pt x="14512" y="0"/>
                        <a:pt x="13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45"/>
                <p:cNvSpPr/>
                <p:nvPr/>
              </p:nvSpPr>
              <p:spPr>
                <a:xfrm>
                  <a:off x="862521" y="2424860"/>
                  <a:ext cx="292857" cy="47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1221" extrusionOk="0">
                      <a:moveTo>
                        <a:pt x="806" y="1"/>
                      </a:moveTo>
                      <a:cubicBezTo>
                        <a:pt x="1" y="1"/>
                        <a:pt x="1" y="1220"/>
                        <a:pt x="806" y="1220"/>
                      </a:cubicBezTo>
                      <a:lnTo>
                        <a:pt x="6757" y="1220"/>
                      </a:lnTo>
                      <a:cubicBezTo>
                        <a:pt x="7562" y="1220"/>
                        <a:pt x="7562" y="1"/>
                        <a:pt x="6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8" name="Google Shape;998;p45"/>
              <p:cNvSpPr/>
              <p:nvPr/>
            </p:nvSpPr>
            <p:spPr>
              <a:xfrm>
                <a:off x="516820" y="2059368"/>
                <a:ext cx="984259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25415" h="1611" extrusionOk="0">
                    <a:moveTo>
                      <a:pt x="1001" y="1"/>
                    </a:moveTo>
                    <a:cubicBezTo>
                      <a:pt x="1" y="50"/>
                      <a:pt x="1" y="1537"/>
                      <a:pt x="1001" y="1611"/>
                    </a:cubicBezTo>
                    <a:lnTo>
                      <a:pt x="24415" y="1611"/>
                    </a:lnTo>
                    <a:cubicBezTo>
                      <a:pt x="25415" y="1537"/>
                      <a:pt x="25415" y="50"/>
                      <a:pt x="24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9" name="Google Shape;999;p45"/>
          <p:cNvSpPr/>
          <p:nvPr/>
        </p:nvSpPr>
        <p:spPr>
          <a:xfrm>
            <a:off x="1646925" y="396670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5"/>
          <p:cNvSpPr/>
          <p:nvPr/>
        </p:nvSpPr>
        <p:spPr>
          <a:xfrm>
            <a:off x="7031613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45"/>
          <p:cNvSpPr/>
          <p:nvPr/>
        </p:nvSpPr>
        <p:spPr>
          <a:xfrm>
            <a:off x="6799273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" name="Google Shape;1002;p45"/>
          <p:cNvGrpSpPr/>
          <p:nvPr/>
        </p:nvGrpSpPr>
        <p:grpSpPr>
          <a:xfrm>
            <a:off x="463651" y="4104919"/>
            <a:ext cx="502899" cy="502899"/>
            <a:chOff x="858700" y="1967475"/>
            <a:chExt cx="605100" cy="605100"/>
          </a:xfrm>
        </p:grpSpPr>
        <p:sp>
          <p:nvSpPr>
            <p:cNvPr id="1003" name="Google Shape;1003;p45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45"/>
          <p:cNvGrpSpPr/>
          <p:nvPr/>
        </p:nvGrpSpPr>
        <p:grpSpPr>
          <a:xfrm>
            <a:off x="404600" y="2673613"/>
            <a:ext cx="621000" cy="621000"/>
            <a:chOff x="416300" y="4058211"/>
            <a:chExt cx="621000" cy="621000"/>
          </a:xfrm>
        </p:grpSpPr>
        <p:sp>
          <p:nvSpPr>
            <p:cNvPr id="1006" name="Google Shape;1006;p45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7;p30">
            <a:extLst>
              <a:ext uri="{FF2B5EF4-FFF2-40B4-BE49-F238E27FC236}">
                <a16:creationId xmlns:a16="http://schemas.microsoft.com/office/drawing/2014/main" id="{A5B6385D-0DCC-F35E-DA1C-C5A2BAD2B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569" y="1834804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PEMROGRAMAN </a:t>
            </a:r>
            <a:br>
              <a:rPr lang="en-ID" sz="2800" dirty="0"/>
            </a:br>
            <a:r>
              <a:rPr lang="en-US" sz="2800" dirty="0">
                <a:solidFill>
                  <a:schemeClr val="tx1"/>
                </a:solidFill>
              </a:rPr>
              <a:t>≠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REKAYASA </a:t>
            </a:r>
            <a:r>
              <a:rPr lang="en-ID" sz="2400" dirty="0"/>
              <a:t>PERANGKAT LUNAK </a:t>
            </a:r>
            <a:endParaRPr lang="en-ID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31"/>
          <p:cNvGrpSpPr/>
          <p:nvPr/>
        </p:nvGrpSpPr>
        <p:grpSpPr>
          <a:xfrm>
            <a:off x="715100" y="1600313"/>
            <a:ext cx="3771900" cy="3050074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1" name="Google Shape;491;p31"/>
          <p:cNvGrpSpPr/>
          <p:nvPr/>
        </p:nvGrpSpPr>
        <p:grpSpPr>
          <a:xfrm>
            <a:off x="4754850" y="1600313"/>
            <a:ext cx="3771900" cy="3050074"/>
            <a:chOff x="4754850" y="1600325"/>
            <a:chExt cx="3771900" cy="1412550"/>
          </a:xfrm>
        </p:grpSpPr>
        <p:sp>
          <p:nvSpPr>
            <p:cNvPr id="492" name="Google Shape;492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4" name="Google Shape;494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358205" y="1460194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sz="1600" b="1" dirty="0" err="1"/>
              <a:t>Fritx</a:t>
            </a:r>
            <a:r>
              <a:rPr lang="en-US" sz="1600" b="1" dirty="0"/>
              <a:t> </a:t>
            </a:r>
            <a:r>
              <a:rPr lang="en-US" sz="1600" b="1" dirty="0" err="1"/>
              <a:t>Bauner</a:t>
            </a:r>
            <a:r>
              <a:rPr lang="en-US" sz="1600" b="1" dirty="0"/>
              <a:t>, 1969</a:t>
            </a:r>
            <a:endParaRPr lang="en-ID" sz="1600" dirty="0"/>
          </a:p>
        </p:txBody>
      </p:sp>
      <p:sp>
        <p:nvSpPr>
          <p:cNvPr id="497" name="Google Shape;497;p31"/>
          <p:cNvSpPr txBox="1">
            <a:spLocks noGrp="1"/>
          </p:cNvSpPr>
          <p:nvPr>
            <p:ph type="subTitle" idx="3"/>
          </p:nvPr>
        </p:nvSpPr>
        <p:spPr>
          <a:xfrm>
            <a:off x="5590496" y="1482627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Richard Fairly, 1985</a:t>
            </a:r>
            <a:endParaRPr sz="1600" dirty="0"/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447250" y="1267744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01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690622" y="2216441"/>
            <a:ext cx="3576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38100"/>
            <a:r>
              <a:rPr lang="en-US" sz="1200" i="1" dirty="0"/>
              <a:t>The establishment and use of sound engineering principles in order to obtain economically software that is reliable and work efficiently on real machines.</a:t>
            </a:r>
          </a:p>
          <a:p>
            <a:pPr marL="177800" indent="-38100"/>
            <a:endParaRPr lang="en-US" sz="1200" dirty="0"/>
          </a:p>
          <a:p>
            <a:pPr marL="177800" indent="-38100"/>
            <a:r>
              <a:rPr lang="id-ID" sz="1200" dirty="0"/>
              <a:t> (Pembentukan dan penggunaan prinsip-prinsip rekayasa suara untuk memperoleh perangkat lunak secara ekonomis yang handal dan bekerja secara efisien pada mesin nyata)</a:t>
            </a:r>
            <a:endParaRPr lang="en-US" sz="1200" b="1" dirty="0"/>
          </a:p>
          <a:p>
            <a:pPr marL="177800" indent="-38100"/>
            <a:endParaRPr lang="en-ID" sz="1200" dirty="0"/>
          </a:p>
        </p:txBody>
      </p:sp>
      <p:sp>
        <p:nvSpPr>
          <p:cNvPr id="500" name="Google Shape;500;p31"/>
          <p:cNvSpPr txBox="1">
            <a:spLocks noGrp="1"/>
          </p:cNvSpPr>
          <p:nvPr>
            <p:ph type="title" idx="6"/>
          </p:nvPr>
        </p:nvSpPr>
        <p:spPr>
          <a:xfrm>
            <a:off x="4532746" y="1267744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02</a:t>
            </a:r>
            <a:endParaRPr sz="2400" dirty="0"/>
          </a:p>
        </p:txBody>
      </p:sp>
      <p:sp>
        <p:nvSpPr>
          <p:cNvPr id="501" name="Google Shape;501;p31"/>
          <p:cNvSpPr txBox="1">
            <a:spLocks noGrp="1"/>
          </p:cNvSpPr>
          <p:nvPr>
            <p:ph type="subTitle" idx="7"/>
          </p:nvPr>
        </p:nvSpPr>
        <p:spPr>
          <a:xfrm>
            <a:off x="4806065" y="2156467"/>
            <a:ext cx="342464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38100"/>
            <a:r>
              <a:rPr lang="en-US" sz="1200" i="1" dirty="0"/>
              <a:t>The technological and managerial </a:t>
            </a:r>
            <a:r>
              <a:rPr lang="en-US" sz="1200" i="1" dirty="0" err="1"/>
              <a:t>dicipline</a:t>
            </a:r>
            <a:r>
              <a:rPr lang="en-US" sz="1200" i="1" dirty="0"/>
              <a:t> concernment with systematic production and maintenance of software products that are developed and modified on time and within cost estimates.</a:t>
            </a:r>
          </a:p>
          <a:p>
            <a:pPr marL="177800" indent="-38100"/>
            <a:endParaRPr lang="en-US" sz="1200" i="1" dirty="0"/>
          </a:p>
          <a:p>
            <a:pPr marL="177800" indent="-38100"/>
            <a:r>
              <a:rPr lang="id-ID" sz="1200" dirty="0"/>
              <a:t> (Kepentingan Teknologi dan dis</a:t>
            </a:r>
            <a:r>
              <a:rPr lang="en-US" sz="1200" dirty="0" err="1"/>
              <a:t>i</a:t>
            </a:r>
            <a:r>
              <a:rPr lang="id-ID" sz="1200" dirty="0"/>
              <a:t>plin manajerial dengan</a:t>
            </a:r>
            <a:r>
              <a:rPr lang="en-US" sz="1200" dirty="0"/>
              <a:t> </a:t>
            </a:r>
            <a:r>
              <a:rPr lang="id-ID" sz="1200" dirty="0"/>
              <a:t>produksi sistematis dan pemeliharaan produk perangkat lunak yang dikembangkan dan dimodifikasi tepat waktu dalam perkiraan biaya)</a:t>
            </a:r>
            <a:r>
              <a:rPr lang="en-US" sz="1200" dirty="0"/>
              <a:t> </a:t>
            </a:r>
          </a:p>
          <a:p>
            <a:pPr marL="177800" indent="-38100"/>
            <a:endParaRPr lang="en-ID" sz="1200" dirty="0"/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000" dirty="0"/>
              <a:t>Pengenalan Rekayasa Perangkat Lunak</a:t>
            </a:r>
            <a:endParaRPr lang="en-ID" sz="2000" dirty="0"/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2"/>
          <p:cNvGrpSpPr/>
          <p:nvPr/>
        </p:nvGrpSpPr>
        <p:grpSpPr>
          <a:xfrm>
            <a:off x="5022725" y="1426150"/>
            <a:ext cx="3657590" cy="348347"/>
            <a:chOff x="4572050" y="100025"/>
            <a:chExt cx="3657590" cy="348347"/>
          </a:xfrm>
        </p:grpSpPr>
        <p:sp>
          <p:nvSpPr>
            <p:cNvPr id="516" name="Google Shape;516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720981" y="137824"/>
              <a:ext cx="328867" cy="270807"/>
            </a:xfrm>
            <a:custGeom>
              <a:avLst/>
              <a:gdLst/>
              <a:ahLst/>
              <a:cxnLst/>
              <a:rect l="l" t="t" r="r" b="b"/>
              <a:pathLst>
                <a:path w="4147" h="3489" extrusionOk="0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722884" y="287391"/>
              <a:ext cx="307614" cy="121239"/>
            </a:xfrm>
            <a:custGeom>
              <a:avLst/>
              <a:gdLst/>
              <a:ahLst/>
              <a:cxnLst/>
              <a:rect l="l" t="t" r="r" b="b"/>
              <a:pathLst>
                <a:path w="3879" h="1562" extrusionOk="0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610750" y="238182"/>
              <a:ext cx="98732" cy="70089"/>
            </a:xfrm>
            <a:custGeom>
              <a:avLst/>
              <a:gdLst/>
              <a:ahLst/>
              <a:cxnLst/>
              <a:rect l="l" t="t" r="r" b="b"/>
              <a:pathLst>
                <a:path w="1245" h="903" extrusionOk="0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610750" y="272256"/>
              <a:ext cx="92943" cy="36015"/>
            </a:xfrm>
            <a:custGeom>
              <a:avLst/>
              <a:gdLst/>
              <a:ahLst/>
              <a:cxnLst/>
              <a:rect l="l" t="t" r="r" b="b"/>
              <a:pathLst>
                <a:path w="1172" h="464" extrusionOk="0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043980" y="130295"/>
              <a:ext cx="2541566" cy="289669"/>
            </a:xfrm>
            <a:custGeom>
              <a:avLst/>
              <a:gdLst/>
              <a:ahLst/>
              <a:cxnLst/>
              <a:rect l="l" t="t" r="r" b="b"/>
              <a:pathLst>
                <a:path w="32049" h="3732" extrusionOk="0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043980" y="353676"/>
              <a:ext cx="2541566" cy="64423"/>
            </a:xfrm>
            <a:custGeom>
              <a:avLst/>
              <a:gdLst/>
              <a:ahLst/>
              <a:cxnLst/>
              <a:rect l="l" t="t" r="r" b="b"/>
              <a:pathLst>
                <a:path w="32049" h="830" extrusionOk="0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610613" y="130295"/>
              <a:ext cx="152895" cy="287806"/>
            </a:xfrm>
            <a:custGeom>
              <a:avLst/>
              <a:gdLst/>
              <a:ahLst/>
              <a:cxnLst/>
              <a:rect l="l" t="t" r="r" b="b"/>
              <a:pathLst>
                <a:path w="1928" h="3708" extrusionOk="0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610613" y="361205"/>
              <a:ext cx="154798" cy="56894"/>
            </a:xfrm>
            <a:custGeom>
              <a:avLst/>
              <a:gdLst/>
              <a:ahLst/>
              <a:cxnLst/>
              <a:rect l="l" t="t" r="r" b="b"/>
              <a:pathLst>
                <a:path w="1952" h="733" extrusionOk="0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788568" y="130295"/>
              <a:ext cx="408170" cy="287806"/>
            </a:xfrm>
            <a:custGeom>
              <a:avLst/>
              <a:gdLst/>
              <a:ahLst/>
              <a:cxnLst/>
              <a:rect l="l" t="t" r="r" b="b"/>
              <a:pathLst>
                <a:path w="5147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788568" y="224910"/>
              <a:ext cx="396592" cy="193190"/>
            </a:xfrm>
            <a:custGeom>
              <a:avLst/>
              <a:gdLst/>
              <a:ahLst/>
              <a:cxnLst/>
              <a:rect l="l" t="t" r="r" b="b"/>
              <a:pathLst>
                <a:path w="5001" h="2489" extrusionOk="0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2"/>
          <p:cNvGrpSpPr/>
          <p:nvPr/>
        </p:nvGrpSpPr>
        <p:grpSpPr>
          <a:xfrm rot="-5400000">
            <a:off x="7912436" y="1584204"/>
            <a:ext cx="603495" cy="1371596"/>
            <a:chOff x="3724575" y="3497700"/>
            <a:chExt cx="603495" cy="1371596"/>
          </a:xfrm>
        </p:grpSpPr>
        <p:sp>
          <p:nvSpPr>
            <p:cNvPr id="529" name="Google Shape;529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chemeClr val="dk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32"/>
          <p:cNvSpPr txBox="1">
            <a:spLocks noGrp="1"/>
          </p:cNvSpPr>
          <p:nvPr>
            <p:ph type="title"/>
          </p:nvPr>
        </p:nvSpPr>
        <p:spPr>
          <a:xfrm>
            <a:off x="1384470" y="990364"/>
            <a:ext cx="3874220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Lingkup</a:t>
            </a:r>
            <a:r>
              <a:rPr lang="en-ID" sz="2400" dirty="0"/>
              <a:t> </a:t>
            </a:r>
            <a:r>
              <a:rPr lang="en-ID" sz="2400" dirty="0" err="1"/>
              <a:t>Rekayasa</a:t>
            </a:r>
            <a:r>
              <a:rPr lang="en-ID" sz="2400" dirty="0"/>
              <a:t>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Lunak</a:t>
            </a:r>
            <a:endParaRPr lang="en-ID" sz="2400" dirty="0"/>
          </a:p>
        </p:txBody>
      </p:sp>
      <p:grpSp>
        <p:nvGrpSpPr>
          <p:cNvPr id="547" name="Google Shape;547;p32"/>
          <p:cNvGrpSpPr/>
          <p:nvPr/>
        </p:nvGrpSpPr>
        <p:grpSpPr>
          <a:xfrm>
            <a:off x="1828840" y="1990349"/>
            <a:ext cx="5577850" cy="2878947"/>
            <a:chOff x="1828840" y="3371688"/>
            <a:chExt cx="5577850" cy="1463100"/>
          </a:xfrm>
        </p:grpSpPr>
        <p:sp>
          <p:nvSpPr>
            <p:cNvPr id="548" name="Google Shape;548;p32"/>
            <p:cNvSpPr/>
            <p:nvPr/>
          </p:nvSpPr>
          <p:spPr>
            <a:xfrm>
              <a:off x="1920290" y="3463188"/>
              <a:ext cx="5486400" cy="1371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1828840" y="3371688"/>
              <a:ext cx="5486400" cy="13716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0" name="Google Shape;550;p32"/>
            <p:cNvCxnSpPr/>
            <p:nvPr/>
          </p:nvCxnSpPr>
          <p:spPr>
            <a:xfrm>
              <a:off x="1828840" y="3554706"/>
              <a:ext cx="5484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32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553" name="Google Shape;553;p32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2"/>
          <p:cNvSpPr/>
          <p:nvPr/>
        </p:nvSpPr>
        <p:spPr>
          <a:xfrm>
            <a:off x="5596874" y="1190801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1920290" y="2153603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559" name="Google Shape;559;p32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609981B-5076-9592-9855-3AA3F94AD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CC70A-FD15-E6CF-090D-6C58BF67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66327"/>
            <a:ext cx="4902452" cy="19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31"/>
          <p:cNvGrpSpPr/>
          <p:nvPr/>
        </p:nvGrpSpPr>
        <p:grpSpPr>
          <a:xfrm>
            <a:off x="715099" y="3195863"/>
            <a:ext cx="7911315" cy="1412550"/>
            <a:chOff x="4754850" y="1600325"/>
            <a:chExt cx="3771900" cy="1412550"/>
          </a:xfrm>
        </p:grpSpPr>
        <p:sp>
          <p:nvSpPr>
            <p:cNvPr id="484" name="Google Shape;484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6" name="Google Shape;486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7" name="Google Shape;487;p31"/>
          <p:cNvGrpSpPr/>
          <p:nvPr/>
        </p:nvGrpSpPr>
        <p:grpSpPr>
          <a:xfrm>
            <a:off x="715099" y="1430067"/>
            <a:ext cx="7911315" cy="1582796"/>
            <a:chOff x="4754850" y="1600325"/>
            <a:chExt cx="3771900" cy="1412550"/>
          </a:xfrm>
        </p:grpSpPr>
        <p:sp>
          <p:nvSpPr>
            <p:cNvPr id="488" name="Google Shape;488;p31"/>
            <p:cNvSpPr/>
            <p:nvPr/>
          </p:nvSpPr>
          <p:spPr>
            <a:xfrm>
              <a:off x="4852650" y="169167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754850" y="1600325"/>
              <a:ext cx="3674100" cy="13212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0" name="Google Shape;490;p31"/>
            <p:cNvCxnSpPr/>
            <p:nvPr/>
          </p:nvCxnSpPr>
          <p:spPr>
            <a:xfrm>
              <a:off x="4754850" y="1783325"/>
              <a:ext cx="3674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1957956" y="1537082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FOKUS KUALITAS</a:t>
            </a:r>
          </a:p>
        </p:txBody>
      </p:sp>
      <p:sp>
        <p:nvSpPr>
          <p:cNvPr id="496" name="Google Shape;496;p31"/>
          <p:cNvSpPr txBox="1">
            <a:spLocks noGrp="1"/>
          </p:cNvSpPr>
          <p:nvPr>
            <p:ph type="subTitle" idx="2"/>
          </p:nvPr>
        </p:nvSpPr>
        <p:spPr>
          <a:xfrm>
            <a:off x="1957956" y="3399150"/>
            <a:ext cx="3157508" cy="4568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PROSES</a:t>
            </a:r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/>
          </p:nvPr>
        </p:nvSpPr>
        <p:spPr>
          <a:xfrm>
            <a:off x="769317" y="1802875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9" name="Google Shape;499;p31"/>
          <p:cNvSpPr txBox="1">
            <a:spLocks noGrp="1"/>
          </p:cNvSpPr>
          <p:nvPr>
            <p:ph type="subTitle" idx="5"/>
          </p:nvPr>
        </p:nvSpPr>
        <p:spPr>
          <a:xfrm>
            <a:off x="1957917" y="1932286"/>
            <a:ext cx="62386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Rekayasa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komitmen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.</a:t>
            </a:r>
            <a:endParaRPr lang="en-US" dirty="0"/>
          </a:p>
        </p:txBody>
      </p:sp>
      <p:sp>
        <p:nvSpPr>
          <p:cNvPr id="502" name="Google Shape;502;p31"/>
          <p:cNvSpPr txBox="1">
            <a:spLocks noGrp="1"/>
          </p:cNvSpPr>
          <p:nvPr>
            <p:ph type="title" idx="8"/>
          </p:nvPr>
        </p:nvSpPr>
        <p:spPr>
          <a:xfrm>
            <a:off x="769347" y="3399150"/>
            <a:ext cx="1188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3" name="Google Shape;503;p31"/>
          <p:cNvSpPr txBox="1">
            <a:spLocks noGrp="1"/>
          </p:cNvSpPr>
          <p:nvPr>
            <p:ph type="subTitle" idx="9"/>
          </p:nvPr>
        </p:nvSpPr>
        <p:spPr>
          <a:xfrm>
            <a:off x="1957917" y="3746070"/>
            <a:ext cx="634065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Proses-proses </a:t>
            </a:r>
            <a:r>
              <a:rPr lang="en-ID" dirty="0" err="1"/>
              <a:t>rekayasa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perekat</a:t>
            </a:r>
            <a:r>
              <a:rPr lang="en-ID" dirty="0"/>
              <a:t> yang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bentangan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bersama-sama</a:t>
            </a:r>
            <a:r>
              <a:rPr lang="en-ID" dirty="0"/>
              <a:t> dan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dan </a:t>
            </a:r>
            <a:r>
              <a:rPr lang="en-ID" dirty="0" err="1"/>
              <a:t>rasional</a:t>
            </a:r>
            <a:r>
              <a:rPr lang="en-ID" dirty="0"/>
              <a:t>.</a:t>
            </a:r>
            <a:endParaRPr lang="sv-SE" dirty="0"/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15"/>
          </p:nvPr>
        </p:nvSpPr>
        <p:spPr>
          <a:xfrm>
            <a:off x="715650" y="731525"/>
            <a:ext cx="77133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Lingkup</a:t>
            </a:r>
            <a:r>
              <a:rPr lang="en-ID" sz="2400" dirty="0"/>
              <a:t> </a:t>
            </a:r>
            <a:r>
              <a:rPr lang="en-ID" sz="2400" dirty="0" err="1"/>
              <a:t>Rekayasa</a:t>
            </a:r>
            <a:r>
              <a:rPr lang="en-ID" sz="2400" dirty="0"/>
              <a:t>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Lunak</a:t>
            </a:r>
            <a:endParaRPr lang="en-ID" sz="2400" dirty="0"/>
          </a:p>
        </p:txBody>
      </p:sp>
      <p:sp>
        <p:nvSpPr>
          <p:cNvPr id="508" name="Google Shape;508;p31"/>
          <p:cNvSpPr/>
          <p:nvPr/>
        </p:nvSpPr>
        <p:spPr>
          <a:xfrm>
            <a:off x="7971738" y="1225982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7739398" y="1077330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715100" y="912725"/>
            <a:ext cx="457208" cy="164598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08593"/>
      </p:ext>
    </p:extLst>
  </p:cSld>
  <p:clrMapOvr>
    <a:masterClrMapping/>
  </p:clrMapOvr>
</p:sld>
</file>

<file path=ppt/theme/theme1.xml><?xml version="1.0" encoding="utf-8"?>
<a:theme xmlns:a="http://schemas.openxmlformats.org/drawingml/2006/main" name="Soft Colors UI Design for Agencies Blue Variant by Slidesgo">
  <a:themeElements>
    <a:clrScheme name="Simple Light">
      <a:dk1>
        <a:srgbClr val="000000"/>
      </a:dk1>
      <a:lt1>
        <a:srgbClr val="E1EFF3"/>
      </a:lt1>
      <a:dk2>
        <a:srgbClr val="B9CAD1"/>
      </a:dk2>
      <a:lt2>
        <a:srgbClr val="CDE9BE"/>
      </a:lt2>
      <a:accent1>
        <a:srgbClr val="DF855F"/>
      </a:accent1>
      <a:accent2>
        <a:srgbClr val="FAB8E0"/>
      </a:accent2>
      <a:accent3>
        <a:srgbClr val="AFA0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562</Words>
  <Application>Microsoft Office PowerPoint</Application>
  <PresentationFormat>On-screen Show (16:9)</PresentationFormat>
  <Paragraphs>71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Abril Fatface</vt:lpstr>
      <vt:lpstr>Rubik Black</vt:lpstr>
      <vt:lpstr>Google Sans</vt:lpstr>
      <vt:lpstr>Karla</vt:lpstr>
      <vt:lpstr>Bebas Neue</vt:lpstr>
      <vt:lpstr>Calibri</vt:lpstr>
      <vt:lpstr>Arial</vt:lpstr>
      <vt:lpstr>Soft Colors UI Design for Agencies Blue Variant by Slidesgo</vt:lpstr>
      <vt:lpstr>Rekayasa Perangkat Lunak</vt:lpstr>
      <vt:lpstr>PENYUSUN</vt:lpstr>
      <vt:lpstr>PENGERTIAN REKAYASA PERANGKAT LUNAK</vt:lpstr>
      <vt:lpstr>PENGERTIAN REKAYASA PERANGKAT LUNAK</vt:lpstr>
      <vt:lpstr>TAHAPAN REKAYASA PERANGKAT LUNAK</vt:lpstr>
      <vt:lpstr>PEMROGRAMAN  ≠  REKAYASA PERANGKAT LUNAK </vt:lpstr>
      <vt:lpstr>01</vt:lpstr>
      <vt:lpstr>Lingkup Rekayasa Perangkat Lunak</vt:lpstr>
      <vt:lpstr>01</vt:lpstr>
      <vt:lpstr>03</vt:lpstr>
      <vt:lpstr>PowerPoint Presentation</vt:lpstr>
      <vt:lpstr>TUGAS 2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39</cp:revision>
  <dcterms:modified xsi:type="dcterms:W3CDTF">2023-09-01T01:30:15Z</dcterms:modified>
</cp:coreProperties>
</file>