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60" r:id="rId3"/>
    <p:sldId id="267" r:id="rId4"/>
    <p:sldId id="318" r:id="rId5"/>
    <p:sldId id="306" r:id="rId6"/>
    <p:sldId id="319" r:id="rId7"/>
    <p:sldId id="320" r:id="rId8"/>
    <p:sldId id="313" r:id="rId9"/>
    <p:sldId id="321" r:id="rId10"/>
    <p:sldId id="322" r:id="rId11"/>
    <p:sldId id="323" r:id="rId12"/>
    <p:sldId id="324" r:id="rId13"/>
    <p:sldId id="325" r:id="rId14"/>
    <p:sldId id="278" r:id="rId15"/>
    <p:sldId id="279" r:id="rId1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Karla" pitchFamily="2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Oswald" pitchFamily="2" charset="0"/>
      <p:regular r:id="rId35"/>
      <p:bold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ubik Black" panose="020B0604020202020204" charset="-79"/>
      <p:bold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7D4A8-E01B-4F59-8FF7-1E4C9846EF88}">
  <a:tblStyle styleId="{DFE7D4A8-E01B-4F59-8FF7-1E4C9846EF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52668F-84C6-46F5-ADF6-55B586C11C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034" autoAdjust="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d2792e9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4d2792e9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73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337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728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4e1613f9b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14e1613f9b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125d80b41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1125d80b41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2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9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145" name="Google Shape;14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8" name="Google Shape;14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9" name="Google Shape;14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50" name="Google Shape;15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2" name="Google Shape;15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3" name="Google Shape;15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54" name="Google Shape;154;p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55" name="Google Shape;15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8" name="Google Shape;15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9" name="Google Shape;15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0" name="Google Shape;16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" name="Google Shape;16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2" name="Google Shape;16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00" name="Google Shape;300;p1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05" name="Google Shape;305;p1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06" name="Google Shape;306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8" name="Google Shape;308;p1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9" name="Google Shape;309;p1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1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3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5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6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23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387" name="Google Shape;387;p23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3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389" name="Google Shape;389;p23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0" name="Google Shape;390;p23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91" name="Google Shape;391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93" name="Google Shape;393;p23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4" name="Google Shape;394;p23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23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2285980" y="984428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2285980" y="1898836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23"/>
          <p:cNvSpPr txBox="1"/>
          <p:nvPr/>
        </p:nvSpPr>
        <p:spPr>
          <a:xfrm>
            <a:off x="2286020" y="353541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4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212" name="Google Shape;21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5" name="Google Shape;21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16" name="Google Shape;21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17" name="Google Shape;21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19" name="Google Shape;21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0" name="Google Shape;22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1" name="Google Shape;221;p14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22" name="Google Shape;22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5" name="Google Shape;22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26" name="Google Shape;22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27" name="Google Shape;22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29" name="Google Shape;22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0" name="Google Shape;23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86000" y="3293217"/>
            <a:ext cx="4572000" cy="502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1828800" y="1600317"/>
            <a:ext cx="54864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50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>
            <a:spLocks noGrp="1"/>
          </p:cNvSpPr>
          <p:nvPr>
            <p:ph type="subTitle" idx="1"/>
          </p:nvPr>
        </p:nvSpPr>
        <p:spPr>
          <a:xfrm>
            <a:off x="1410963" y="1499611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subTitle" idx="2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ubTitle" idx="3"/>
          </p:nvPr>
        </p:nvSpPr>
        <p:spPr>
          <a:xfrm>
            <a:off x="1410988" y="2526349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subTitle" idx="4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5"/>
          </p:nvPr>
        </p:nvSpPr>
        <p:spPr>
          <a:xfrm>
            <a:off x="5415963" y="1499611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subTitle" idx="6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3209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subTitle" idx="7"/>
          </p:nvPr>
        </p:nvSpPr>
        <p:spPr>
          <a:xfrm>
            <a:off x="1410963" y="3553089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1"/>
          <p:cNvSpPr txBox="1">
            <a:spLocks noGrp="1"/>
          </p:cNvSpPr>
          <p:nvPr>
            <p:ph type="subTitle" idx="8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subTitle" idx="9"/>
          </p:nvPr>
        </p:nvSpPr>
        <p:spPr>
          <a:xfrm>
            <a:off x="5415788" y="2526351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subTitle" idx="13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subTitle" idx="14"/>
          </p:nvPr>
        </p:nvSpPr>
        <p:spPr>
          <a:xfrm>
            <a:off x="5415963" y="3553087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5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21"/>
          <p:cNvGrpSpPr/>
          <p:nvPr/>
        </p:nvGrpSpPr>
        <p:grpSpPr>
          <a:xfrm>
            <a:off x="1" y="4569047"/>
            <a:ext cx="1022509" cy="572747"/>
            <a:chOff x="-77" y="3784091"/>
            <a:chExt cx="2423582" cy="1357541"/>
          </a:xfrm>
        </p:grpSpPr>
        <p:sp>
          <p:nvSpPr>
            <p:cNvPr id="298" name="Google Shape;298;p21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3" name="Google Shape;303;p21"/>
          <p:cNvGrpSpPr/>
          <p:nvPr/>
        </p:nvGrpSpPr>
        <p:grpSpPr>
          <a:xfrm rot="10800000">
            <a:off x="8121501" y="-3"/>
            <a:ext cx="1022509" cy="572747"/>
            <a:chOff x="-77" y="3784091"/>
            <a:chExt cx="2423582" cy="1357541"/>
          </a:xfrm>
        </p:grpSpPr>
        <p:sp>
          <p:nvSpPr>
            <p:cNvPr id="304" name="Google Shape;304;p21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4289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1902600" y="1543600"/>
            <a:ext cx="5338800" cy="13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/>
          </p:nvPr>
        </p:nvSpPr>
        <p:spPr>
          <a:xfrm>
            <a:off x="1902600" y="2989400"/>
            <a:ext cx="53388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10" name="Google Shape;110;p13"/>
          <p:cNvGrpSpPr/>
          <p:nvPr/>
        </p:nvGrpSpPr>
        <p:grpSpPr>
          <a:xfrm>
            <a:off x="-77" y="3784092"/>
            <a:ext cx="2423582" cy="1357541"/>
            <a:chOff x="-77" y="3784091"/>
            <a:chExt cx="2423582" cy="1357541"/>
          </a:xfrm>
        </p:grpSpPr>
        <p:sp>
          <p:nvSpPr>
            <p:cNvPr id="111" name="Google Shape;111;p1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6" name="Google Shape;116;p13"/>
          <p:cNvGrpSpPr/>
          <p:nvPr/>
        </p:nvGrpSpPr>
        <p:grpSpPr>
          <a:xfrm rot="10800000">
            <a:off x="6720424" y="-9"/>
            <a:ext cx="2423582" cy="1357541"/>
            <a:chOff x="-77" y="3784091"/>
            <a:chExt cx="2423582" cy="1357541"/>
          </a:xfrm>
        </p:grpSpPr>
        <p:sp>
          <p:nvSpPr>
            <p:cNvPr id="117" name="Google Shape;117;p1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342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65" r:id="rId5"/>
    <p:sldLayoutId id="2147483669" r:id="rId6"/>
    <p:sldLayoutId id="2147483675" r:id="rId7"/>
    <p:sldLayoutId id="2147483682" r:id="rId8"/>
    <p:sldLayoutId id="2147483683" r:id="rId9"/>
    <p:sldLayoutId id="214748370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REKAYASA PERANGKAT LUNAK</a:t>
            </a:r>
            <a:endParaRPr dirty="0"/>
          </a:p>
        </p:txBody>
      </p:sp>
      <p:sp>
        <p:nvSpPr>
          <p:cNvPr id="414" name="Google Shape;414;p29"/>
          <p:cNvSpPr/>
          <p:nvPr/>
        </p:nvSpPr>
        <p:spPr>
          <a:xfrm rot="-2700000">
            <a:off x="7125203" y="4050192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29"/>
          <p:cNvGrpSpPr/>
          <p:nvPr/>
        </p:nvGrpSpPr>
        <p:grpSpPr>
          <a:xfrm>
            <a:off x="136938" y="2571748"/>
            <a:ext cx="1827475" cy="1051350"/>
            <a:chOff x="274188" y="1278048"/>
            <a:chExt cx="1827475" cy="1051350"/>
          </a:xfrm>
        </p:grpSpPr>
        <p:sp>
          <p:nvSpPr>
            <p:cNvPr id="416" name="Google Shape;416;p29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29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418" name="Google Shape;418;p29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9" name="Google Shape;419;p29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0" name="Google Shape;420;p29"/>
            <p:cNvGrpSpPr/>
            <p:nvPr/>
          </p:nvGrpSpPr>
          <p:grpSpPr>
            <a:xfrm>
              <a:off x="447057" y="1555937"/>
              <a:ext cx="1391436" cy="587426"/>
              <a:chOff x="817139" y="2952501"/>
              <a:chExt cx="1391436" cy="587426"/>
            </a:xfrm>
          </p:grpSpPr>
          <p:sp>
            <p:nvSpPr>
              <p:cNvPr id="421" name="Google Shape;421;p29"/>
              <p:cNvSpPr/>
              <p:nvPr/>
            </p:nvSpPr>
            <p:spPr>
              <a:xfrm>
                <a:off x="834354" y="3033062"/>
                <a:ext cx="328236" cy="324038"/>
              </a:xfrm>
              <a:custGeom>
                <a:avLst/>
                <a:gdLst/>
                <a:ahLst/>
                <a:cxnLst/>
                <a:rect l="l" t="t" r="r" b="b"/>
                <a:pathLst>
                  <a:path w="8732" h="8733" extrusionOk="0">
                    <a:moveTo>
                      <a:pt x="4366" y="1"/>
                    </a:moveTo>
                    <a:cubicBezTo>
                      <a:pt x="1951" y="1"/>
                      <a:pt x="0" y="1952"/>
                      <a:pt x="0" y="4366"/>
                    </a:cubicBezTo>
                    <a:cubicBezTo>
                      <a:pt x="0" y="6757"/>
                      <a:pt x="1951" y="8732"/>
                      <a:pt x="4366" y="8732"/>
                    </a:cubicBezTo>
                    <a:cubicBezTo>
                      <a:pt x="6780" y="8732"/>
                      <a:pt x="8732" y="6757"/>
                      <a:pt x="8732" y="4366"/>
                    </a:cubicBezTo>
                    <a:cubicBezTo>
                      <a:pt x="8732" y="1952"/>
                      <a:pt x="6780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817139" y="3173107"/>
                <a:ext cx="735110" cy="366820"/>
              </a:xfrm>
              <a:custGeom>
                <a:avLst/>
                <a:gdLst/>
                <a:ahLst/>
                <a:cxnLst/>
                <a:rect l="l" t="t" r="r" b="b"/>
                <a:pathLst>
                  <a:path w="19556" h="9886" extrusionOk="0">
                    <a:moveTo>
                      <a:pt x="10025" y="0"/>
                    </a:moveTo>
                    <a:cubicBezTo>
                      <a:pt x="7970" y="0"/>
                      <a:pt x="5937" y="1254"/>
                      <a:pt x="5263" y="3544"/>
                    </a:cubicBezTo>
                    <a:cubicBezTo>
                      <a:pt x="4773" y="3298"/>
                      <a:pt x="4258" y="3184"/>
                      <a:pt x="3754" y="3184"/>
                    </a:cubicBezTo>
                    <a:cubicBezTo>
                      <a:pt x="2252" y="3184"/>
                      <a:pt x="848" y="4199"/>
                      <a:pt x="482" y="5787"/>
                    </a:cubicBezTo>
                    <a:cubicBezTo>
                      <a:pt x="0" y="7884"/>
                      <a:pt x="1590" y="9886"/>
                      <a:pt x="3723" y="9886"/>
                    </a:cubicBezTo>
                    <a:cubicBezTo>
                      <a:pt x="3748" y="9886"/>
                      <a:pt x="3774" y="9885"/>
                      <a:pt x="3799" y="9885"/>
                    </a:cubicBezTo>
                    <a:lnTo>
                      <a:pt x="15531" y="9885"/>
                    </a:lnTo>
                    <a:cubicBezTo>
                      <a:pt x="17750" y="9885"/>
                      <a:pt x="19555" y="8104"/>
                      <a:pt x="19555" y="5885"/>
                    </a:cubicBezTo>
                    <a:cubicBezTo>
                      <a:pt x="19555" y="3641"/>
                      <a:pt x="17750" y="1861"/>
                      <a:pt x="15531" y="1861"/>
                    </a:cubicBezTo>
                    <a:cubicBezTo>
                      <a:pt x="15019" y="1861"/>
                      <a:pt x="14531" y="1958"/>
                      <a:pt x="14068" y="2129"/>
                    </a:cubicBezTo>
                    <a:cubicBezTo>
                      <a:pt x="13064" y="681"/>
                      <a:pt x="11538" y="0"/>
                      <a:pt x="10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1739143" y="2952501"/>
                <a:ext cx="162314" cy="219958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5928" extrusionOk="0">
                    <a:moveTo>
                      <a:pt x="2245" y="1"/>
                    </a:moveTo>
                    <a:cubicBezTo>
                      <a:pt x="1976" y="1"/>
                      <a:pt x="1708" y="25"/>
                      <a:pt x="1440" y="99"/>
                    </a:cubicBezTo>
                    <a:cubicBezTo>
                      <a:pt x="1196" y="147"/>
                      <a:pt x="976" y="245"/>
                      <a:pt x="757" y="367"/>
                    </a:cubicBezTo>
                    <a:cubicBezTo>
                      <a:pt x="489" y="513"/>
                      <a:pt x="245" y="708"/>
                      <a:pt x="1" y="928"/>
                    </a:cubicBezTo>
                    <a:lnTo>
                      <a:pt x="854" y="1952"/>
                    </a:lnTo>
                    <a:cubicBezTo>
                      <a:pt x="1050" y="1757"/>
                      <a:pt x="1269" y="1611"/>
                      <a:pt x="1489" y="1464"/>
                    </a:cubicBezTo>
                    <a:cubicBezTo>
                      <a:pt x="1659" y="1367"/>
                      <a:pt x="1854" y="1318"/>
                      <a:pt x="2049" y="1318"/>
                    </a:cubicBezTo>
                    <a:cubicBezTo>
                      <a:pt x="2196" y="1318"/>
                      <a:pt x="2367" y="1367"/>
                      <a:pt x="2464" y="1440"/>
                    </a:cubicBezTo>
                    <a:cubicBezTo>
                      <a:pt x="2562" y="1538"/>
                      <a:pt x="2635" y="1684"/>
                      <a:pt x="2610" y="1806"/>
                    </a:cubicBezTo>
                    <a:cubicBezTo>
                      <a:pt x="2610" y="1928"/>
                      <a:pt x="2586" y="2050"/>
                      <a:pt x="2537" y="2172"/>
                    </a:cubicBezTo>
                    <a:cubicBezTo>
                      <a:pt x="2488" y="2318"/>
                      <a:pt x="2391" y="2440"/>
                      <a:pt x="2293" y="2562"/>
                    </a:cubicBezTo>
                    <a:cubicBezTo>
                      <a:pt x="2171" y="2733"/>
                      <a:pt x="1879" y="3025"/>
                      <a:pt x="1489" y="3440"/>
                    </a:cubicBezTo>
                    <a:lnTo>
                      <a:pt x="50" y="4903"/>
                    </a:lnTo>
                    <a:lnTo>
                      <a:pt x="50" y="5928"/>
                    </a:lnTo>
                    <a:lnTo>
                      <a:pt x="4318" y="5928"/>
                    </a:lnTo>
                    <a:lnTo>
                      <a:pt x="4318" y="4659"/>
                    </a:lnTo>
                    <a:lnTo>
                      <a:pt x="2098" y="4659"/>
                    </a:lnTo>
                    <a:lnTo>
                      <a:pt x="2098" y="4611"/>
                    </a:lnTo>
                    <a:cubicBezTo>
                      <a:pt x="2757" y="4050"/>
                      <a:pt x="3171" y="3635"/>
                      <a:pt x="3367" y="3440"/>
                    </a:cubicBezTo>
                    <a:cubicBezTo>
                      <a:pt x="3562" y="3245"/>
                      <a:pt x="3708" y="3050"/>
                      <a:pt x="3854" y="2830"/>
                    </a:cubicBezTo>
                    <a:cubicBezTo>
                      <a:pt x="4098" y="2464"/>
                      <a:pt x="4220" y="2025"/>
                      <a:pt x="4220" y="1611"/>
                    </a:cubicBezTo>
                    <a:cubicBezTo>
                      <a:pt x="4220" y="1294"/>
                      <a:pt x="4123" y="1025"/>
                      <a:pt x="3952" y="781"/>
                    </a:cubicBezTo>
                    <a:cubicBezTo>
                      <a:pt x="3781" y="513"/>
                      <a:pt x="3562" y="318"/>
                      <a:pt x="3269" y="196"/>
                    </a:cubicBezTo>
                    <a:cubicBezTo>
                      <a:pt x="2952" y="50"/>
                      <a:pt x="2610" y="1"/>
                      <a:pt x="2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926175" y="2955247"/>
                <a:ext cx="129310" cy="217213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854" extrusionOk="0">
                    <a:moveTo>
                      <a:pt x="2000" y="0"/>
                    </a:moveTo>
                    <a:lnTo>
                      <a:pt x="0" y="1659"/>
                    </a:lnTo>
                    <a:lnTo>
                      <a:pt x="805" y="2659"/>
                    </a:lnTo>
                    <a:lnTo>
                      <a:pt x="1488" y="2122"/>
                    </a:lnTo>
                    <a:cubicBezTo>
                      <a:pt x="1610" y="2000"/>
                      <a:pt x="1732" y="1878"/>
                      <a:pt x="1854" y="1732"/>
                    </a:cubicBezTo>
                    <a:lnTo>
                      <a:pt x="1854" y="1732"/>
                    </a:lnTo>
                    <a:cubicBezTo>
                      <a:pt x="1829" y="2049"/>
                      <a:pt x="1829" y="2390"/>
                      <a:pt x="1829" y="2756"/>
                    </a:cubicBezTo>
                    <a:lnTo>
                      <a:pt x="1829" y="5854"/>
                    </a:lnTo>
                    <a:lnTo>
                      <a:pt x="3439" y="5854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096669" y="2952501"/>
                <a:ext cx="111905" cy="112354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3028" extrusionOk="0">
                    <a:moveTo>
                      <a:pt x="1537" y="830"/>
                    </a:moveTo>
                    <a:cubicBezTo>
                      <a:pt x="1806" y="830"/>
                      <a:pt x="1928" y="1050"/>
                      <a:pt x="1928" y="1513"/>
                    </a:cubicBezTo>
                    <a:cubicBezTo>
                      <a:pt x="1928" y="1977"/>
                      <a:pt x="1806" y="2220"/>
                      <a:pt x="1537" y="2220"/>
                    </a:cubicBezTo>
                    <a:cubicBezTo>
                      <a:pt x="1415" y="2220"/>
                      <a:pt x="1293" y="2147"/>
                      <a:pt x="1220" y="2050"/>
                    </a:cubicBezTo>
                    <a:cubicBezTo>
                      <a:pt x="1147" y="1879"/>
                      <a:pt x="1123" y="1684"/>
                      <a:pt x="1123" y="1513"/>
                    </a:cubicBezTo>
                    <a:lnTo>
                      <a:pt x="1147" y="1513"/>
                    </a:lnTo>
                    <a:cubicBezTo>
                      <a:pt x="1147" y="1050"/>
                      <a:pt x="1269" y="830"/>
                      <a:pt x="1537" y="830"/>
                    </a:cubicBezTo>
                    <a:close/>
                    <a:moveTo>
                      <a:pt x="1562" y="1"/>
                    </a:moveTo>
                    <a:cubicBezTo>
                      <a:pt x="1171" y="1"/>
                      <a:pt x="781" y="147"/>
                      <a:pt x="513" y="416"/>
                    </a:cubicBezTo>
                    <a:cubicBezTo>
                      <a:pt x="1" y="1050"/>
                      <a:pt x="1" y="1977"/>
                      <a:pt x="513" y="2611"/>
                    </a:cubicBezTo>
                    <a:cubicBezTo>
                      <a:pt x="764" y="2862"/>
                      <a:pt x="1101" y="3028"/>
                      <a:pt x="1463" y="3028"/>
                    </a:cubicBezTo>
                    <a:cubicBezTo>
                      <a:pt x="1488" y="3028"/>
                      <a:pt x="1513" y="3027"/>
                      <a:pt x="1537" y="3025"/>
                    </a:cubicBezTo>
                    <a:cubicBezTo>
                      <a:pt x="1565" y="3027"/>
                      <a:pt x="1593" y="3028"/>
                      <a:pt x="1621" y="3028"/>
                    </a:cubicBezTo>
                    <a:cubicBezTo>
                      <a:pt x="1980" y="3028"/>
                      <a:pt x="2314" y="2882"/>
                      <a:pt x="2586" y="2611"/>
                    </a:cubicBezTo>
                    <a:cubicBezTo>
                      <a:pt x="2854" y="2318"/>
                      <a:pt x="2976" y="1928"/>
                      <a:pt x="2952" y="1513"/>
                    </a:cubicBezTo>
                    <a:cubicBezTo>
                      <a:pt x="2976" y="1123"/>
                      <a:pt x="2830" y="733"/>
                      <a:pt x="2586" y="416"/>
                    </a:cubicBezTo>
                    <a:cubicBezTo>
                      <a:pt x="2318" y="147"/>
                      <a:pt x="1928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6" name="Google Shape;426;p29"/>
          <p:cNvSpPr/>
          <p:nvPr/>
        </p:nvSpPr>
        <p:spPr>
          <a:xfrm>
            <a:off x="1099325" y="425927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29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428" name="Google Shape;428;p29"/>
            <p:cNvSpPr/>
            <p:nvPr/>
          </p:nvSpPr>
          <p:spPr>
            <a:xfrm>
              <a:off x="6993487" y="3563457"/>
              <a:ext cx="457207" cy="59636"/>
            </a:xfrm>
            <a:custGeom>
              <a:avLst/>
              <a:gdLst/>
              <a:ahLst/>
              <a:cxnLst/>
              <a:rect l="l" t="t" r="r" b="b"/>
              <a:pathLst>
                <a:path w="8294" h="952" extrusionOk="0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761147" y="3414805"/>
              <a:ext cx="457196" cy="57149"/>
            </a:xfrm>
            <a:custGeom>
              <a:avLst/>
              <a:gdLst/>
              <a:ahLst/>
              <a:cxnLst/>
              <a:rect l="l" t="t" r="r" b="b"/>
              <a:pathLst>
                <a:path w="11732" h="1391" extrusionOk="0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9"/>
          <p:cNvGrpSpPr/>
          <p:nvPr/>
        </p:nvGrpSpPr>
        <p:grpSpPr>
          <a:xfrm>
            <a:off x="136938" y="1047512"/>
            <a:ext cx="1371600" cy="1375875"/>
            <a:chOff x="299013" y="1079125"/>
            <a:chExt cx="1371600" cy="1375875"/>
          </a:xfrm>
        </p:grpSpPr>
        <p:sp>
          <p:nvSpPr>
            <p:cNvPr id="431" name="Google Shape;431;p29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29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434" name="Google Shape;434;p29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" name="Google Shape;435;p29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436" name="Google Shape;436;p29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9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8" name="Google Shape;438;p29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439" name="Google Shape;439;p29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41" name="Google Shape;441;p29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2" name="Google Shape;442;p29"/>
          <p:cNvGrpSpPr/>
          <p:nvPr/>
        </p:nvGrpSpPr>
        <p:grpSpPr>
          <a:xfrm>
            <a:off x="7450704" y="1174899"/>
            <a:ext cx="1646100" cy="1188900"/>
            <a:chOff x="7403363" y="1047512"/>
            <a:chExt cx="1646100" cy="1188900"/>
          </a:xfrm>
        </p:grpSpPr>
        <p:sp>
          <p:nvSpPr>
            <p:cNvPr id="443" name="Google Shape;443;p29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5" name="Google Shape;445;p29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6" name="Google Shape;446;p29"/>
            <p:cNvSpPr/>
            <p:nvPr/>
          </p:nvSpPr>
          <p:spPr>
            <a:xfrm>
              <a:off x="7540474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009987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479499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29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450" name="Google Shape;450;p29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343" extrusionOk="0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1367" extrusionOk="0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29"/>
          <p:cNvGrpSpPr/>
          <p:nvPr/>
        </p:nvGrpSpPr>
        <p:grpSpPr>
          <a:xfrm>
            <a:off x="7855413" y="2571747"/>
            <a:ext cx="836668" cy="1371596"/>
            <a:chOff x="2771692" y="3497697"/>
            <a:chExt cx="836668" cy="1371596"/>
          </a:xfrm>
        </p:grpSpPr>
        <p:sp>
          <p:nvSpPr>
            <p:cNvPr id="453" name="Google Shape;453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02911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129912" y="3708819"/>
              <a:ext cx="120228" cy="373356"/>
            </a:xfrm>
            <a:custGeom>
              <a:avLst/>
              <a:gdLst/>
              <a:ahLst/>
              <a:cxnLst/>
              <a:rect l="l" t="t" r="r" b="b"/>
              <a:pathLst>
                <a:path w="1367" h="4269" extrusionOk="0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806080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806080" y="4150392"/>
              <a:ext cx="767979" cy="684792"/>
            </a:xfrm>
            <a:custGeom>
              <a:avLst/>
              <a:gdLst/>
              <a:ahLst/>
              <a:cxnLst/>
              <a:rect l="l" t="t" r="r" b="b"/>
              <a:pathLst>
                <a:path w="8732" h="7830" extrusionOk="0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505371" y="4248519"/>
              <a:ext cx="34388" cy="266658"/>
            </a:xfrm>
            <a:custGeom>
              <a:avLst/>
              <a:gdLst/>
              <a:ahLst/>
              <a:cxnLst/>
              <a:rect l="l" t="t" r="r" b="b"/>
              <a:pathLst>
                <a:path w="391" h="3049" extrusionOk="0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202911" y="3533904"/>
              <a:ext cx="371149" cy="633630"/>
            </a:xfrm>
            <a:custGeom>
              <a:avLst/>
              <a:gdLst/>
              <a:ahLst/>
              <a:cxnLst/>
              <a:rect l="l" t="t" r="r" b="b"/>
              <a:pathLst>
                <a:path w="4220" h="7245" extrusionOk="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3329471" y="4150392"/>
              <a:ext cx="246788" cy="667738"/>
            </a:xfrm>
            <a:custGeom>
              <a:avLst/>
              <a:gdLst/>
              <a:ahLst/>
              <a:cxnLst/>
              <a:rect l="l" t="t" r="r" b="b"/>
              <a:pathLst>
                <a:path w="2806" h="7635" extrusionOk="0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138531" y="3728060"/>
              <a:ext cx="111609" cy="373356"/>
            </a:xfrm>
            <a:custGeom>
              <a:avLst/>
              <a:gdLst/>
              <a:ahLst/>
              <a:cxnLst/>
              <a:rect l="l" t="t" r="r" b="b"/>
              <a:pathLst>
                <a:path w="1269" h="4269" extrusionOk="0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35;p32">
            <a:extLst>
              <a:ext uri="{FF2B5EF4-FFF2-40B4-BE49-F238E27FC236}">
                <a16:creationId xmlns:a16="http://schemas.microsoft.com/office/drawing/2014/main" id="{F60696B8-C270-D683-02D1-B899BC3068FE}"/>
              </a:ext>
            </a:extLst>
          </p:cNvPr>
          <p:cNvGrpSpPr/>
          <p:nvPr/>
        </p:nvGrpSpPr>
        <p:grpSpPr>
          <a:xfrm>
            <a:off x="6820031" y="1750983"/>
            <a:ext cx="1280100" cy="1203997"/>
            <a:chOff x="715100" y="274199"/>
            <a:chExt cx="1920300" cy="1918875"/>
          </a:xfrm>
        </p:grpSpPr>
        <p:sp>
          <p:nvSpPr>
            <p:cNvPr id="26" name="Google Shape;536;p32">
              <a:extLst>
                <a:ext uri="{FF2B5EF4-FFF2-40B4-BE49-F238E27FC236}">
                  <a16:creationId xmlns:a16="http://schemas.microsoft.com/office/drawing/2014/main" id="{B42EB23F-DFA9-89F3-2838-6267DF7341E9}"/>
                </a:ext>
              </a:extLst>
            </p:cNvPr>
            <p:cNvSpPr/>
            <p:nvPr/>
          </p:nvSpPr>
          <p:spPr>
            <a:xfrm>
              <a:off x="806600" y="364274"/>
              <a:ext cx="1828800" cy="18288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537;p32">
              <a:extLst>
                <a:ext uri="{FF2B5EF4-FFF2-40B4-BE49-F238E27FC236}">
                  <a16:creationId xmlns:a16="http://schemas.microsoft.com/office/drawing/2014/main" id="{79E17024-CA54-B396-B732-1A701DF26D29}"/>
                </a:ext>
              </a:extLst>
            </p:cNvPr>
            <p:cNvGrpSpPr/>
            <p:nvPr/>
          </p:nvGrpSpPr>
          <p:grpSpPr>
            <a:xfrm>
              <a:off x="715100" y="274199"/>
              <a:ext cx="1828800" cy="1828800"/>
              <a:chOff x="715100" y="274199"/>
              <a:chExt cx="1828800" cy="1828800"/>
            </a:xfrm>
          </p:grpSpPr>
          <p:sp>
            <p:nvSpPr>
              <p:cNvPr id="28" name="Google Shape;538;p32">
                <a:extLst>
                  <a:ext uri="{FF2B5EF4-FFF2-40B4-BE49-F238E27FC236}">
                    <a16:creationId xmlns:a16="http://schemas.microsoft.com/office/drawing/2014/main" id="{14F19C25-69CC-1B38-D7A5-36AA81214CCB}"/>
                  </a:ext>
                </a:extLst>
              </p:cNvPr>
              <p:cNvSpPr/>
              <p:nvPr/>
            </p:nvSpPr>
            <p:spPr>
              <a:xfrm>
                <a:off x="715100" y="274199"/>
                <a:ext cx="1828800" cy="18288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539;p32">
                <a:extLst>
                  <a:ext uri="{FF2B5EF4-FFF2-40B4-BE49-F238E27FC236}">
                    <a16:creationId xmlns:a16="http://schemas.microsoft.com/office/drawing/2014/main" id="{1645EB30-12BE-3FF6-ED66-BB31BF82C375}"/>
                  </a:ext>
                </a:extLst>
              </p:cNvPr>
              <p:cNvCxnSpPr/>
              <p:nvPr/>
            </p:nvCxnSpPr>
            <p:spPr>
              <a:xfrm>
                <a:off x="717952" y="637800"/>
                <a:ext cx="1823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0" name="Google Shape;540;p32">
                <a:extLst>
                  <a:ext uri="{FF2B5EF4-FFF2-40B4-BE49-F238E27FC236}">
                    <a16:creationId xmlns:a16="http://schemas.microsoft.com/office/drawing/2014/main" id="{02C3C985-910B-DE03-BFEA-5A938DA507C1}"/>
                  </a:ext>
                </a:extLst>
              </p:cNvPr>
              <p:cNvGrpSpPr/>
              <p:nvPr/>
            </p:nvGrpSpPr>
            <p:grpSpPr>
              <a:xfrm>
                <a:off x="2267950" y="363963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3" name="Google Shape;541;p32">
                  <a:extLst>
                    <a:ext uri="{FF2B5EF4-FFF2-40B4-BE49-F238E27FC236}">
                      <a16:creationId xmlns:a16="http://schemas.microsoft.com/office/drawing/2014/main" id="{DCD9C3AA-1E73-604A-9848-35622E5D34A2}"/>
                    </a:ext>
                  </a:extLst>
                </p:cNvPr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542;p32">
                  <a:extLst>
                    <a:ext uri="{FF2B5EF4-FFF2-40B4-BE49-F238E27FC236}">
                      <a16:creationId xmlns:a16="http://schemas.microsoft.com/office/drawing/2014/main" id="{EF226DD4-D741-B78B-027E-FDE485916812}"/>
                    </a:ext>
                  </a:extLst>
                </p:cNvPr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1" name="Google Shape;543;p32">
                <a:extLst>
                  <a:ext uri="{FF2B5EF4-FFF2-40B4-BE49-F238E27FC236}">
                    <a16:creationId xmlns:a16="http://schemas.microsoft.com/office/drawing/2014/main" id="{1CCE1243-7DBC-B4DA-8C2A-8C4AC4DDDD60}"/>
                  </a:ext>
                </a:extLst>
              </p:cNvPr>
              <p:cNvSpPr/>
              <p:nvPr/>
            </p:nvSpPr>
            <p:spPr>
              <a:xfrm>
                <a:off x="1951450" y="367563"/>
                <a:ext cx="179400" cy="1794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544;p32">
                <a:extLst>
                  <a:ext uri="{FF2B5EF4-FFF2-40B4-BE49-F238E27FC236}">
                    <a16:creationId xmlns:a16="http://schemas.microsoft.com/office/drawing/2014/main" id="{BEAB48FA-78E5-07D1-ED8B-BB5F2C8220BD}"/>
                  </a:ext>
                </a:extLst>
              </p:cNvPr>
              <p:cNvCxnSpPr/>
              <p:nvPr/>
            </p:nvCxnSpPr>
            <p:spPr>
              <a:xfrm>
                <a:off x="1605849" y="546963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545;p32">
            <a:extLst>
              <a:ext uri="{FF2B5EF4-FFF2-40B4-BE49-F238E27FC236}">
                <a16:creationId xmlns:a16="http://schemas.microsoft.com/office/drawing/2014/main" id="{B6F8104D-6046-7F32-5B55-983F0420E39D}"/>
              </a:ext>
            </a:extLst>
          </p:cNvPr>
          <p:cNvSpPr txBox="1">
            <a:spLocks/>
          </p:cNvSpPr>
          <p:nvPr/>
        </p:nvSpPr>
        <p:spPr>
          <a:xfrm>
            <a:off x="6725818" y="1843276"/>
            <a:ext cx="136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000" dirty="0">
                <a:solidFill>
                  <a:schemeClr val="dk1"/>
                </a:solidFill>
                <a:latin typeface="Rubik Black"/>
                <a:cs typeface="Rubik Black"/>
                <a:sym typeface="Rubik Black"/>
              </a:rPr>
              <a:t>07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24EE2-C3ED-5E1C-0F47-DCCD58D3875F}"/>
              </a:ext>
            </a:extLst>
          </p:cNvPr>
          <p:cNvSpPr txBox="1"/>
          <p:nvPr/>
        </p:nvSpPr>
        <p:spPr>
          <a:xfrm>
            <a:off x="6867679" y="2023559"/>
            <a:ext cx="1320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/>
              <a:t>PERTEMUAN</a:t>
            </a:r>
            <a:endParaRPr lang="en-ID" sz="1200" dirty="0"/>
          </a:p>
        </p:txBody>
      </p:sp>
      <p:sp>
        <p:nvSpPr>
          <p:cNvPr id="2" name="Google Shape;412;p29">
            <a:extLst>
              <a:ext uri="{FF2B5EF4-FFF2-40B4-BE49-F238E27FC236}">
                <a16:creationId xmlns:a16="http://schemas.microsoft.com/office/drawing/2014/main" id="{D2D18857-35BC-2112-8A36-E61815545BEC}"/>
              </a:ext>
            </a:extLst>
          </p:cNvPr>
          <p:cNvSpPr txBox="1">
            <a:spLocks/>
          </p:cNvSpPr>
          <p:nvPr/>
        </p:nvSpPr>
        <p:spPr>
          <a:xfrm>
            <a:off x="1780650" y="1116414"/>
            <a:ext cx="5486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ubik Black"/>
              <a:buNone/>
              <a:defRPr sz="50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ACTIVITY</a:t>
            </a:r>
            <a:r>
              <a:rPr lang="en-US" sz="4400" dirty="0"/>
              <a:t> </a:t>
            </a:r>
          </a:p>
          <a:p>
            <a:r>
              <a:rPr lang="en-US" sz="4800" dirty="0"/>
              <a:t>DIAGRAM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B985A30-1807-4C05-A16A-074EBD3A6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9583"/>
              </p:ext>
            </p:extLst>
          </p:nvPr>
        </p:nvGraphicFramePr>
        <p:xfrm>
          <a:off x="4429041" y="387831"/>
          <a:ext cx="4408503" cy="3967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951">
                  <a:extLst>
                    <a:ext uri="{9D8B030D-6E8A-4147-A177-3AD203B41FA5}">
                      <a16:colId xmlns:a16="http://schemas.microsoft.com/office/drawing/2014/main" val="3675988865"/>
                    </a:ext>
                  </a:extLst>
                </a:gridCol>
                <a:gridCol w="1606394">
                  <a:extLst>
                    <a:ext uri="{9D8B030D-6E8A-4147-A177-3AD203B41FA5}">
                      <a16:colId xmlns:a16="http://schemas.microsoft.com/office/drawing/2014/main" val="2828728325"/>
                    </a:ext>
                  </a:extLst>
                </a:gridCol>
                <a:gridCol w="1458158">
                  <a:extLst>
                    <a:ext uri="{9D8B030D-6E8A-4147-A177-3AD203B41FA5}">
                      <a16:colId xmlns:a16="http://schemas.microsoft.com/office/drawing/2014/main" val="266479714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Siswa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Sistem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Operator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2119281"/>
                  </a:ext>
                </a:extLst>
              </a:tr>
              <a:tr h="3685115"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216027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BBD191-3F73-4326-9583-3DD0543B36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410" y="1894403"/>
            <a:ext cx="5351015" cy="4769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Activity Diagram – </a:t>
            </a:r>
            <a:r>
              <a:rPr lang="en-US" b="1" dirty="0" err="1"/>
              <a:t>Registrasi</a:t>
            </a:r>
            <a:r>
              <a:rPr lang="en-US" b="1" dirty="0"/>
              <a:t> </a:t>
            </a:r>
            <a:r>
              <a:rPr lang="en-US" b="1" dirty="0" err="1"/>
              <a:t>Akun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D4BAF-288B-4D72-8FFD-3CE6C97F1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89" y="782511"/>
            <a:ext cx="3529753" cy="34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191-3F73-4326-9583-3DD0543B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Diagram – </a:t>
            </a:r>
            <a:br>
              <a:rPr lang="en-US" b="1" dirty="0"/>
            </a:br>
            <a:r>
              <a:rPr lang="en-US" b="1" dirty="0"/>
              <a:t>Mengisi Data </a:t>
            </a:r>
            <a:r>
              <a:rPr lang="en-US" b="1" dirty="0" err="1"/>
              <a:t>Diri</a:t>
            </a:r>
            <a:r>
              <a:rPr lang="en-US" b="1" dirty="0"/>
              <a:t> = 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BEEAD-C38C-4655-8B62-057B02D69461}"/>
              </a:ext>
            </a:extLst>
          </p:cNvPr>
          <p:cNvSpPr txBox="1"/>
          <p:nvPr/>
        </p:nvSpPr>
        <p:spPr>
          <a:xfrm>
            <a:off x="790592" y="1717670"/>
            <a:ext cx="67607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Menguraikan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langkah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-Langkah “</a:t>
            </a:r>
            <a:r>
              <a:rPr 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mengisi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diri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Membuka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5763" indent="-385763" algn="just">
              <a:buAutoNum type="arabicPeriod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Masuk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user dan password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registrasi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Mengisi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diri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tampil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form data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diri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2938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B985A30-1807-4C05-A16A-074EBD3A6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49651"/>
              </p:ext>
            </p:extLst>
          </p:nvPr>
        </p:nvGraphicFramePr>
        <p:xfrm>
          <a:off x="4510965" y="1270450"/>
          <a:ext cx="4408503" cy="3616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3951">
                  <a:extLst>
                    <a:ext uri="{9D8B030D-6E8A-4147-A177-3AD203B41FA5}">
                      <a16:colId xmlns:a16="http://schemas.microsoft.com/office/drawing/2014/main" val="3675988865"/>
                    </a:ext>
                  </a:extLst>
                </a:gridCol>
                <a:gridCol w="1606394">
                  <a:extLst>
                    <a:ext uri="{9D8B030D-6E8A-4147-A177-3AD203B41FA5}">
                      <a16:colId xmlns:a16="http://schemas.microsoft.com/office/drawing/2014/main" val="2828728325"/>
                    </a:ext>
                  </a:extLst>
                </a:gridCol>
                <a:gridCol w="1458158">
                  <a:extLst>
                    <a:ext uri="{9D8B030D-6E8A-4147-A177-3AD203B41FA5}">
                      <a16:colId xmlns:a16="http://schemas.microsoft.com/office/drawing/2014/main" val="2664797144"/>
                    </a:ext>
                  </a:extLst>
                </a:gridCol>
              </a:tblGrid>
              <a:tr h="255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Siswa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Sistem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Operator ???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2119281"/>
                  </a:ext>
                </a:extLst>
              </a:tr>
              <a:tr h="3334699"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216027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BBD191-3F73-4326-9583-3DD0543B36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676" y="162237"/>
            <a:ext cx="6316462" cy="4769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Activity Diagram </a:t>
            </a:r>
            <a:br>
              <a:rPr lang="en-US" b="1" dirty="0"/>
            </a:br>
            <a:r>
              <a:rPr lang="en-US" b="1" dirty="0"/>
              <a:t>– Mengisi Data </a:t>
            </a:r>
            <a:r>
              <a:rPr lang="en-US" b="1" dirty="0" err="1"/>
              <a:t>Diri</a:t>
            </a:r>
            <a:r>
              <a:rPr lang="en-US" b="1" dirty="0"/>
              <a:t> ??? </a:t>
            </a:r>
          </a:p>
        </p:txBody>
      </p:sp>
    </p:spTree>
    <p:extLst>
      <p:ext uri="{BB962C8B-B14F-4D97-AF65-F5344CB8AC3E}">
        <p14:creationId xmlns:p14="http://schemas.microsoft.com/office/powerpoint/2010/main" val="221395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191-3F73-4326-9583-3DD0543B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: </a:t>
            </a:r>
            <a:r>
              <a:rPr lang="en-US" b="1" dirty="0" err="1"/>
              <a:t>Menginput</a:t>
            </a:r>
            <a:r>
              <a:rPr lang="en-US" b="1" dirty="0"/>
              <a:t> data </a:t>
            </a:r>
            <a:r>
              <a:rPr lang="en-US" b="1" dirty="0" err="1"/>
              <a:t>siswa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9AA21-120C-415F-BA98-36118944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34" y="1490081"/>
            <a:ext cx="3003935" cy="32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1"/>
          <p:cNvSpPr txBox="1">
            <a:spLocks noGrp="1"/>
          </p:cNvSpPr>
          <p:nvPr>
            <p:ph type="title"/>
          </p:nvPr>
        </p:nvSpPr>
        <p:spPr>
          <a:xfrm>
            <a:off x="2491801" y="3555407"/>
            <a:ext cx="4572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TUGAS 7</a:t>
            </a:r>
            <a:endParaRPr dirty="0"/>
          </a:p>
        </p:txBody>
      </p:sp>
      <p:sp>
        <p:nvSpPr>
          <p:cNvPr id="1210" name="Google Shape;1210;p51"/>
          <p:cNvSpPr txBox="1">
            <a:spLocks noGrp="1"/>
          </p:cNvSpPr>
          <p:nvPr>
            <p:ph type="subTitle" idx="1"/>
          </p:nvPr>
        </p:nvSpPr>
        <p:spPr>
          <a:xfrm>
            <a:off x="1596448" y="1983224"/>
            <a:ext cx="5982423" cy="1174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Montserrat" panose="020B0604020202020204" charset="0"/>
              </a:rPr>
              <a:t>Buatlah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800" b="1" dirty="0">
                <a:latin typeface="Montserrat" panose="020B0604020202020204" charset="0"/>
              </a:rPr>
              <a:t>Activity Diagram</a:t>
            </a:r>
            <a:r>
              <a:rPr lang="en-US" sz="1600" dirty="0">
                <a:latin typeface="Montserrat" panose="020B0604020202020204" charset="0"/>
              </a:rPr>
              <a:t> </a:t>
            </a:r>
            <a:r>
              <a:rPr lang="en-US" sz="1600" dirty="0" err="1">
                <a:latin typeface="Montserrat" panose="020B0604020202020204" charset="0"/>
              </a:rPr>
              <a:t>berdasarkan</a:t>
            </a:r>
            <a:r>
              <a:rPr lang="en-US" sz="1600" dirty="0">
                <a:latin typeface="Montserrat" panose="020B0604020202020204" charset="0"/>
              </a:rPr>
              <a:t> judul yang </a:t>
            </a:r>
            <a:r>
              <a:rPr lang="en-US" sz="1600" dirty="0" err="1">
                <a:latin typeface="Montserrat" panose="020B0604020202020204" charset="0"/>
              </a:rPr>
              <a:t>anda</a:t>
            </a:r>
            <a:r>
              <a:rPr lang="en-US" sz="1600" dirty="0">
                <a:latin typeface="Montserrat" panose="020B0604020202020204" charset="0"/>
              </a:rPr>
              <a:t> ajukan (sesuai dengan </a:t>
            </a:r>
            <a:r>
              <a:rPr lang="en-US" sz="1600" dirty="0" err="1">
                <a:latin typeface="Montserrat" panose="020B0604020202020204" charset="0"/>
              </a:rPr>
              <a:t>kasus</a:t>
            </a:r>
            <a:r>
              <a:rPr lang="en-US" sz="1600" dirty="0">
                <a:latin typeface="Montserrat" panose="020B0604020202020204" charset="0"/>
              </a:rPr>
              <a:t> big project)</a:t>
            </a:r>
            <a:endParaRPr lang="en-US" sz="1600" b="1" dirty="0"/>
          </a:p>
        </p:txBody>
      </p:sp>
      <p:sp>
        <p:nvSpPr>
          <p:cNvPr id="1211" name="Google Shape;1211;p51"/>
          <p:cNvSpPr/>
          <p:nvPr/>
        </p:nvSpPr>
        <p:spPr>
          <a:xfrm rot="-2700000">
            <a:off x="6873754" y="3867199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51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1213" name="Google Shape;1213;p51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51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1216" name="Google Shape;1216;p51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51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1219" name="Google Shape;1219;p51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2" name="Google Shape;1222;p51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1223" name="Google Shape;1223;p51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1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5" name="Google Shape;1225;p51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1226" name="Google Shape;1226;p51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8" name="Google Shape;1228;p51"/>
          <p:cNvSpPr/>
          <p:nvPr/>
        </p:nvSpPr>
        <p:spPr>
          <a:xfrm>
            <a:off x="7109412" y="1251078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1"/>
          <p:cNvSpPr/>
          <p:nvPr/>
        </p:nvSpPr>
        <p:spPr>
          <a:xfrm>
            <a:off x="1828788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1"/>
          <p:cNvSpPr/>
          <p:nvPr/>
        </p:nvSpPr>
        <p:spPr>
          <a:xfrm>
            <a:off x="1596448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2"/>
          <p:cNvSpPr txBox="1">
            <a:spLocks noGrp="1"/>
          </p:cNvSpPr>
          <p:nvPr>
            <p:ph type="ctrTitle"/>
          </p:nvPr>
        </p:nvSpPr>
        <p:spPr>
          <a:xfrm>
            <a:off x="2090959" y="2108253"/>
            <a:ext cx="4876365" cy="1424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1238" name="Google Shape;1238;p52"/>
          <p:cNvGrpSpPr/>
          <p:nvPr/>
        </p:nvGrpSpPr>
        <p:grpSpPr>
          <a:xfrm>
            <a:off x="274188" y="1428844"/>
            <a:ext cx="1827475" cy="1051350"/>
            <a:chOff x="6161988" y="3104373"/>
            <a:chExt cx="1827475" cy="1051350"/>
          </a:xfrm>
        </p:grpSpPr>
        <p:grpSp>
          <p:nvGrpSpPr>
            <p:cNvPr id="1239" name="Google Shape;1239;p52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1240" name="Google Shape;1240;p5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52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242" name="Google Shape;1242;p52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43" name="Google Shape;1243;p5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244" name="Google Shape;1244;p52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1245" name="Google Shape;1245;p52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48" extrusionOk="0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2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371" extrusionOk="0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2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72" extrusionOk="0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2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12659" extrusionOk="0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52"/>
          <p:cNvGrpSpPr/>
          <p:nvPr/>
        </p:nvGrpSpPr>
        <p:grpSpPr>
          <a:xfrm>
            <a:off x="274211" y="2663294"/>
            <a:ext cx="1823501" cy="1051350"/>
            <a:chOff x="7469486" y="1480344"/>
            <a:chExt cx="1823501" cy="1051350"/>
          </a:xfrm>
        </p:grpSpPr>
        <p:grpSp>
          <p:nvGrpSpPr>
            <p:cNvPr id="1266" name="Google Shape;1266;p52"/>
            <p:cNvGrpSpPr/>
            <p:nvPr/>
          </p:nvGrpSpPr>
          <p:grpSpPr>
            <a:xfrm>
              <a:off x="7469709" y="1480344"/>
              <a:ext cx="1823279" cy="1051350"/>
              <a:chOff x="278384" y="1278048"/>
              <a:chExt cx="1823279" cy="1051350"/>
            </a:xfrm>
          </p:grpSpPr>
          <p:sp>
            <p:nvSpPr>
              <p:cNvPr id="1267" name="Google Shape;1267;p5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8" name="Google Shape;1268;p52"/>
              <p:cNvGrpSpPr/>
              <p:nvPr/>
            </p:nvGrpSpPr>
            <p:grpSpPr>
              <a:xfrm>
                <a:off x="278384" y="1278048"/>
                <a:ext cx="1737300" cy="960000"/>
                <a:chOff x="7150671" y="2190661"/>
                <a:chExt cx="1737300" cy="960000"/>
              </a:xfrm>
            </p:grpSpPr>
            <p:sp>
              <p:nvSpPr>
                <p:cNvPr id="1269" name="Google Shape;1269;p52"/>
                <p:cNvSpPr/>
                <p:nvPr/>
              </p:nvSpPr>
              <p:spPr>
                <a:xfrm>
                  <a:off x="7150671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70" name="Google Shape;1270;p5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271" name="Google Shape;1271;p52"/>
            <p:cNvCxnSpPr/>
            <p:nvPr/>
          </p:nvCxnSpPr>
          <p:spPr>
            <a:xfrm>
              <a:off x="7469486" y="2052225"/>
              <a:ext cx="1724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2" name="Google Shape;1272;p52"/>
            <p:cNvSpPr/>
            <p:nvPr/>
          </p:nvSpPr>
          <p:spPr>
            <a:xfrm>
              <a:off x="8031688" y="1782907"/>
              <a:ext cx="599697" cy="538636"/>
            </a:xfrm>
            <a:custGeom>
              <a:avLst/>
              <a:gdLst/>
              <a:ahLst/>
              <a:cxnLst/>
              <a:rect l="l" t="t" r="r" b="b"/>
              <a:pathLst>
                <a:path w="11123" h="9990" extrusionOk="0">
                  <a:moveTo>
                    <a:pt x="5566" y="0"/>
                  </a:moveTo>
                  <a:cubicBezTo>
                    <a:pt x="4372" y="0"/>
                    <a:pt x="3174" y="424"/>
                    <a:pt x="2220" y="1288"/>
                  </a:cubicBezTo>
                  <a:cubicBezTo>
                    <a:pt x="172" y="3117"/>
                    <a:pt x="1" y="6287"/>
                    <a:pt x="1855" y="8336"/>
                  </a:cubicBezTo>
                  <a:cubicBezTo>
                    <a:pt x="2832" y="9431"/>
                    <a:pt x="4192" y="9989"/>
                    <a:pt x="5560" y="9989"/>
                  </a:cubicBezTo>
                  <a:cubicBezTo>
                    <a:pt x="6752" y="9989"/>
                    <a:pt x="7949" y="9565"/>
                    <a:pt x="8903" y="8702"/>
                  </a:cubicBezTo>
                  <a:cubicBezTo>
                    <a:pt x="10952" y="6873"/>
                    <a:pt x="11123" y="3702"/>
                    <a:pt x="9293" y="1653"/>
                  </a:cubicBezTo>
                  <a:cubicBezTo>
                    <a:pt x="8303" y="559"/>
                    <a:pt x="6936" y="0"/>
                    <a:pt x="556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8111159" y="1873044"/>
              <a:ext cx="448465" cy="440236"/>
            </a:xfrm>
            <a:custGeom>
              <a:avLst/>
              <a:gdLst/>
              <a:ahLst/>
              <a:cxnLst/>
              <a:rect l="l" t="t" r="r" b="b"/>
              <a:pathLst>
                <a:path w="8318" h="8165" extrusionOk="0">
                  <a:moveTo>
                    <a:pt x="4147" y="0"/>
                  </a:moveTo>
                  <a:cubicBezTo>
                    <a:pt x="1171" y="0"/>
                    <a:pt x="1366" y="3829"/>
                    <a:pt x="1366" y="3829"/>
                  </a:cubicBezTo>
                  <a:lnTo>
                    <a:pt x="2513" y="3829"/>
                  </a:lnTo>
                  <a:cubicBezTo>
                    <a:pt x="2659" y="4098"/>
                    <a:pt x="2854" y="4366"/>
                    <a:pt x="3074" y="4561"/>
                  </a:cubicBezTo>
                  <a:cubicBezTo>
                    <a:pt x="1952" y="4707"/>
                    <a:pt x="879" y="5195"/>
                    <a:pt x="1" y="5951"/>
                  </a:cubicBezTo>
                  <a:cubicBezTo>
                    <a:pt x="1000" y="7427"/>
                    <a:pt x="2580" y="8165"/>
                    <a:pt x="4159" y="8165"/>
                  </a:cubicBezTo>
                  <a:cubicBezTo>
                    <a:pt x="5738" y="8165"/>
                    <a:pt x="7317" y="7427"/>
                    <a:pt x="8317" y="5951"/>
                  </a:cubicBezTo>
                  <a:cubicBezTo>
                    <a:pt x="7439" y="5195"/>
                    <a:pt x="6366" y="4707"/>
                    <a:pt x="5220" y="4561"/>
                  </a:cubicBezTo>
                  <a:cubicBezTo>
                    <a:pt x="5464" y="4366"/>
                    <a:pt x="5659" y="4098"/>
                    <a:pt x="5805" y="3829"/>
                  </a:cubicBezTo>
                  <a:lnTo>
                    <a:pt x="6952" y="3829"/>
                  </a:lnTo>
                  <a:cubicBezTo>
                    <a:pt x="6952" y="3829"/>
                    <a:pt x="7122" y="0"/>
                    <a:pt x="414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52"/>
          <p:cNvGrpSpPr/>
          <p:nvPr/>
        </p:nvGrpSpPr>
        <p:grpSpPr>
          <a:xfrm>
            <a:off x="7927951" y="2080033"/>
            <a:ext cx="941841" cy="2789257"/>
            <a:chOff x="6592201" y="2061933"/>
            <a:chExt cx="941841" cy="2789257"/>
          </a:xfrm>
        </p:grpSpPr>
        <p:sp>
          <p:nvSpPr>
            <p:cNvPr id="1275" name="Google Shape;1275;p52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6636341" y="2105487"/>
              <a:ext cx="853561" cy="2702149"/>
            </a:xfrm>
            <a:custGeom>
              <a:avLst/>
              <a:gdLst/>
              <a:ahLst/>
              <a:cxnLst/>
              <a:rect l="l" t="t" r="r" b="b"/>
              <a:pathLst>
                <a:path w="7561" h="24196" extrusionOk="0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6754649" y="2707541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6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6754649" y="3028949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7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6754649" y="3347564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6754649" y="3666292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8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6754649" y="3987700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9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54649" y="4306316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655532" y="2184555"/>
              <a:ext cx="834370" cy="2623081"/>
            </a:xfrm>
            <a:custGeom>
              <a:avLst/>
              <a:gdLst/>
              <a:ahLst/>
              <a:cxnLst/>
              <a:rect l="l" t="t" r="r" b="b"/>
              <a:pathLst>
                <a:path w="7391" h="23488" extrusionOk="0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52"/>
          <p:cNvGrpSpPr/>
          <p:nvPr/>
        </p:nvGrpSpPr>
        <p:grpSpPr>
          <a:xfrm>
            <a:off x="7141459" y="1885950"/>
            <a:ext cx="603495" cy="1371596"/>
            <a:chOff x="3724575" y="3497700"/>
            <a:chExt cx="603495" cy="1371596"/>
          </a:xfrm>
        </p:grpSpPr>
        <p:sp>
          <p:nvSpPr>
            <p:cNvPr id="1286" name="Google Shape;1286;p5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C488993-B322-67ED-E0A9-DCD2F70EAA85}"/>
              </a:ext>
            </a:extLst>
          </p:cNvPr>
          <p:cNvSpPr/>
          <p:nvPr/>
        </p:nvSpPr>
        <p:spPr>
          <a:xfrm>
            <a:off x="2432649" y="3651782"/>
            <a:ext cx="4347713" cy="4689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33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566" name="Google Shape;566;p33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33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568" name="Google Shape;568;p33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69" name="Google Shape;569;p33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0" name="Google Shape;570;p33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571" name="Google Shape;571;p33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37658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3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23146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3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avLst/>
                <a:gdLst/>
                <a:ahLst/>
                <a:cxnLst/>
                <a:rect l="l" t="t" r="r" b="b"/>
                <a:pathLst>
                  <a:path w="15854" h="8635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1493" extrusionOk="0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5" name="Google Shape;575;p33"/>
          <p:cNvSpPr txBox="1">
            <a:spLocks noGrp="1"/>
          </p:cNvSpPr>
          <p:nvPr>
            <p:ph type="title"/>
          </p:nvPr>
        </p:nvSpPr>
        <p:spPr>
          <a:xfrm>
            <a:off x="2104133" y="1059937"/>
            <a:ext cx="5029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PENYUSUN</a:t>
            </a:r>
            <a:endParaRPr dirty="0"/>
          </a:p>
        </p:txBody>
      </p:sp>
      <p:sp>
        <p:nvSpPr>
          <p:cNvPr id="576" name="Google Shape;576;p33"/>
          <p:cNvSpPr txBox="1">
            <a:spLocks noGrp="1"/>
          </p:cNvSpPr>
          <p:nvPr>
            <p:ph type="subTitle" idx="1"/>
          </p:nvPr>
        </p:nvSpPr>
        <p:spPr>
          <a:xfrm>
            <a:off x="1922902" y="1572169"/>
            <a:ext cx="5029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Aprilia Sulistyohati, S.Kom,M.Eng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Bahtera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Alam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Wijaksono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Fauzan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Natsir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Dewi Anjani, M.Kom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Millati Izzatillah,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S.Kom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 MMSI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0pitasari,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Abeputra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Sihombing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Yuli </a:t>
            </a: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Haryanto, M.Kom</a:t>
            </a:r>
            <a:endParaRPr dirty="0"/>
          </a:p>
        </p:txBody>
      </p:sp>
      <p:grpSp>
        <p:nvGrpSpPr>
          <p:cNvPr id="577" name="Google Shape;577;p33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578" name="Google Shape;578;p33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3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581" name="Google Shape;581;p33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3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584" name="Google Shape;584;p33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7" name="Google Shape;587;p33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588" name="Google Shape;588;p33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0" name="Google Shape;590;p33"/>
          <p:cNvSpPr txBox="1"/>
          <p:nvPr/>
        </p:nvSpPr>
        <p:spPr>
          <a:xfrm>
            <a:off x="1509833" y="3934993"/>
            <a:ext cx="1188600" cy="365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Meet us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91" name="Google Shape;591;p33"/>
          <p:cNvSpPr/>
          <p:nvPr/>
        </p:nvSpPr>
        <p:spPr>
          <a:xfrm rot="-2700000">
            <a:off x="2508211" y="4107285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1646925" y="13816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7031613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3"/>
          <p:cNvSpPr/>
          <p:nvPr/>
        </p:nvSpPr>
        <p:spPr>
          <a:xfrm>
            <a:off x="6799273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33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596" name="Google Shape;596;p33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/>
          <p:cNvSpPr txBox="1">
            <a:spLocks noGrp="1"/>
          </p:cNvSpPr>
          <p:nvPr>
            <p:ph type="subTitle" idx="4"/>
          </p:nvPr>
        </p:nvSpPr>
        <p:spPr>
          <a:xfrm>
            <a:off x="2735108" y="1499620"/>
            <a:ext cx="5690456" cy="49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dirty="0">
                <a:latin typeface="Calibri" panose="020F0502020204030204" pitchFamily="34" charset="0"/>
              </a:rPr>
              <a:t>Activity diagram tidak </a:t>
            </a:r>
            <a:r>
              <a:rPr lang="en-US" sz="2000" dirty="0" err="1">
                <a:latin typeface="Calibri" panose="020F0502020204030204" pitchFamily="34" charset="0"/>
              </a:rPr>
              <a:t>menggambarkan</a:t>
            </a:r>
            <a:r>
              <a:rPr lang="en-US" sz="2000" dirty="0">
                <a:latin typeface="Calibri" panose="020F0502020204030204" pitchFamily="34" charset="0"/>
              </a:rPr>
              <a:t> behavior internal </a:t>
            </a:r>
            <a:r>
              <a:rPr lang="en-US" sz="2000" dirty="0" err="1">
                <a:latin typeface="Calibri" panose="020F0502020204030204" pitchFamily="34" charset="0"/>
              </a:rPr>
              <a:t>sebuah</a:t>
            </a:r>
            <a:r>
              <a:rPr lang="en-US" sz="2000" dirty="0">
                <a:latin typeface="Calibri" panose="020F0502020204030204" pitchFamily="34" charset="0"/>
              </a:rPr>
              <a:t> sistem secara </a:t>
            </a:r>
            <a:r>
              <a:rPr lang="en-US" sz="2000" dirty="0" err="1">
                <a:latin typeface="Calibri" panose="020F0502020204030204" pitchFamily="34" charset="0"/>
              </a:rPr>
              <a:t>eksak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</a:rPr>
              <a:t>tetapi</a:t>
            </a:r>
            <a:r>
              <a:rPr lang="en-US" sz="2000" dirty="0">
                <a:latin typeface="Calibri" panose="020F0502020204030204" pitchFamily="34" charset="0"/>
              </a:rPr>
              <a:t> lebih </a:t>
            </a:r>
            <a:r>
              <a:rPr lang="en-US" sz="2000" dirty="0" err="1">
                <a:latin typeface="Calibri" panose="020F0502020204030204" pitchFamily="34" charset="0"/>
              </a:rPr>
              <a:t>menggambarkan</a:t>
            </a:r>
            <a:r>
              <a:rPr lang="en-US" sz="2000" dirty="0">
                <a:latin typeface="Calibri" panose="020F0502020204030204" pitchFamily="34" charset="0"/>
              </a:rPr>
              <a:t> proses-proses dan </a:t>
            </a:r>
            <a:r>
              <a:rPr lang="en-US" sz="2000" dirty="0" err="1">
                <a:latin typeface="Calibri" panose="020F0502020204030204" pitchFamily="34" charset="0"/>
              </a:rPr>
              <a:t>jalur-jalur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aktivitas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dari</a:t>
            </a:r>
            <a:r>
              <a:rPr lang="en-US" sz="2000" dirty="0">
                <a:latin typeface="Calibri" panose="020F0502020204030204" pitchFamily="34" charset="0"/>
              </a:rPr>
              <a:t> level </a:t>
            </a:r>
            <a:r>
              <a:rPr lang="en-US" sz="2000" dirty="0" err="1">
                <a:latin typeface="Calibri" panose="020F0502020204030204" pitchFamily="34" charset="0"/>
              </a:rPr>
              <a:t>atas</a:t>
            </a:r>
            <a:r>
              <a:rPr lang="en-US" sz="2000" dirty="0">
                <a:latin typeface="Calibri" panose="020F0502020204030204" pitchFamily="34" charset="0"/>
              </a:rPr>
              <a:t> secara umum.</a:t>
            </a:r>
          </a:p>
          <a:p>
            <a:pPr marL="0" indent="0"/>
            <a:endParaRPr lang="en-US" sz="2000" dirty="0">
              <a:latin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</a:rPr>
              <a:t>Activity diagram </a:t>
            </a:r>
            <a:r>
              <a:rPr lang="en-US" sz="2000" dirty="0" err="1">
                <a:latin typeface="Calibri" panose="020F0502020204030204" pitchFamily="34" charset="0"/>
              </a:rPr>
              <a:t>digunakan</a:t>
            </a:r>
            <a:r>
              <a:rPr lang="en-US" sz="2000" dirty="0">
                <a:latin typeface="Calibri" panose="020F0502020204030204" pitchFamily="34" charset="0"/>
              </a:rPr>
              <a:t> untuk </a:t>
            </a:r>
            <a:r>
              <a:rPr lang="en-US" sz="2000" dirty="0" err="1">
                <a:latin typeface="Calibri" panose="020F0502020204030204" pitchFamily="34" charset="0"/>
              </a:rPr>
              <a:t>menggambarkan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langkah-langkah</a:t>
            </a:r>
            <a:r>
              <a:rPr lang="en-US" sz="2000" dirty="0">
                <a:latin typeface="Calibri" panose="020F0502020204030204" pitchFamily="34" charset="0"/>
              </a:rPr>
              <a:t> atau </a:t>
            </a:r>
            <a:r>
              <a:rPr lang="en-US" sz="2000" dirty="0" err="1">
                <a:latin typeface="Calibri" panose="020F0502020204030204" pitchFamily="34" charset="0"/>
              </a:rPr>
              <a:t>aktivitas</a:t>
            </a:r>
            <a:r>
              <a:rPr lang="en-US" sz="2000" dirty="0">
                <a:latin typeface="Calibri" panose="020F0502020204030204" pitchFamily="34" charset="0"/>
              </a:rPr>
              <a:t> pada </a:t>
            </a:r>
            <a:r>
              <a:rPr lang="en-US" sz="2000" dirty="0" err="1">
                <a:latin typeface="Calibri" panose="020F0502020204030204" pitchFamily="34" charset="0"/>
              </a:rPr>
              <a:t>suatu</a:t>
            </a:r>
            <a:r>
              <a:rPr lang="en-US" sz="2000" dirty="0">
                <a:latin typeface="Calibri" panose="020F0502020204030204" pitchFamily="34" charset="0"/>
              </a:rPr>
              <a:t> system.</a:t>
            </a:r>
          </a:p>
          <a:p>
            <a:pPr marL="0" indent="0"/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37" name="Google Shape;837;p40"/>
          <p:cNvSpPr txBox="1">
            <a:spLocks noGrp="1"/>
          </p:cNvSpPr>
          <p:nvPr>
            <p:ph type="title"/>
          </p:nvPr>
        </p:nvSpPr>
        <p:spPr>
          <a:xfrm>
            <a:off x="796835" y="877802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/>
              <a:t>PENGERTIAN ACTIVITY DIAGRAM</a:t>
            </a:r>
          </a:p>
        </p:txBody>
      </p:sp>
      <p:grpSp>
        <p:nvGrpSpPr>
          <p:cNvPr id="849" name="Google Shape;849;p40"/>
          <p:cNvGrpSpPr/>
          <p:nvPr/>
        </p:nvGrpSpPr>
        <p:grpSpPr>
          <a:xfrm>
            <a:off x="136938" y="3232371"/>
            <a:ext cx="1371600" cy="1375875"/>
            <a:chOff x="299013" y="1079125"/>
            <a:chExt cx="1371600" cy="1375875"/>
          </a:xfrm>
        </p:grpSpPr>
        <p:sp>
          <p:nvSpPr>
            <p:cNvPr id="850" name="Google Shape;850;p40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2" name="Google Shape;852;p40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853" name="Google Shape;853;p40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4" name="Google Shape;854;p40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855" name="Google Shape;855;p40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56" name="Google Shape;856;p40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7" name="Google Shape;857;p40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60" name="Google Shape;860;p40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1" name="Google Shape;861;p40"/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/>
          <p:cNvSpPr/>
          <p:nvPr/>
        </p:nvSpPr>
        <p:spPr>
          <a:xfrm>
            <a:off x="715160" y="14173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40"/>
          <p:cNvGrpSpPr/>
          <p:nvPr/>
        </p:nvGrpSpPr>
        <p:grpSpPr>
          <a:xfrm>
            <a:off x="136938" y="1998008"/>
            <a:ext cx="1827475" cy="1051350"/>
            <a:chOff x="136938" y="1799258"/>
            <a:chExt cx="1827475" cy="1051350"/>
          </a:xfrm>
        </p:grpSpPr>
        <p:grpSp>
          <p:nvGrpSpPr>
            <p:cNvPr id="865" name="Google Shape;865;p40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866" name="Google Shape;866;p40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7" name="Google Shape;867;p40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68" name="Google Shape;868;p40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69" name="Google Shape;869;p40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70" name="Google Shape;870;p40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871" name="Google Shape;871;p40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2" name="Google Shape;872;p40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873" name="Google Shape;873;p40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2" h="5416" extrusionOk="0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0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1221" extrusionOk="0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40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577;p33">
            <a:extLst>
              <a:ext uri="{FF2B5EF4-FFF2-40B4-BE49-F238E27FC236}">
                <a16:creationId xmlns:a16="http://schemas.microsoft.com/office/drawing/2014/main" id="{A7DE0598-5F86-FA83-C87D-3F21EDA45251}"/>
              </a:ext>
            </a:extLst>
          </p:cNvPr>
          <p:cNvGrpSpPr/>
          <p:nvPr/>
        </p:nvGrpSpPr>
        <p:grpSpPr>
          <a:xfrm>
            <a:off x="2205568" y="1656761"/>
            <a:ext cx="326462" cy="326462"/>
            <a:chOff x="858700" y="1967475"/>
            <a:chExt cx="605100" cy="605100"/>
          </a:xfrm>
        </p:grpSpPr>
        <p:sp>
          <p:nvSpPr>
            <p:cNvPr id="3" name="Google Shape;578;p33">
              <a:extLst>
                <a:ext uri="{FF2B5EF4-FFF2-40B4-BE49-F238E27FC236}">
                  <a16:creationId xmlns:a16="http://schemas.microsoft.com/office/drawing/2014/main" id="{45F74570-499E-FBC1-352C-9187E0D862BC}"/>
                </a:ext>
              </a:extLst>
            </p:cNvPr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79;p33">
              <a:extLst>
                <a:ext uri="{FF2B5EF4-FFF2-40B4-BE49-F238E27FC236}">
                  <a16:creationId xmlns:a16="http://schemas.microsoft.com/office/drawing/2014/main" id="{29C3858E-29B7-4669-DF0B-9162B980DAE6}"/>
                </a:ext>
              </a:extLst>
            </p:cNvPr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580;p33">
            <a:extLst>
              <a:ext uri="{FF2B5EF4-FFF2-40B4-BE49-F238E27FC236}">
                <a16:creationId xmlns:a16="http://schemas.microsoft.com/office/drawing/2014/main" id="{92D6EA1E-8DC5-988C-DF67-E60132C76CC1}"/>
              </a:ext>
            </a:extLst>
          </p:cNvPr>
          <p:cNvGrpSpPr/>
          <p:nvPr/>
        </p:nvGrpSpPr>
        <p:grpSpPr>
          <a:xfrm>
            <a:off x="2205568" y="3160278"/>
            <a:ext cx="326398" cy="326398"/>
            <a:chOff x="7014301" y="2017350"/>
            <a:chExt cx="502800" cy="502800"/>
          </a:xfrm>
        </p:grpSpPr>
        <p:sp>
          <p:nvSpPr>
            <p:cNvPr id="6" name="Google Shape;581;p33">
              <a:extLst>
                <a:ext uri="{FF2B5EF4-FFF2-40B4-BE49-F238E27FC236}">
                  <a16:creationId xmlns:a16="http://schemas.microsoft.com/office/drawing/2014/main" id="{166738F6-0307-BA96-EB32-45F5AD85238A}"/>
                </a:ext>
              </a:extLst>
            </p:cNvPr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82;p33">
              <a:extLst>
                <a:ext uri="{FF2B5EF4-FFF2-40B4-BE49-F238E27FC236}">
                  <a16:creationId xmlns:a16="http://schemas.microsoft.com/office/drawing/2014/main" id="{94469B32-0923-8548-1365-7900A00E4421}"/>
                </a:ext>
              </a:extLst>
            </p:cNvPr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/>
          <p:cNvSpPr txBox="1">
            <a:spLocks noGrp="1"/>
          </p:cNvSpPr>
          <p:nvPr>
            <p:ph type="subTitle" idx="4"/>
          </p:nvPr>
        </p:nvSpPr>
        <p:spPr>
          <a:xfrm>
            <a:off x="2735108" y="1499620"/>
            <a:ext cx="5690456" cy="49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dirty="0">
                <a:latin typeface="Calibri" panose="020F0502020204030204" pitchFamily="34" charset="0"/>
              </a:rPr>
              <a:t>Activity diagram dibuat </a:t>
            </a:r>
            <a:r>
              <a:rPr lang="en-US" sz="2000" dirty="0" err="1">
                <a:latin typeface="Calibri" panose="020F0502020204030204" pitchFamily="34" charset="0"/>
              </a:rPr>
              <a:t>berdasarkan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sebuah</a:t>
            </a:r>
            <a:r>
              <a:rPr lang="en-US" sz="2000" dirty="0">
                <a:latin typeface="Calibri" panose="020F0502020204030204" pitchFamily="34" charset="0"/>
              </a:rPr>
              <a:t> atau beberapa use case pada use case diagram.</a:t>
            </a:r>
          </a:p>
          <a:p>
            <a:pPr marL="0" indent="0"/>
            <a:endParaRPr lang="en-US" sz="2000" dirty="0">
              <a:latin typeface="Calibri" panose="020F0502020204030204" pitchFamily="34" charset="0"/>
            </a:endParaRPr>
          </a:p>
          <a:p>
            <a:pPr marL="0" indent="0"/>
            <a:endParaRPr lang="en-US" sz="2000" dirty="0">
              <a:latin typeface="Calibri" panose="020F0502020204030204" pitchFamily="34" charset="0"/>
            </a:endParaRPr>
          </a:p>
          <a:p>
            <a:pPr marL="0" indent="0"/>
            <a:r>
              <a:rPr lang="en-US" sz="2000" dirty="0">
                <a:latin typeface="Calibri" panose="020F0502020204030204" pitchFamily="34" charset="0"/>
              </a:rPr>
              <a:t>Activity diagram </a:t>
            </a:r>
            <a:r>
              <a:rPr lang="en-US" sz="2000" dirty="0" err="1">
                <a:latin typeface="Calibri" panose="020F0502020204030204" pitchFamily="34" charset="0"/>
              </a:rPr>
              <a:t>menggambarkan</a:t>
            </a:r>
            <a:r>
              <a:rPr lang="en-US" sz="2000" dirty="0">
                <a:latin typeface="Calibri" panose="020F0502020204030204" pitchFamily="34" charset="0"/>
              </a:rPr>
              <a:t> proses yang </a:t>
            </a:r>
            <a:r>
              <a:rPr lang="en-US" sz="2000" dirty="0" err="1">
                <a:latin typeface="Calibri" panose="020F0502020204030204" pitchFamily="34" charset="0"/>
              </a:rPr>
              <a:t>berjalan</a:t>
            </a:r>
            <a:r>
              <a:rPr lang="en-US" sz="2000" dirty="0">
                <a:latin typeface="Calibri" panose="020F0502020204030204" pitchFamily="34" charset="0"/>
              </a:rPr>
              <a:t>, sementara use case </a:t>
            </a:r>
            <a:r>
              <a:rPr lang="en-US" sz="2000" dirty="0" err="1">
                <a:latin typeface="Calibri" panose="020F0502020204030204" pitchFamily="34" charset="0"/>
              </a:rPr>
              <a:t>menggambarkan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bagaiman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aktor</a:t>
            </a:r>
            <a:r>
              <a:rPr lang="en-US" sz="2000" dirty="0">
                <a:latin typeface="Calibri" panose="020F0502020204030204" pitchFamily="34" charset="0"/>
              </a:rPr>
              <a:t> menggunakan sistem untuk </a:t>
            </a:r>
            <a:r>
              <a:rPr lang="en-US" sz="2000" dirty="0" err="1">
                <a:latin typeface="Calibri" panose="020F0502020204030204" pitchFamily="34" charset="0"/>
              </a:rPr>
              <a:t>melakukan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aktivitas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0" indent="0"/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837" name="Google Shape;837;p40"/>
          <p:cNvSpPr txBox="1">
            <a:spLocks noGrp="1"/>
          </p:cNvSpPr>
          <p:nvPr>
            <p:ph type="title"/>
          </p:nvPr>
        </p:nvSpPr>
        <p:spPr>
          <a:xfrm>
            <a:off x="796835" y="877802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/>
              <a:t>PENGERTIAN ACTIVITY DIAGRAM</a:t>
            </a:r>
          </a:p>
        </p:txBody>
      </p:sp>
      <p:grpSp>
        <p:nvGrpSpPr>
          <p:cNvPr id="849" name="Google Shape;849;p40"/>
          <p:cNvGrpSpPr/>
          <p:nvPr/>
        </p:nvGrpSpPr>
        <p:grpSpPr>
          <a:xfrm>
            <a:off x="136938" y="3232371"/>
            <a:ext cx="1371600" cy="1375875"/>
            <a:chOff x="299013" y="1079125"/>
            <a:chExt cx="1371600" cy="1375875"/>
          </a:xfrm>
        </p:grpSpPr>
        <p:sp>
          <p:nvSpPr>
            <p:cNvPr id="850" name="Google Shape;850;p40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2" name="Google Shape;852;p40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853" name="Google Shape;853;p40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4" name="Google Shape;854;p40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855" name="Google Shape;855;p40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56" name="Google Shape;856;p40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7" name="Google Shape;857;p40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60" name="Google Shape;860;p40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1" name="Google Shape;861;p40"/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/>
          <p:cNvSpPr/>
          <p:nvPr/>
        </p:nvSpPr>
        <p:spPr>
          <a:xfrm>
            <a:off x="715160" y="14173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40"/>
          <p:cNvGrpSpPr/>
          <p:nvPr/>
        </p:nvGrpSpPr>
        <p:grpSpPr>
          <a:xfrm>
            <a:off x="136938" y="1998008"/>
            <a:ext cx="1827475" cy="1051350"/>
            <a:chOff x="136938" y="1799258"/>
            <a:chExt cx="1827475" cy="1051350"/>
          </a:xfrm>
        </p:grpSpPr>
        <p:grpSp>
          <p:nvGrpSpPr>
            <p:cNvPr id="865" name="Google Shape;865;p40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866" name="Google Shape;866;p40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7" name="Google Shape;867;p40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68" name="Google Shape;868;p40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69" name="Google Shape;869;p40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70" name="Google Shape;870;p40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871" name="Google Shape;871;p40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2" name="Google Shape;872;p40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873" name="Google Shape;873;p40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2" h="5416" extrusionOk="0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0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1221" extrusionOk="0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40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577;p33">
            <a:extLst>
              <a:ext uri="{FF2B5EF4-FFF2-40B4-BE49-F238E27FC236}">
                <a16:creationId xmlns:a16="http://schemas.microsoft.com/office/drawing/2014/main" id="{A7DE0598-5F86-FA83-C87D-3F21EDA45251}"/>
              </a:ext>
            </a:extLst>
          </p:cNvPr>
          <p:cNvGrpSpPr/>
          <p:nvPr/>
        </p:nvGrpSpPr>
        <p:grpSpPr>
          <a:xfrm>
            <a:off x="2205568" y="1656761"/>
            <a:ext cx="326462" cy="326462"/>
            <a:chOff x="858700" y="1967475"/>
            <a:chExt cx="605100" cy="605100"/>
          </a:xfrm>
        </p:grpSpPr>
        <p:sp>
          <p:nvSpPr>
            <p:cNvPr id="3" name="Google Shape;578;p33">
              <a:extLst>
                <a:ext uri="{FF2B5EF4-FFF2-40B4-BE49-F238E27FC236}">
                  <a16:creationId xmlns:a16="http://schemas.microsoft.com/office/drawing/2014/main" id="{45F74570-499E-FBC1-352C-9187E0D862BC}"/>
                </a:ext>
              </a:extLst>
            </p:cNvPr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79;p33">
              <a:extLst>
                <a:ext uri="{FF2B5EF4-FFF2-40B4-BE49-F238E27FC236}">
                  <a16:creationId xmlns:a16="http://schemas.microsoft.com/office/drawing/2014/main" id="{29C3858E-29B7-4669-DF0B-9162B980DAE6}"/>
                </a:ext>
              </a:extLst>
            </p:cNvPr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580;p33">
            <a:extLst>
              <a:ext uri="{FF2B5EF4-FFF2-40B4-BE49-F238E27FC236}">
                <a16:creationId xmlns:a16="http://schemas.microsoft.com/office/drawing/2014/main" id="{92D6EA1E-8DC5-988C-DF67-E60132C76CC1}"/>
              </a:ext>
            </a:extLst>
          </p:cNvPr>
          <p:cNvGrpSpPr/>
          <p:nvPr/>
        </p:nvGrpSpPr>
        <p:grpSpPr>
          <a:xfrm>
            <a:off x="2205568" y="2886159"/>
            <a:ext cx="326398" cy="326398"/>
            <a:chOff x="7014301" y="2017350"/>
            <a:chExt cx="502800" cy="502800"/>
          </a:xfrm>
        </p:grpSpPr>
        <p:sp>
          <p:nvSpPr>
            <p:cNvPr id="6" name="Google Shape;581;p33">
              <a:extLst>
                <a:ext uri="{FF2B5EF4-FFF2-40B4-BE49-F238E27FC236}">
                  <a16:creationId xmlns:a16="http://schemas.microsoft.com/office/drawing/2014/main" id="{166738F6-0307-BA96-EB32-45F5AD85238A}"/>
                </a:ext>
              </a:extLst>
            </p:cNvPr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82;p33">
              <a:extLst>
                <a:ext uri="{FF2B5EF4-FFF2-40B4-BE49-F238E27FC236}">
                  <a16:creationId xmlns:a16="http://schemas.microsoft.com/office/drawing/2014/main" id="{94469B32-0923-8548-1365-7900A00E4421}"/>
                </a:ext>
              </a:extLst>
            </p:cNvPr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795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837;p40">
            <a:extLst>
              <a:ext uri="{FF2B5EF4-FFF2-40B4-BE49-F238E27FC236}">
                <a16:creationId xmlns:a16="http://schemas.microsoft.com/office/drawing/2014/main" id="{6B8896ED-9DF5-CE36-6F2F-A25D088904A5}"/>
              </a:ext>
            </a:extLst>
          </p:cNvPr>
          <p:cNvSpPr txBox="1">
            <a:spLocks/>
          </p:cNvSpPr>
          <p:nvPr/>
        </p:nvSpPr>
        <p:spPr>
          <a:xfrm>
            <a:off x="712979" y="725258"/>
            <a:ext cx="7715700" cy="47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b="1" dirty="0"/>
              <a:t>SIMBOL ACTIVITY DIAGRAM</a:t>
            </a:r>
            <a:endParaRPr lang="en-ID" sz="4000" dirty="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3D2B3745-D34E-D75F-DF3A-BC58D019B0BB}"/>
              </a:ext>
            </a:extLst>
          </p:cNvPr>
          <p:cNvSpPr/>
          <p:nvPr/>
        </p:nvSpPr>
        <p:spPr>
          <a:xfrm>
            <a:off x="2922693" y="1516616"/>
            <a:ext cx="1778776" cy="414436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Start  Point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B44FC1E7-88D1-0284-1051-B3DE2F889C8B}"/>
              </a:ext>
            </a:extLst>
          </p:cNvPr>
          <p:cNvSpPr/>
          <p:nvPr/>
        </p:nvSpPr>
        <p:spPr>
          <a:xfrm>
            <a:off x="2922694" y="2415384"/>
            <a:ext cx="1778776" cy="414436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End  Point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A91DEC33-58A9-A12F-7348-5B8F877751C4}"/>
              </a:ext>
            </a:extLst>
          </p:cNvPr>
          <p:cNvSpPr/>
          <p:nvPr/>
        </p:nvSpPr>
        <p:spPr>
          <a:xfrm>
            <a:off x="2922694" y="3340025"/>
            <a:ext cx="1778778" cy="414436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State / </a:t>
            </a:r>
            <a:r>
              <a:rPr lang="en-US" sz="1600" b="1" dirty="0" err="1"/>
              <a:t>aktivitas</a:t>
            </a:r>
            <a:endParaRPr lang="en-US" sz="1600" b="1" dirty="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0A8832FD-343F-0B4E-9484-1015D9229836}"/>
              </a:ext>
            </a:extLst>
          </p:cNvPr>
          <p:cNvSpPr/>
          <p:nvPr/>
        </p:nvSpPr>
        <p:spPr>
          <a:xfrm>
            <a:off x="2922693" y="4135627"/>
            <a:ext cx="1778771" cy="414436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/>
              <a:t>Pemilihan</a:t>
            </a:r>
            <a:endParaRPr lang="en-US" sz="16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0AF6E8-F861-59E2-D730-E661FBE15D5D}"/>
              </a:ext>
            </a:extLst>
          </p:cNvPr>
          <p:cNvSpPr/>
          <p:nvPr/>
        </p:nvSpPr>
        <p:spPr>
          <a:xfrm>
            <a:off x="769092" y="3287014"/>
            <a:ext cx="1674263" cy="660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  <a:endParaRPr lang="en-US" sz="2800" b="1" dirty="0">
              <a:ln>
                <a:solidFill>
                  <a:schemeClr val="bg1"/>
                </a:solidFill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63B372-DD58-9BE4-AFB0-F2CBAC3C95C7}"/>
              </a:ext>
            </a:extLst>
          </p:cNvPr>
          <p:cNvSpPr/>
          <p:nvPr/>
        </p:nvSpPr>
        <p:spPr>
          <a:xfrm>
            <a:off x="1281367" y="1501011"/>
            <a:ext cx="594804" cy="594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40EBAC-7CA1-A616-9B07-22460BB3B49B}"/>
              </a:ext>
            </a:extLst>
          </p:cNvPr>
          <p:cNvGrpSpPr/>
          <p:nvPr/>
        </p:nvGrpSpPr>
        <p:grpSpPr>
          <a:xfrm>
            <a:off x="1276115" y="2322846"/>
            <a:ext cx="660736" cy="660736"/>
            <a:chOff x="1691033" y="3000319"/>
            <a:chExt cx="737172" cy="73717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799AE8-CA36-8F1B-FF2B-DE51AA34FF85}"/>
                </a:ext>
              </a:extLst>
            </p:cNvPr>
            <p:cNvSpPr/>
            <p:nvPr/>
          </p:nvSpPr>
          <p:spPr>
            <a:xfrm>
              <a:off x="1762217" y="3071503"/>
              <a:ext cx="594804" cy="594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41FD47-2DA1-8D9B-8EE0-5404DE6B220D}"/>
                </a:ext>
              </a:extLst>
            </p:cNvPr>
            <p:cNvSpPr/>
            <p:nvPr/>
          </p:nvSpPr>
          <p:spPr>
            <a:xfrm>
              <a:off x="1691033" y="3000319"/>
              <a:ext cx="737172" cy="7371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B995FF-70CF-9CBB-F70B-ED8138630252}"/>
              </a:ext>
            </a:extLst>
          </p:cNvPr>
          <p:cNvGrpSpPr/>
          <p:nvPr/>
        </p:nvGrpSpPr>
        <p:grpSpPr>
          <a:xfrm>
            <a:off x="4873697" y="1380149"/>
            <a:ext cx="1300579" cy="1101805"/>
            <a:chOff x="7013357" y="2096416"/>
            <a:chExt cx="1300579" cy="110180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03E7632-EE93-B182-5BFE-BE34B85C4BDC}"/>
                </a:ext>
              </a:extLst>
            </p:cNvPr>
            <p:cNvCxnSpPr>
              <a:cxnSpLocks/>
            </p:cNvCxnSpPr>
            <p:nvPr/>
          </p:nvCxnSpPr>
          <p:spPr>
            <a:xfrm>
              <a:off x="7665866" y="2404471"/>
              <a:ext cx="6480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3598D12-976C-273D-611A-556998094313}"/>
                </a:ext>
              </a:extLst>
            </p:cNvPr>
            <p:cNvCxnSpPr>
              <a:cxnSpLocks/>
            </p:cNvCxnSpPr>
            <p:nvPr/>
          </p:nvCxnSpPr>
          <p:spPr>
            <a:xfrm>
              <a:off x="7661427" y="2924788"/>
              <a:ext cx="6480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0139EDC-42F7-EE96-8799-D87F5C6B4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1427" y="2096416"/>
              <a:ext cx="0" cy="1101805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0AA3719-1A15-5AAD-A952-4DE5EFF7258A}"/>
                </a:ext>
              </a:extLst>
            </p:cNvPr>
            <p:cNvCxnSpPr>
              <a:cxnSpLocks/>
            </p:cNvCxnSpPr>
            <p:nvPr/>
          </p:nvCxnSpPr>
          <p:spPr>
            <a:xfrm>
              <a:off x="7013357" y="2668599"/>
              <a:ext cx="6480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14812A-7037-FB0D-0C65-19ED4ADBC2E2}"/>
              </a:ext>
            </a:extLst>
          </p:cNvPr>
          <p:cNvGrpSpPr/>
          <p:nvPr/>
        </p:nvGrpSpPr>
        <p:grpSpPr>
          <a:xfrm>
            <a:off x="4847066" y="2789122"/>
            <a:ext cx="1322771" cy="1101805"/>
            <a:chOff x="6986726" y="3694558"/>
            <a:chExt cx="1322771" cy="110180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3EA8795-1B26-9121-B62C-57BA591DDF41}"/>
                </a:ext>
              </a:extLst>
            </p:cNvPr>
            <p:cNvCxnSpPr>
              <a:cxnSpLocks/>
            </p:cNvCxnSpPr>
            <p:nvPr/>
          </p:nvCxnSpPr>
          <p:spPr>
            <a:xfrm>
              <a:off x="6991165" y="3970891"/>
              <a:ext cx="6480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2908F0C-F0A7-D915-D939-80AE54938ED5}"/>
                </a:ext>
              </a:extLst>
            </p:cNvPr>
            <p:cNvCxnSpPr>
              <a:cxnSpLocks/>
            </p:cNvCxnSpPr>
            <p:nvPr/>
          </p:nvCxnSpPr>
          <p:spPr>
            <a:xfrm>
              <a:off x="6986726" y="4491208"/>
              <a:ext cx="6480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E462FE7-B73A-28FB-D96C-2171924E5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1427" y="3694558"/>
              <a:ext cx="0" cy="1101805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9954431-4273-EF9D-6DFE-5F095FD67ECD}"/>
                </a:ext>
              </a:extLst>
            </p:cNvPr>
            <p:cNvCxnSpPr>
              <a:cxnSpLocks/>
            </p:cNvCxnSpPr>
            <p:nvPr/>
          </p:nvCxnSpPr>
          <p:spPr>
            <a:xfrm>
              <a:off x="7661427" y="4259653"/>
              <a:ext cx="6480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iamond 29">
            <a:extLst>
              <a:ext uri="{FF2B5EF4-FFF2-40B4-BE49-F238E27FC236}">
                <a16:creationId xmlns:a16="http://schemas.microsoft.com/office/drawing/2014/main" id="{0088F7E5-FC8B-092E-6512-E5465ED33591}"/>
              </a:ext>
            </a:extLst>
          </p:cNvPr>
          <p:cNvSpPr/>
          <p:nvPr/>
        </p:nvSpPr>
        <p:spPr>
          <a:xfrm>
            <a:off x="631351" y="4135627"/>
            <a:ext cx="1990465" cy="66073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Decision</a:t>
            </a:r>
            <a:endParaRPr lang="en-US" sz="16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9C8109-F5C0-A07F-F626-86AF71DE99F6}"/>
              </a:ext>
            </a:extLst>
          </p:cNvPr>
          <p:cNvCxnSpPr>
            <a:cxnSpLocks/>
          </p:cNvCxnSpPr>
          <p:nvPr/>
        </p:nvCxnSpPr>
        <p:spPr>
          <a:xfrm>
            <a:off x="4807115" y="4453719"/>
            <a:ext cx="13760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34346EE7-FF3C-0A9D-DBFD-0C2215284755}"/>
              </a:ext>
            </a:extLst>
          </p:cNvPr>
          <p:cNvSpPr/>
          <p:nvPr/>
        </p:nvSpPr>
        <p:spPr>
          <a:xfrm>
            <a:off x="6400802" y="1723834"/>
            <a:ext cx="2248231" cy="414436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/>
              <a:t>Percabangan</a:t>
            </a:r>
            <a:r>
              <a:rPr lang="en-US" sz="1600" b="1" dirty="0"/>
              <a:t> (Fork)</a:t>
            </a: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BF05D62A-A6F3-49E6-1368-8000444FA228}"/>
              </a:ext>
            </a:extLst>
          </p:cNvPr>
          <p:cNvSpPr/>
          <p:nvPr/>
        </p:nvSpPr>
        <p:spPr>
          <a:xfrm>
            <a:off x="6400801" y="3132806"/>
            <a:ext cx="2248231" cy="414436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Penggabungan</a:t>
            </a:r>
            <a:r>
              <a:rPr lang="en-US" sz="1600" b="1" dirty="0"/>
              <a:t> (Join)</a:t>
            </a: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58CF9D1C-4A82-AC02-A3E3-7BFAA6FD6136}"/>
              </a:ext>
            </a:extLst>
          </p:cNvPr>
          <p:cNvSpPr/>
          <p:nvPr/>
        </p:nvSpPr>
        <p:spPr>
          <a:xfrm>
            <a:off x="6400801" y="4070592"/>
            <a:ext cx="2248232" cy="544505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Solid line / </a:t>
            </a:r>
          </a:p>
          <a:p>
            <a:r>
              <a:rPr lang="en-US" sz="1600" b="1" dirty="0"/>
              <a:t>state transition</a:t>
            </a:r>
          </a:p>
        </p:txBody>
      </p:sp>
    </p:spTree>
    <p:extLst>
      <p:ext uri="{BB962C8B-B14F-4D97-AF65-F5344CB8AC3E}">
        <p14:creationId xmlns:p14="http://schemas.microsoft.com/office/powerpoint/2010/main" val="24834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837;p40">
            <a:extLst>
              <a:ext uri="{FF2B5EF4-FFF2-40B4-BE49-F238E27FC236}">
                <a16:creationId xmlns:a16="http://schemas.microsoft.com/office/drawing/2014/main" id="{6B8896ED-9DF5-CE36-6F2F-A25D088904A5}"/>
              </a:ext>
            </a:extLst>
          </p:cNvPr>
          <p:cNvSpPr txBox="1">
            <a:spLocks/>
          </p:cNvSpPr>
          <p:nvPr/>
        </p:nvSpPr>
        <p:spPr>
          <a:xfrm>
            <a:off x="712979" y="725258"/>
            <a:ext cx="7715700" cy="47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b="1" dirty="0"/>
              <a:t>SIMBOL ACTIVITY DIAGRAM</a:t>
            </a:r>
            <a:endParaRPr lang="en-ID" sz="4000" dirty="0"/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34346EE7-FF3C-0A9D-DBFD-0C2215284755}"/>
              </a:ext>
            </a:extLst>
          </p:cNvPr>
          <p:cNvSpPr/>
          <p:nvPr/>
        </p:nvSpPr>
        <p:spPr>
          <a:xfrm>
            <a:off x="6400802" y="1723834"/>
            <a:ext cx="2248231" cy="414436"/>
          </a:xfrm>
          <a:prstGeom prst="roundRect">
            <a:avLst>
              <a:gd name="adj" fmla="val 42434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Swimlane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07B6073-A3E9-7337-BB74-3BE6F5FA4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44237"/>
              </p:ext>
            </p:extLst>
          </p:nvPr>
        </p:nvGraphicFramePr>
        <p:xfrm>
          <a:off x="521032" y="2355982"/>
          <a:ext cx="6405750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2875">
                  <a:extLst>
                    <a:ext uri="{9D8B030D-6E8A-4147-A177-3AD203B41FA5}">
                      <a16:colId xmlns:a16="http://schemas.microsoft.com/office/drawing/2014/main" val="2799516084"/>
                    </a:ext>
                  </a:extLst>
                </a:gridCol>
                <a:gridCol w="3202875">
                  <a:extLst>
                    <a:ext uri="{9D8B030D-6E8A-4147-A177-3AD203B41FA5}">
                      <a16:colId xmlns:a16="http://schemas.microsoft.com/office/drawing/2014/main" val="2318477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Aktor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0543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5765F2D-E5AB-7175-4A61-80A207251AF5}"/>
              </a:ext>
            </a:extLst>
          </p:cNvPr>
          <p:cNvSpPr txBox="1"/>
          <p:nvPr/>
        </p:nvSpPr>
        <p:spPr>
          <a:xfrm>
            <a:off x="420785" y="1615050"/>
            <a:ext cx="5826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Penggambaran</a:t>
            </a:r>
            <a:r>
              <a:rPr lang="en-ID" dirty="0"/>
              <a:t> </a:t>
            </a:r>
            <a:r>
              <a:rPr lang="en-ID" dirty="0" err="1"/>
              <a:t>aktifitas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aktor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mengelompokan</a:t>
            </a:r>
            <a:r>
              <a:rPr lang="en-ID" dirty="0"/>
              <a:t> </a:t>
            </a:r>
            <a:r>
              <a:rPr lang="en-ID" dirty="0" err="1"/>
              <a:t>aktifitas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46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191-3F73-4326-9583-3DD0543B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99" y="445025"/>
            <a:ext cx="8137587" cy="572700"/>
          </a:xfrm>
        </p:spPr>
        <p:txBody>
          <a:bodyPr/>
          <a:lstStyle/>
          <a:p>
            <a:r>
              <a:rPr lang="en-US" sz="3200" b="1" dirty="0"/>
              <a:t>Langkah-Langkah Activity Diagram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BEEAD-C38C-4655-8B62-057B02D69461}"/>
              </a:ext>
            </a:extLst>
          </p:cNvPr>
          <p:cNvSpPr txBox="1"/>
          <p:nvPr/>
        </p:nvSpPr>
        <p:spPr>
          <a:xfrm>
            <a:off x="822960" y="1533153"/>
            <a:ext cx="7543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Perhatikan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aktifitas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pada use case diagram dan database pada class diagram,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mengingat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activity diagram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usecase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diagram dan class diagram.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4977F3-B4DC-4F58-B690-F74B758BD2E2}"/>
              </a:ext>
            </a:extLst>
          </p:cNvPr>
          <p:cNvSpPr/>
          <p:nvPr/>
        </p:nvSpPr>
        <p:spPr>
          <a:xfrm>
            <a:off x="1211802" y="2759996"/>
            <a:ext cx="6478480" cy="60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Studi</a:t>
            </a:r>
            <a:r>
              <a:rPr lang="en-US" sz="2100" b="1" dirty="0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Kasus</a:t>
            </a:r>
            <a:r>
              <a:rPr lang="en-US" sz="2100" b="1" dirty="0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100" b="1" dirty="0" err="1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Penerimaan</a:t>
            </a:r>
            <a:r>
              <a:rPr lang="en-US" sz="2100" b="1" dirty="0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Siswa</a:t>
            </a:r>
            <a:r>
              <a:rPr lang="en-US" sz="2100" b="1" dirty="0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2100" b="1" dirty="0">
                <a:ln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 (online)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76BD4F-D1CF-45EE-9F16-B4B145A9FC5F}"/>
              </a:ext>
            </a:extLst>
          </p:cNvPr>
          <p:cNvCxnSpPr>
            <a:cxnSpLocks/>
          </p:cNvCxnSpPr>
          <p:nvPr/>
        </p:nvCxnSpPr>
        <p:spPr>
          <a:xfrm>
            <a:off x="2503503" y="3369158"/>
            <a:ext cx="0" cy="565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9BF636-2DCC-424D-B5C7-07AB465031E2}"/>
              </a:ext>
            </a:extLst>
          </p:cNvPr>
          <p:cNvCxnSpPr>
            <a:cxnSpLocks/>
          </p:cNvCxnSpPr>
          <p:nvPr/>
        </p:nvCxnSpPr>
        <p:spPr>
          <a:xfrm>
            <a:off x="5999086" y="3369158"/>
            <a:ext cx="0" cy="565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1A3AD6-8BC3-436A-8FD3-E0E3E1AAF47E}"/>
              </a:ext>
            </a:extLst>
          </p:cNvPr>
          <p:cNvSpPr txBox="1"/>
          <p:nvPr/>
        </p:nvSpPr>
        <p:spPr>
          <a:xfrm>
            <a:off x="1917577" y="3901438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Usecase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17A77-36F8-4D15-AF1D-E7B9E8D4E528}"/>
              </a:ext>
            </a:extLst>
          </p:cNvPr>
          <p:cNvSpPr txBox="1"/>
          <p:nvPr/>
        </p:nvSpPr>
        <p:spPr>
          <a:xfrm>
            <a:off x="5160145" y="3901438"/>
            <a:ext cx="1944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Class Diagram ?</a:t>
            </a:r>
          </a:p>
        </p:txBody>
      </p:sp>
    </p:spTree>
    <p:extLst>
      <p:ext uri="{BB962C8B-B14F-4D97-AF65-F5344CB8AC3E}">
        <p14:creationId xmlns:p14="http://schemas.microsoft.com/office/powerpoint/2010/main" val="183716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191-3F73-4326-9583-3DD0543B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Langkah-Langkah Activity Diagram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BEEAD-C38C-4655-8B62-057B02D69461}"/>
              </a:ext>
            </a:extLst>
          </p:cNvPr>
          <p:cNvSpPr txBox="1"/>
          <p:nvPr/>
        </p:nvSpPr>
        <p:spPr>
          <a:xfrm>
            <a:off x="798685" y="1201370"/>
            <a:ext cx="3318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usecase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Aktor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Siswa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Aktifitas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Registrasi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Mengisi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diri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Mengupload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berkas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Mencetak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bukti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daftar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Mencetak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kartu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tes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B73D2-A707-4C24-8A90-E0EA6B37AF7D}"/>
              </a:ext>
            </a:extLst>
          </p:cNvPr>
          <p:cNvSpPr txBox="1"/>
          <p:nvPr/>
        </p:nvSpPr>
        <p:spPr>
          <a:xfrm>
            <a:off x="4647154" y="1503482"/>
            <a:ext cx="33184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Aktor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 operator</a:t>
            </a:r>
          </a:p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Aktifitas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Memverifikasi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Mengecek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berkas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Memvalidasi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tes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259A2-CB1C-41C4-90C4-5E3CE494E181}"/>
              </a:ext>
            </a:extLst>
          </p:cNvPr>
          <p:cNvSpPr txBox="1"/>
          <p:nvPr/>
        </p:nvSpPr>
        <p:spPr>
          <a:xfrm>
            <a:off x="1678989" y="3971788"/>
            <a:ext cx="5786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aktifitas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dibuat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”Activity Diagram”</a:t>
            </a:r>
          </a:p>
        </p:txBody>
      </p:sp>
    </p:spTree>
    <p:extLst>
      <p:ext uri="{BB962C8B-B14F-4D97-AF65-F5344CB8AC3E}">
        <p14:creationId xmlns:p14="http://schemas.microsoft.com/office/powerpoint/2010/main" val="398699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D191-3F73-4326-9583-3DD0543B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Diagram – </a:t>
            </a:r>
            <a:br>
              <a:rPr lang="en-US" b="1" dirty="0"/>
            </a:br>
            <a:r>
              <a:rPr lang="en-US" b="1" dirty="0" err="1"/>
              <a:t>Registrasi</a:t>
            </a:r>
            <a:r>
              <a:rPr lang="en-US" b="1" dirty="0"/>
              <a:t> Akun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BEEAD-C38C-4655-8B62-057B02D69461}"/>
              </a:ext>
            </a:extLst>
          </p:cNvPr>
          <p:cNvSpPr txBox="1"/>
          <p:nvPr/>
        </p:nvSpPr>
        <p:spPr>
          <a:xfrm>
            <a:off x="806776" y="1790665"/>
            <a:ext cx="676079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Menguraikan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langkah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-Langkah “</a:t>
            </a:r>
            <a:r>
              <a:rPr 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registrasi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Membuka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Mendaftar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mengklik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tombol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“Daftar”</a:t>
            </a: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Mengisi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registrasi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registrasi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Menerima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verifikasi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registrasi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5763" indent="-385763" algn="just">
              <a:buAutoNum type="arabicPeriod"/>
            </a:pP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Menerima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notifikasi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registrasi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berhasil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79983"/>
      </p:ext>
    </p:extLst>
  </p:cSld>
  <p:clrMapOvr>
    <a:masterClrMapping/>
  </p:clrMapOvr>
</p:sld>
</file>

<file path=ppt/theme/theme1.xml><?xml version="1.0" encoding="utf-8"?>
<a:theme xmlns:a="http://schemas.openxmlformats.org/drawingml/2006/main" name="Soft Colors UI Design for Agencies Blue Variant by Slidesgo">
  <a:themeElements>
    <a:clrScheme name="Simple Light">
      <a:dk1>
        <a:srgbClr val="000000"/>
      </a:dk1>
      <a:lt1>
        <a:srgbClr val="E1EFF3"/>
      </a:lt1>
      <a:dk2>
        <a:srgbClr val="B9CAD1"/>
      </a:dk2>
      <a:lt2>
        <a:srgbClr val="CDE9BE"/>
      </a:lt2>
      <a:accent1>
        <a:srgbClr val="DF855F"/>
      </a:accent1>
      <a:accent2>
        <a:srgbClr val="FAB8E0"/>
      </a:accent2>
      <a:accent3>
        <a:srgbClr val="AFA0D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394</Words>
  <Application>Microsoft Office PowerPoint</Application>
  <PresentationFormat>On-screen Show (16:9)</PresentationFormat>
  <Paragraphs>123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Cambria</vt:lpstr>
      <vt:lpstr>Oswald</vt:lpstr>
      <vt:lpstr>Bebas Neue</vt:lpstr>
      <vt:lpstr>Karla</vt:lpstr>
      <vt:lpstr>Montserrat</vt:lpstr>
      <vt:lpstr>Arial</vt:lpstr>
      <vt:lpstr>Calibri</vt:lpstr>
      <vt:lpstr>Raleway</vt:lpstr>
      <vt:lpstr>Roboto</vt:lpstr>
      <vt:lpstr>Rubik Black</vt:lpstr>
      <vt:lpstr>Soft Colors UI Design for Agencies Blue Variant by Slidesgo</vt:lpstr>
      <vt:lpstr>PowerPoint Presentation</vt:lpstr>
      <vt:lpstr>PENYUSUN</vt:lpstr>
      <vt:lpstr>PENGERTIAN ACTIVITY DIAGRAM</vt:lpstr>
      <vt:lpstr>PENGERTIAN ACTIVITY DIAGRAM</vt:lpstr>
      <vt:lpstr>PowerPoint Presentation</vt:lpstr>
      <vt:lpstr>PowerPoint Presentation</vt:lpstr>
      <vt:lpstr>Langkah-Langkah Activity Diagram</vt:lpstr>
      <vt:lpstr>Langkah-Langkah Activity Diagram</vt:lpstr>
      <vt:lpstr>Activity Diagram –  Registrasi Akun</vt:lpstr>
      <vt:lpstr>Activity Diagram – Registrasi Akun</vt:lpstr>
      <vt:lpstr>Activity Diagram –  Mengisi Data Diri = ???</vt:lpstr>
      <vt:lpstr>Activity Diagram  – Mengisi Data Diri ??? </vt:lpstr>
      <vt:lpstr>Contoh : Menginput data siswa</vt:lpstr>
      <vt:lpstr>TUGAS 7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87</cp:revision>
  <dcterms:modified xsi:type="dcterms:W3CDTF">2023-09-07T02:58:43Z</dcterms:modified>
</cp:coreProperties>
</file>