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0" r:id="rId3"/>
    <p:sldId id="257" r:id="rId4"/>
    <p:sldId id="259" r:id="rId5"/>
    <p:sldId id="258" r:id="rId6"/>
    <p:sldId id="260" r:id="rId7"/>
    <p:sldId id="261" r:id="rId8"/>
    <p:sldId id="28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1" r:id="rId17"/>
    <p:sldId id="270" r:id="rId18"/>
    <p:sldId id="272" r:id="rId19"/>
    <p:sldId id="285" r:id="rId20"/>
    <p:sldId id="286" r:id="rId21"/>
    <p:sldId id="287" r:id="rId22"/>
    <p:sldId id="288" r:id="rId23"/>
    <p:sldId id="289" r:id="rId24"/>
    <p:sldId id="273" r:id="rId25"/>
    <p:sldId id="282" r:id="rId26"/>
    <p:sldId id="274" r:id="rId27"/>
    <p:sldId id="283" r:id="rId28"/>
    <p:sldId id="275" r:id="rId29"/>
    <p:sldId id="284" r:id="rId30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r>
              <a:rPr lang="en-US" smtClean="0"/>
              <a:t>3/30/2011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9C7B451-CF51-48FC-AE32-0C882622F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r>
              <a:rPr lang="en-US" smtClean="0"/>
              <a:t>3/30/2011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136EEE8-59B8-45D4-B00C-75EF1A178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229600" cy="1057268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Jaringan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Komputer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00034" y="5929330"/>
            <a:ext cx="8072494" cy="543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28596" y="2443740"/>
            <a:ext cx="8229600" cy="1057268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Network Layer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Virtual Circuit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772816"/>
            <a:ext cx="701005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83568" y="5589240"/>
            <a:ext cx="7632848" cy="576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+mj-lt"/>
              </a:rPr>
              <a:t>Sirkuit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maya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eksternal</a:t>
            </a: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Virtual Circuit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3568" y="558924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+mj-lt"/>
              </a:rPr>
              <a:t>Sirkuit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maya</a:t>
            </a:r>
            <a:r>
              <a:rPr lang="en-US" sz="2400" dirty="0" smtClean="0">
                <a:latin typeface="+mj-lt"/>
              </a:rPr>
              <a:t> Internal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065" y="1924050"/>
            <a:ext cx="7272609" cy="3161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Datagram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5576" y="1646505"/>
            <a:ext cx="7632848" cy="389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6100" indent="-5461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latin typeface="+mj-lt"/>
              </a:rPr>
              <a:t>Setiap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paket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dikirimkan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secara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independen</a:t>
            </a:r>
            <a:r>
              <a:rPr lang="en-US" sz="2800" dirty="0" smtClean="0">
                <a:latin typeface="+mj-lt"/>
              </a:rPr>
              <a:t>.</a:t>
            </a:r>
          </a:p>
          <a:p>
            <a:pPr marL="546100" indent="-5461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latin typeface="+mj-lt"/>
              </a:rPr>
              <a:t>Setiap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paket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diberi</a:t>
            </a:r>
            <a:r>
              <a:rPr lang="en-US" sz="2800" dirty="0" smtClean="0">
                <a:latin typeface="+mj-lt"/>
              </a:rPr>
              <a:t> label </a:t>
            </a:r>
            <a:r>
              <a:rPr lang="en-US" sz="2800" dirty="0" err="1" smtClean="0">
                <a:latin typeface="+mj-lt"/>
              </a:rPr>
              <a:t>alamat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tujuan</a:t>
            </a:r>
            <a:r>
              <a:rPr lang="en-US" sz="2800" dirty="0" smtClean="0">
                <a:latin typeface="+mj-lt"/>
              </a:rPr>
              <a:t>.</a:t>
            </a:r>
          </a:p>
          <a:p>
            <a:pPr marL="546100" indent="-5461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+mj-lt"/>
              </a:rPr>
              <a:t>Datagram </a:t>
            </a:r>
            <a:r>
              <a:rPr lang="en-US" sz="2800" dirty="0" err="1" smtClean="0">
                <a:latin typeface="+mj-lt"/>
              </a:rPr>
              <a:t>memungkinkan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paket</a:t>
            </a:r>
            <a:r>
              <a:rPr lang="en-US" sz="2800" dirty="0" smtClean="0">
                <a:latin typeface="+mj-lt"/>
              </a:rPr>
              <a:t> yang </a:t>
            </a:r>
            <a:r>
              <a:rPr lang="en-US" sz="2800" dirty="0" err="1" smtClean="0">
                <a:latin typeface="+mj-lt"/>
              </a:rPr>
              <a:t>diterima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berbeda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urutan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dengan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urutan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saat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paket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tersebut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dikirim</a:t>
            </a:r>
            <a:r>
              <a:rPr lang="en-US" sz="2800" dirty="0" smtClean="0">
                <a:latin typeface="+mj-lt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Datagram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9" y="1844824"/>
            <a:ext cx="726938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Datagram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518" y="1957388"/>
            <a:ext cx="7247580" cy="3127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Routing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5576" y="1646505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+mj-lt"/>
              </a:rPr>
              <a:t>Fungsi</a:t>
            </a:r>
            <a:r>
              <a:rPr lang="en-US" sz="2400" dirty="0" smtClean="0">
                <a:latin typeface="+mj-lt"/>
              </a:rPr>
              <a:t> routing </a:t>
            </a:r>
            <a:r>
              <a:rPr lang="en-US" sz="2400" dirty="0" err="1" smtClean="0">
                <a:latin typeface="+mj-lt"/>
              </a:rPr>
              <a:t>sendiri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harus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mengacu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kepada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nilai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nilai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antara</a:t>
            </a:r>
            <a:r>
              <a:rPr lang="en-US" sz="2400" dirty="0" smtClean="0">
                <a:latin typeface="+mj-lt"/>
              </a:rPr>
              <a:t> lain :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tanpa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kesalahan</a:t>
            </a:r>
            <a:r>
              <a:rPr lang="en-US" sz="2400" dirty="0" smtClean="0">
                <a:latin typeface="+mj-lt"/>
              </a:rPr>
              <a:t>,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sederhana</a:t>
            </a:r>
            <a:r>
              <a:rPr lang="en-US" sz="2400" dirty="0" smtClean="0">
                <a:latin typeface="+mj-lt"/>
              </a:rPr>
              <a:t>,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kokoh</a:t>
            </a:r>
            <a:r>
              <a:rPr lang="en-US" sz="2400" dirty="0" smtClean="0">
                <a:latin typeface="+mj-lt"/>
              </a:rPr>
              <a:t>,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stabil</a:t>
            </a:r>
            <a:r>
              <a:rPr lang="en-US" sz="2400" dirty="0" smtClean="0">
                <a:latin typeface="+mj-lt"/>
              </a:rPr>
              <a:t>,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adil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  optimal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Unsur-unsur</a:t>
            </a:r>
            <a:r>
              <a:rPr lang="en-US" dirty="0" smtClean="0">
                <a:solidFill>
                  <a:srgbClr val="FFFF00"/>
                </a:solidFill>
              </a:rPr>
              <a:t> Routing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5576" y="1646505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  </a:t>
            </a:r>
            <a:r>
              <a:rPr lang="en-US" sz="2400" dirty="0" err="1" smtClean="0"/>
              <a:t>Kriteria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: </a:t>
            </a:r>
          </a:p>
          <a:p>
            <a:pPr marL="801688" indent="-352425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err="1" smtClean="0"/>
              <a:t>Jumlah</a:t>
            </a:r>
            <a:r>
              <a:rPr lang="en-US" sz="2400" dirty="0" smtClean="0"/>
              <a:t> hop </a:t>
            </a:r>
          </a:p>
          <a:p>
            <a:pPr marL="801688" indent="-352425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Cost </a:t>
            </a:r>
          </a:p>
          <a:p>
            <a:pPr marL="801688" indent="-352425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Delay </a:t>
            </a:r>
          </a:p>
          <a:p>
            <a:pPr marL="801688" indent="-352425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err="1" smtClean="0"/>
              <a:t>Througput</a:t>
            </a:r>
            <a:r>
              <a:rPr lang="en-US" sz="2400" dirty="0" smtClean="0"/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   Decision Time </a:t>
            </a:r>
          </a:p>
          <a:p>
            <a:pPr marL="801688" indent="-352425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err="1" smtClean="0"/>
              <a:t>Paket</a:t>
            </a:r>
            <a:r>
              <a:rPr lang="en-US" sz="2400" dirty="0" smtClean="0"/>
              <a:t> (datagram) </a:t>
            </a:r>
          </a:p>
          <a:p>
            <a:pPr marL="801688" indent="-352425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Session (virtual Circuit)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Unsur-unsur</a:t>
            </a:r>
            <a:r>
              <a:rPr lang="en-US" dirty="0" smtClean="0">
                <a:solidFill>
                  <a:srgbClr val="FFFF00"/>
                </a:solidFill>
              </a:rPr>
              <a:t> Routing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5576" y="1772816"/>
            <a:ext cx="684076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 smtClean="0"/>
              <a:t>   Decision Place </a:t>
            </a:r>
          </a:p>
          <a:p>
            <a:pPr marL="1171575" indent="-449263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Each Node (</a:t>
            </a:r>
            <a:r>
              <a:rPr lang="en-US" sz="2400" dirty="0" err="1" smtClean="0"/>
              <a:t>terdistribusi</a:t>
            </a:r>
            <a:r>
              <a:rPr lang="en-US" sz="2400" dirty="0" smtClean="0"/>
              <a:t>) </a:t>
            </a:r>
          </a:p>
          <a:p>
            <a:pPr marL="1171575" indent="-449263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Central Node (</a:t>
            </a:r>
            <a:r>
              <a:rPr lang="en-US" sz="2400" dirty="0" err="1" smtClean="0"/>
              <a:t>terpusat</a:t>
            </a:r>
            <a:r>
              <a:rPr lang="en-US" sz="2400" dirty="0" smtClean="0"/>
              <a:t> ) </a:t>
            </a:r>
          </a:p>
          <a:p>
            <a:pPr marL="1171575" indent="-449263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Originating Node </a:t>
            </a:r>
          </a:p>
          <a:p>
            <a:pPr marL="1171575" indent="-449263"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 smtClean="0"/>
              <a:t>   Network Information source </a:t>
            </a:r>
          </a:p>
          <a:p>
            <a:pPr marL="977900" indent="-528638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None </a:t>
            </a:r>
          </a:p>
          <a:p>
            <a:pPr marL="977900" indent="-528638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Local </a:t>
            </a:r>
          </a:p>
          <a:p>
            <a:pPr marL="977900" indent="-528638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Adjacent nodes </a:t>
            </a:r>
          </a:p>
          <a:p>
            <a:pPr marL="977900" indent="-528638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Nodes along route </a:t>
            </a:r>
          </a:p>
          <a:p>
            <a:pPr marL="977900" indent="-528638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All Nodes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Unsur-unsur</a:t>
            </a:r>
            <a:r>
              <a:rPr lang="en-US" dirty="0" smtClean="0">
                <a:solidFill>
                  <a:srgbClr val="FFFF00"/>
                </a:solidFill>
              </a:rPr>
              <a:t> Routing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5576" y="1615147"/>
            <a:ext cx="640871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 smtClean="0"/>
              <a:t>  Routing Strategy </a:t>
            </a:r>
          </a:p>
          <a:p>
            <a:pPr marL="977900" indent="-4318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Fixed </a:t>
            </a:r>
          </a:p>
          <a:p>
            <a:pPr marL="977900" indent="-4318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Flooding </a:t>
            </a:r>
          </a:p>
          <a:p>
            <a:pPr marL="977900" indent="-4318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Random </a:t>
            </a:r>
          </a:p>
          <a:p>
            <a:pPr marL="977900" indent="-4318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Adaptive </a:t>
            </a:r>
          </a:p>
          <a:p>
            <a:pPr marL="977900" indent="-431800"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 smtClean="0"/>
              <a:t>  Adaptive Routing Update Time </a:t>
            </a:r>
          </a:p>
          <a:p>
            <a:pPr marL="977900" indent="-528638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Continuous </a:t>
            </a:r>
          </a:p>
          <a:p>
            <a:pPr marL="977900" indent="-528638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Periodic </a:t>
            </a:r>
          </a:p>
          <a:p>
            <a:pPr marL="977900" indent="-528638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Major load change </a:t>
            </a:r>
          </a:p>
          <a:p>
            <a:pPr marL="977900" indent="-528638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Topology change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Algoritma</a:t>
            </a:r>
            <a:r>
              <a:rPr lang="en-US" dirty="0" smtClean="0">
                <a:solidFill>
                  <a:srgbClr val="FFFF00"/>
                </a:solidFill>
              </a:rPr>
              <a:t> Routing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2335122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>
              <a:buFont typeface="Wingdings" pitchFamily="2" charset="2"/>
              <a:buChar char="ü"/>
            </a:pP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terpendek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node </a:t>
            </a:r>
            <a:r>
              <a:rPr lang="en-US" sz="2400" dirty="0" err="1" smtClean="0"/>
              <a:t>awal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node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.</a:t>
            </a:r>
          </a:p>
          <a:p>
            <a:pPr marL="442913" indent="-442913">
              <a:buFont typeface="Wingdings" pitchFamily="2" charset="2"/>
              <a:buChar char="ü"/>
            </a:pPr>
            <a:endParaRPr lang="en-US" sz="2400" dirty="0" smtClean="0"/>
          </a:p>
          <a:p>
            <a:pPr marL="442913" indent="-442913">
              <a:buFont typeface="Wingdings" pitchFamily="2" charset="2"/>
              <a:buChar char="ü"/>
            </a:pP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diungkapkan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stage.</a:t>
            </a:r>
          </a:p>
          <a:p>
            <a:pPr marL="442913" indent="-442913">
              <a:buFont typeface="Wingdings" pitchFamily="2" charset="2"/>
              <a:buChar char="ü"/>
            </a:pP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1928794" y="1500174"/>
            <a:ext cx="45368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-- Forward-search algorithm --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Circuit Switching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7544" y="1700808"/>
            <a:ext cx="7200800" cy="389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err="1" smtClean="0">
                <a:latin typeface="+mj-lt"/>
              </a:rPr>
              <a:t>Koneksi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biasanya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terjadi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secara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fisik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bersifat</a:t>
            </a:r>
            <a:r>
              <a:rPr lang="en-US" sz="2800" dirty="0" smtClean="0">
                <a:latin typeface="+mj-lt"/>
              </a:rPr>
              <a:t> point to point. </a:t>
            </a:r>
          </a:p>
          <a:p>
            <a:pPr marL="449263" indent="-44926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err="1" smtClean="0">
                <a:latin typeface="+mj-lt"/>
              </a:rPr>
              <a:t>Penggunaan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jalur</a:t>
            </a:r>
            <a:r>
              <a:rPr lang="en-US" sz="2800" dirty="0" smtClean="0">
                <a:latin typeface="+mj-lt"/>
              </a:rPr>
              <a:t> yang </a:t>
            </a:r>
            <a:r>
              <a:rPr lang="en-US" sz="2800" dirty="0" err="1" smtClean="0">
                <a:latin typeface="+mj-lt"/>
              </a:rPr>
              <a:t>bertambah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banyak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untuk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jumlah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hubungan</a:t>
            </a:r>
            <a:r>
              <a:rPr lang="en-US" sz="2800" dirty="0" smtClean="0">
                <a:latin typeface="+mj-lt"/>
              </a:rPr>
              <a:t> yang </a:t>
            </a:r>
            <a:r>
              <a:rPr lang="en-US" sz="2800" dirty="0" err="1" smtClean="0">
                <a:latin typeface="+mj-lt"/>
              </a:rPr>
              <a:t>meningkat</a:t>
            </a:r>
            <a:endParaRPr lang="en-US" sz="2800" dirty="0" smtClean="0">
              <a:latin typeface="+mj-lt"/>
            </a:endParaRPr>
          </a:p>
          <a:p>
            <a:pPr marL="449263" indent="-44926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+mj-lt"/>
              </a:rPr>
              <a:t>Cost yang </a:t>
            </a:r>
            <a:r>
              <a:rPr lang="en-US" sz="2800" dirty="0" err="1" smtClean="0">
                <a:latin typeface="+mj-lt"/>
              </a:rPr>
              <a:t>akan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semakin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meningkat</a:t>
            </a:r>
            <a:endParaRPr lang="en-US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Algoritma</a:t>
            </a:r>
            <a:r>
              <a:rPr lang="en-US" dirty="0" smtClean="0">
                <a:solidFill>
                  <a:srgbClr val="FFFF00"/>
                </a:solidFill>
              </a:rPr>
              <a:t> Routing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2680170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buFont typeface="Wingdings" pitchFamily="2" charset="2"/>
              <a:buChar char="ü"/>
            </a:pP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terkecil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node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node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. </a:t>
            </a:r>
          </a:p>
          <a:p>
            <a:pPr marL="354013" indent="-354013">
              <a:buFont typeface="Wingdings" pitchFamily="2" charset="2"/>
              <a:buChar char="ü"/>
            </a:pPr>
            <a:endParaRPr lang="en-US" sz="2400" dirty="0" smtClean="0"/>
          </a:p>
          <a:p>
            <a:pPr marL="354013" indent="-354013">
              <a:buFont typeface="Wingdings" pitchFamily="2" charset="2"/>
              <a:buChar char="ü"/>
            </a:pP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diproses</a:t>
            </a:r>
            <a:r>
              <a:rPr lang="en-US" sz="2400" dirty="0" smtClean="0"/>
              <a:t> </a:t>
            </a:r>
            <a:r>
              <a:rPr lang="en-US" sz="2400" dirty="0" err="1" smtClean="0"/>
              <a:t>tiap</a:t>
            </a:r>
            <a:r>
              <a:rPr lang="en-US" sz="2400" dirty="0" smtClean="0"/>
              <a:t> stage. </a:t>
            </a:r>
          </a:p>
          <a:p>
            <a:pPr marL="354013" indent="-354013">
              <a:buFont typeface="Wingdings" pitchFamily="2" charset="2"/>
              <a:buChar char="ü"/>
            </a:pPr>
            <a:endParaRPr lang="en-US" sz="2400" dirty="0" smtClean="0"/>
          </a:p>
          <a:p>
            <a:pPr marL="354013" indent="-354013">
              <a:buFont typeface="Wingdings" pitchFamily="2" charset="2"/>
              <a:buChar char="ü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tiap</a:t>
            </a:r>
            <a:r>
              <a:rPr lang="en-US" sz="2400" dirty="0" smtClean="0"/>
              <a:t> stage,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node. </a:t>
            </a:r>
          </a:p>
        </p:txBody>
      </p:sp>
      <p:sp>
        <p:nvSpPr>
          <p:cNvPr id="9" name="Rectangle 8"/>
          <p:cNvSpPr/>
          <p:nvPr/>
        </p:nvSpPr>
        <p:spPr>
          <a:xfrm>
            <a:off x="1928794" y="1500174"/>
            <a:ext cx="4737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-- Backward-search algorithm --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Algoritma</a:t>
            </a:r>
            <a:r>
              <a:rPr lang="en-US" dirty="0" smtClean="0">
                <a:solidFill>
                  <a:srgbClr val="FFFF00"/>
                </a:solidFill>
              </a:rPr>
              <a:t> Routing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397370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472" y="2285992"/>
            <a:ext cx="70009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routing yang paling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rute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rute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diubah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topologi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r>
              <a:rPr lang="en-US" sz="2400" smtClean="0"/>
              <a:t>. 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2714612" y="1571612"/>
            <a:ext cx="2805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-- Fixed Routing --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Algoritma</a:t>
            </a:r>
            <a:r>
              <a:rPr lang="en-US" dirty="0" smtClean="0">
                <a:solidFill>
                  <a:srgbClr val="FFFF00"/>
                </a:solidFill>
              </a:rPr>
              <a:t> Routing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7544" y="1547891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Keterangan</a:t>
            </a:r>
            <a:r>
              <a:rPr lang="en-US" sz="2400" dirty="0" smtClean="0"/>
              <a:t> : </a:t>
            </a:r>
          </a:p>
          <a:p>
            <a:r>
              <a:rPr lang="en-US" sz="2400" dirty="0" smtClean="0"/>
              <a:t>N =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node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S = node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</a:p>
          <a:p>
            <a:r>
              <a:rPr lang="sv-SE" sz="2400" dirty="0" smtClean="0"/>
              <a:t>M = himpunan node yang dihasilkan oleh algoritma </a:t>
            </a:r>
          </a:p>
          <a:p>
            <a:r>
              <a:rPr lang="en-US" sz="2400" dirty="0" smtClean="0"/>
              <a:t>l(I,J) = link cost </a:t>
            </a:r>
            <a:r>
              <a:rPr lang="en-US" sz="2400" dirty="0" err="1" smtClean="0"/>
              <a:t>dari</a:t>
            </a:r>
            <a:r>
              <a:rPr lang="en-US" sz="2400" dirty="0" smtClean="0"/>
              <a:t> node </a:t>
            </a:r>
            <a:r>
              <a:rPr lang="en-US" sz="2400" dirty="0" err="1" smtClean="0"/>
              <a:t>ke</a:t>
            </a:r>
            <a:r>
              <a:rPr lang="en-US" sz="2400" dirty="0" smtClean="0"/>
              <a:t> I </a:t>
            </a:r>
            <a:r>
              <a:rPr lang="en-US" sz="2400" dirty="0" err="1" smtClean="0"/>
              <a:t>sampi</a:t>
            </a:r>
            <a:r>
              <a:rPr lang="en-US" sz="2400" dirty="0" smtClean="0"/>
              <a:t> node </a:t>
            </a:r>
            <a:r>
              <a:rPr lang="en-US" sz="2400" dirty="0" err="1" smtClean="0"/>
              <a:t>ke</a:t>
            </a:r>
            <a:r>
              <a:rPr lang="en-US" sz="2400" dirty="0" smtClean="0"/>
              <a:t> j,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bernilai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node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terhubung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C1(n) :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terkecil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S </a:t>
            </a:r>
            <a:r>
              <a:rPr lang="en-US" sz="2400" dirty="0" err="1" smtClean="0"/>
              <a:t>ke</a:t>
            </a:r>
            <a:r>
              <a:rPr lang="en-US" sz="2400" dirty="0" smtClean="0"/>
              <a:t> n yang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dikerjakan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memperlihatkan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muka</a:t>
            </a:r>
            <a:r>
              <a:rPr lang="en-US" sz="2400" dirty="0" smtClean="0"/>
              <a:t>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S=1.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14488"/>
            <a:ext cx="7407711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Kendali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Lalu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Lintas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6" y="1916832"/>
            <a:ext cx="727280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b="1" dirty="0" smtClean="0">
                <a:latin typeface="+mj-lt"/>
              </a:rPr>
              <a:t>Flow Control </a:t>
            </a:r>
            <a:r>
              <a:rPr lang="en-US" sz="2400" b="1" dirty="0" err="1" smtClean="0">
                <a:latin typeface="+mj-lt"/>
              </a:rPr>
              <a:t>digunakan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untuk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mengatur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aliran</a:t>
            </a:r>
            <a:r>
              <a:rPr lang="en-US" sz="2400" b="1" dirty="0" smtClean="0">
                <a:latin typeface="+mj-lt"/>
              </a:rPr>
              <a:t> data </a:t>
            </a:r>
            <a:r>
              <a:rPr lang="en-US" sz="2400" b="1" dirty="0" err="1" smtClean="0">
                <a:latin typeface="+mj-lt"/>
              </a:rPr>
              <a:t>dari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dua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titik</a:t>
            </a:r>
            <a:r>
              <a:rPr lang="en-US" sz="2400" b="1" dirty="0" smtClean="0">
                <a:latin typeface="+mj-lt"/>
              </a:rPr>
              <a:t>. </a:t>
            </a:r>
          </a:p>
          <a:p>
            <a:pPr marL="449263" indent="-449263">
              <a:lnSpc>
                <a:spcPct val="150000"/>
              </a:lnSpc>
              <a:spcAft>
                <a:spcPts val="600"/>
              </a:spcAft>
            </a:pPr>
            <a:endParaRPr lang="en-US" sz="2400" b="1" dirty="0" smtClean="0">
              <a:latin typeface="+mj-lt"/>
            </a:endParaRPr>
          </a:p>
          <a:p>
            <a:pPr marL="449263" indent="-449263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b="1" dirty="0" smtClean="0">
                <a:latin typeface="+mj-lt"/>
              </a:rPr>
              <a:t>Flow control </a:t>
            </a:r>
            <a:r>
              <a:rPr lang="en-US" sz="2400" b="1" dirty="0" err="1" smtClean="0">
                <a:latin typeface="+mj-lt"/>
              </a:rPr>
              <a:t>juga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digunakan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untuk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hubungan</a:t>
            </a:r>
            <a:r>
              <a:rPr lang="en-US" sz="2400" b="1" dirty="0" smtClean="0">
                <a:latin typeface="+mj-lt"/>
              </a:rPr>
              <a:t> yang </a:t>
            </a:r>
            <a:r>
              <a:rPr lang="en-US" sz="2400" b="1" dirty="0" err="1" smtClean="0">
                <a:latin typeface="+mj-lt"/>
              </a:rPr>
              <a:t>bersifat</a:t>
            </a:r>
            <a:r>
              <a:rPr lang="en-US" sz="2400" b="1" dirty="0" smtClean="0">
                <a:latin typeface="+mj-lt"/>
              </a:rPr>
              <a:t> indirect, </a:t>
            </a:r>
            <a:r>
              <a:rPr lang="en-US" sz="2400" b="1" dirty="0" err="1" smtClean="0">
                <a:latin typeface="+mj-lt"/>
              </a:rPr>
              <a:t>seperti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misal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dua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titik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dalam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sebuah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jaringan</a:t>
            </a:r>
            <a:r>
              <a:rPr lang="en-US" sz="2400" b="1" dirty="0" smtClean="0">
                <a:latin typeface="+mj-lt"/>
              </a:rPr>
              <a:t> packet-switching </a:t>
            </a:r>
            <a:r>
              <a:rPr lang="en-US" sz="2400" b="1" dirty="0" err="1" smtClean="0">
                <a:latin typeface="+mj-lt"/>
              </a:rPr>
              <a:t>di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mana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kedua</a:t>
            </a:r>
            <a:r>
              <a:rPr lang="en-US" sz="2400" b="1" dirty="0" smtClean="0">
                <a:latin typeface="+mj-lt"/>
              </a:rPr>
              <a:t> endpoint-</a:t>
            </a:r>
            <a:r>
              <a:rPr lang="en-US" sz="2400" b="1" dirty="0" err="1" smtClean="0">
                <a:latin typeface="+mj-lt"/>
              </a:rPr>
              <a:t>nya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merupakan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sirkit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maya</a:t>
            </a:r>
            <a:r>
              <a:rPr lang="en-US" sz="2400" b="1" dirty="0" smtClean="0">
                <a:latin typeface="+mj-lt"/>
              </a:rPr>
              <a:t>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211960" y="1412776"/>
            <a:ext cx="4032448" cy="720080"/>
          </a:xfrm>
          <a:prstGeom prst="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Flow Control</a:t>
            </a:r>
            <a:endParaRPr kumimoji="0" lang="en-US" sz="3200" b="1" i="0" u="none" strike="noStrike" kern="1200" cap="none" spc="0" normalizeH="0" baseline="0" noProof="0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Kendali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Lalu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Lintas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6" y="2060847"/>
            <a:ext cx="7272808" cy="2794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b="1" dirty="0" err="1" smtClean="0">
                <a:latin typeface="+mj-lt"/>
              </a:rPr>
              <a:t>Fungsi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dari</a:t>
            </a:r>
            <a:r>
              <a:rPr lang="en-US" sz="2400" b="1" dirty="0" smtClean="0">
                <a:latin typeface="+mj-lt"/>
              </a:rPr>
              <a:t> flow control </a:t>
            </a:r>
            <a:r>
              <a:rPr lang="en-US" sz="2400" b="1" dirty="0" err="1" smtClean="0">
                <a:latin typeface="+mj-lt"/>
              </a:rPr>
              <a:t>adalah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untuk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memberi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kesempatan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kepada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penerima</a:t>
            </a:r>
            <a:r>
              <a:rPr lang="en-US" sz="2400" b="1" dirty="0" smtClean="0">
                <a:latin typeface="+mj-lt"/>
              </a:rPr>
              <a:t> (receiver) agar </a:t>
            </a:r>
            <a:r>
              <a:rPr lang="en-US" sz="2400" b="1" dirty="0" err="1" smtClean="0">
                <a:latin typeface="+mj-lt"/>
              </a:rPr>
              <a:t>dapat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mengendalikan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laju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penerimaan</a:t>
            </a:r>
            <a:r>
              <a:rPr lang="en-US" sz="2400" b="1" dirty="0" smtClean="0">
                <a:latin typeface="+mj-lt"/>
              </a:rPr>
              <a:t> data, </a:t>
            </a:r>
            <a:r>
              <a:rPr lang="en-US" sz="2400" b="1" dirty="0" err="1" smtClean="0">
                <a:latin typeface="+mj-lt"/>
              </a:rPr>
              <a:t>sehingga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ia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tidak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terbanjiri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oleh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limpahan</a:t>
            </a:r>
            <a:r>
              <a:rPr lang="en-US" sz="2400" b="1" dirty="0" smtClean="0">
                <a:latin typeface="+mj-lt"/>
              </a:rPr>
              <a:t> data.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211960" y="1412776"/>
            <a:ext cx="4032448" cy="720080"/>
          </a:xfrm>
          <a:prstGeom prst="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Flow Control</a:t>
            </a:r>
            <a:endParaRPr kumimoji="0" lang="en-US" sz="3200" b="1" i="0" u="none" strike="noStrike" kern="1200" cap="none" spc="0" normalizeH="0" baseline="0" noProof="0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Kendali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Lalu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Lintas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6" y="2348880"/>
            <a:ext cx="7344816" cy="3425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b="1" dirty="0" err="1" smtClean="0">
                <a:latin typeface="+mj-lt"/>
              </a:rPr>
              <a:t>Digunakan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untuk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menangani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terjadinya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kemacetan</a:t>
            </a:r>
            <a:r>
              <a:rPr lang="en-US" sz="2400" b="1" dirty="0" smtClean="0">
                <a:latin typeface="+mj-lt"/>
              </a:rPr>
              <a:t>.</a:t>
            </a:r>
          </a:p>
          <a:p>
            <a:pPr marL="449263" indent="-449263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b="1" dirty="0" err="1" smtClean="0">
                <a:latin typeface="+mj-lt"/>
              </a:rPr>
              <a:t>Pada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dasarnya</a:t>
            </a:r>
            <a:r>
              <a:rPr lang="en-US" sz="2400" b="1" dirty="0" smtClean="0">
                <a:latin typeface="+mj-lt"/>
              </a:rPr>
              <a:t>, </a:t>
            </a:r>
            <a:r>
              <a:rPr lang="en-US" sz="2400" b="1" dirty="0" err="1" smtClean="0">
                <a:latin typeface="+mj-lt"/>
              </a:rPr>
              <a:t>sebuah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jaringan</a:t>
            </a:r>
            <a:r>
              <a:rPr lang="en-US" sz="2400" b="1" dirty="0" smtClean="0">
                <a:latin typeface="+mj-lt"/>
              </a:rPr>
              <a:t> packet-switched </a:t>
            </a:r>
            <a:r>
              <a:rPr lang="en-US" sz="2400" b="1" dirty="0" err="1" smtClean="0">
                <a:latin typeface="+mj-lt"/>
              </a:rPr>
              <a:t>adalah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jaringan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antrian</a:t>
            </a:r>
            <a:r>
              <a:rPr lang="en-US" sz="2400" b="1" dirty="0" smtClean="0">
                <a:latin typeface="+mj-lt"/>
              </a:rPr>
              <a:t>. </a:t>
            </a:r>
            <a:r>
              <a:rPr lang="en-US" sz="2400" b="1" dirty="0" err="1" smtClean="0">
                <a:latin typeface="+mj-lt"/>
              </a:rPr>
              <a:t>Pada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masing-masing</a:t>
            </a:r>
            <a:r>
              <a:rPr lang="en-US" sz="2400" b="1" dirty="0" smtClean="0">
                <a:latin typeface="+mj-lt"/>
              </a:rPr>
              <a:t> node, </a:t>
            </a:r>
            <a:r>
              <a:rPr lang="en-US" sz="2400" b="1" dirty="0" err="1" smtClean="0">
                <a:latin typeface="+mj-lt"/>
              </a:rPr>
              <a:t>terdapat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sebuah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antrian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paket</a:t>
            </a:r>
            <a:r>
              <a:rPr lang="en-US" sz="2400" b="1" dirty="0" smtClean="0">
                <a:latin typeface="+mj-lt"/>
              </a:rPr>
              <a:t> yang </a:t>
            </a:r>
            <a:r>
              <a:rPr lang="en-US" sz="2400" b="1" dirty="0" err="1" smtClean="0">
                <a:latin typeface="+mj-lt"/>
              </a:rPr>
              <a:t>akan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dikirimkan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kanal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tertentu</a:t>
            </a:r>
            <a:r>
              <a:rPr lang="en-US" sz="2400" b="1" dirty="0" smtClean="0">
                <a:latin typeface="+mj-lt"/>
              </a:rPr>
              <a:t>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635896" y="1556792"/>
            <a:ext cx="4032448" cy="720080"/>
          </a:xfrm>
          <a:prstGeom prst="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Congestion  Control</a:t>
            </a:r>
            <a:endParaRPr kumimoji="0" lang="en-US" sz="3200" b="1" i="0" u="none" strike="noStrike" kern="1200" cap="none" spc="0" normalizeH="0" baseline="0" noProof="0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Kendali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Lalu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Lintas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6" y="2348880"/>
            <a:ext cx="7344816" cy="3902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b="1" dirty="0" err="1" smtClean="0">
                <a:latin typeface="+mj-lt"/>
              </a:rPr>
              <a:t>Apabila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kecepatan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datangya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suatu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paket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dalam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sebuah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antrian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lebih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besar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dibandingkan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kecepatan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pentransferan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paket</a:t>
            </a:r>
            <a:r>
              <a:rPr lang="en-US" sz="2400" b="1" dirty="0" smtClean="0">
                <a:latin typeface="+mj-lt"/>
              </a:rPr>
              <a:t>, </a:t>
            </a:r>
            <a:r>
              <a:rPr lang="en-US" sz="2400" b="1" dirty="0" err="1" smtClean="0">
                <a:latin typeface="+mj-lt"/>
              </a:rPr>
              <a:t>maka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muncul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efek</a:t>
            </a:r>
            <a:r>
              <a:rPr lang="en-US" sz="2400" b="1" dirty="0" smtClean="0">
                <a:latin typeface="+mj-lt"/>
              </a:rPr>
              <a:t> bottleneck. </a:t>
            </a:r>
            <a:r>
              <a:rPr lang="en-US" sz="2400" b="1" dirty="0" err="1" smtClean="0">
                <a:latin typeface="+mj-lt"/>
              </a:rPr>
              <a:t>Apabila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antrian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makin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panjang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jumlah</a:t>
            </a:r>
            <a:r>
              <a:rPr lang="en-US" sz="2400" b="1" dirty="0" smtClean="0">
                <a:latin typeface="+mj-lt"/>
              </a:rPr>
              <a:t> node yang </a:t>
            </a:r>
            <a:r>
              <a:rPr lang="en-US" sz="2400" b="1" dirty="0" err="1" smtClean="0">
                <a:latin typeface="+mj-lt"/>
              </a:rPr>
              <a:t>menggunakn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kanal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juga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bertambah</a:t>
            </a:r>
            <a:r>
              <a:rPr lang="en-US" sz="2400" b="1" dirty="0" smtClean="0">
                <a:latin typeface="+mj-lt"/>
              </a:rPr>
              <a:t>, </a:t>
            </a:r>
            <a:r>
              <a:rPr lang="en-US" sz="2400" b="1" dirty="0" err="1" smtClean="0">
                <a:latin typeface="+mj-lt"/>
              </a:rPr>
              <a:t>maka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kemungkinan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terjadi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kemacetan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sangat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besar</a:t>
            </a:r>
            <a:r>
              <a:rPr lang="en-US" sz="2400" b="1" dirty="0" smtClean="0">
                <a:latin typeface="+mj-lt"/>
              </a:rPr>
              <a:t>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635896" y="1556792"/>
            <a:ext cx="4032448" cy="720080"/>
          </a:xfrm>
          <a:prstGeom prst="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Congestion  Control</a:t>
            </a:r>
            <a:endParaRPr kumimoji="0" lang="en-US" sz="3200" b="1" i="0" u="none" strike="noStrike" kern="1200" cap="none" spc="0" normalizeH="0" baseline="0" noProof="0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Kendali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Lalu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Lintas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6" y="2276872"/>
            <a:ext cx="7416824" cy="3902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err="1" smtClean="0">
                <a:latin typeface="+mj-lt"/>
              </a:rPr>
              <a:t>Permasalahan</a:t>
            </a:r>
            <a:r>
              <a:rPr lang="en-US" sz="2400" b="1" dirty="0" smtClean="0">
                <a:latin typeface="+mj-lt"/>
              </a:rPr>
              <a:t> yang </a:t>
            </a:r>
            <a:r>
              <a:rPr lang="en-US" sz="2400" b="1" dirty="0" err="1" smtClean="0">
                <a:latin typeface="+mj-lt"/>
              </a:rPr>
              <a:t>serius</a:t>
            </a:r>
            <a:r>
              <a:rPr lang="en-US" sz="2400" b="1" dirty="0" smtClean="0">
                <a:latin typeface="+mj-lt"/>
              </a:rPr>
              <a:t> yang </a:t>
            </a:r>
            <a:r>
              <a:rPr lang="en-US" sz="2400" b="1" dirty="0" err="1" smtClean="0">
                <a:latin typeface="+mj-lt"/>
              </a:rPr>
              <a:t>diakibatkan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efek</a:t>
            </a:r>
            <a:r>
              <a:rPr lang="en-US" sz="2400" b="1" dirty="0" smtClean="0">
                <a:latin typeface="+mj-lt"/>
              </a:rPr>
              <a:t> congestion </a:t>
            </a:r>
            <a:r>
              <a:rPr lang="en-US" sz="2400" b="1" dirty="0" err="1" smtClean="0">
                <a:latin typeface="+mj-lt"/>
              </a:rPr>
              <a:t>adalah</a:t>
            </a:r>
            <a:r>
              <a:rPr lang="en-US" sz="2400" b="1" dirty="0" smtClean="0">
                <a:latin typeface="+mj-lt"/>
              </a:rPr>
              <a:t> deadlock, </a:t>
            </a:r>
            <a:r>
              <a:rPr lang="en-US" sz="2400" b="1" dirty="0" err="1" smtClean="0">
                <a:latin typeface="+mj-lt"/>
              </a:rPr>
              <a:t>yaitu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suatu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kondisi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mana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sekelompok</a:t>
            </a:r>
            <a:r>
              <a:rPr lang="en-US" sz="2400" b="1" dirty="0" smtClean="0">
                <a:latin typeface="+mj-lt"/>
              </a:rPr>
              <a:t> node </a:t>
            </a:r>
            <a:r>
              <a:rPr lang="en-US" sz="2400" b="1" dirty="0" err="1" smtClean="0">
                <a:latin typeface="+mj-lt"/>
              </a:rPr>
              <a:t>tidak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bisa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meneruskan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pengiriman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paket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karena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tidak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ada</a:t>
            </a:r>
            <a:r>
              <a:rPr lang="en-US" sz="2400" b="1" dirty="0" smtClean="0">
                <a:latin typeface="+mj-lt"/>
              </a:rPr>
              <a:t> buffer yang </a:t>
            </a:r>
            <a:r>
              <a:rPr lang="en-US" sz="2400" b="1" dirty="0" err="1" smtClean="0">
                <a:latin typeface="+mj-lt"/>
              </a:rPr>
              <a:t>tersedia</a:t>
            </a:r>
            <a:r>
              <a:rPr lang="en-US" sz="2400" b="1" dirty="0" smtClean="0">
                <a:latin typeface="+mj-lt"/>
              </a:rPr>
              <a:t>. </a:t>
            </a:r>
            <a:r>
              <a:rPr lang="en-US" sz="2400" b="1" dirty="0" err="1" smtClean="0">
                <a:latin typeface="+mj-lt"/>
              </a:rPr>
              <a:t>Teknik</a:t>
            </a:r>
            <a:r>
              <a:rPr lang="en-US" sz="2400" b="1" dirty="0" smtClean="0">
                <a:latin typeface="+mj-lt"/>
              </a:rPr>
              <a:t> deadlock avoidance </a:t>
            </a:r>
            <a:r>
              <a:rPr lang="en-US" sz="2400" b="1" dirty="0" err="1" smtClean="0">
                <a:latin typeface="+mj-lt"/>
              </a:rPr>
              <a:t>digunakan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untuk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mendisain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jaringan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sehingga</a:t>
            </a:r>
            <a:r>
              <a:rPr lang="en-US" sz="2400" b="1" dirty="0" smtClean="0">
                <a:latin typeface="+mj-lt"/>
              </a:rPr>
              <a:t> deadlock </a:t>
            </a:r>
            <a:r>
              <a:rPr lang="en-US" sz="2400" b="1" dirty="0" err="1" smtClean="0">
                <a:latin typeface="+mj-lt"/>
              </a:rPr>
              <a:t>tidak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terjadi</a:t>
            </a:r>
            <a:r>
              <a:rPr lang="en-US" sz="2400" b="1" dirty="0" smtClean="0">
                <a:latin typeface="+mj-lt"/>
              </a:rPr>
              <a:t>.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635896" y="1556792"/>
            <a:ext cx="4032448" cy="720080"/>
          </a:xfrm>
          <a:prstGeom prst="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Deadlock Avoidance</a:t>
            </a:r>
            <a:endParaRPr kumimoji="0" lang="en-US" sz="3200" b="1" i="0" u="none" strike="noStrike" kern="1200" cap="none" spc="0" normalizeH="0" baseline="0" noProof="0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Kendali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Lalu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Lintas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6" y="2276872"/>
            <a:ext cx="7344816" cy="3348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err="1" smtClean="0">
                <a:latin typeface="+mj-lt"/>
              </a:rPr>
              <a:t>Bentuk</a:t>
            </a:r>
            <a:r>
              <a:rPr lang="en-US" sz="2400" b="1" dirty="0" smtClean="0">
                <a:latin typeface="+mj-lt"/>
              </a:rPr>
              <a:t> deadlock yang paling </a:t>
            </a:r>
            <a:r>
              <a:rPr lang="en-US" sz="2400" b="1" dirty="0" err="1" smtClean="0">
                <a:latin typeface="+mj-lt"/>
              </a:rPr>
              <a:t>sederhana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adalah</a:t>
            </a:r>
            <a:r>
              <a:rPr lang="en-US" sz="2400" b="1" dirty="0" smtClean="0">
                <a:latin typeface="+mj-lt"/>
              </a:rPr>
              <a:t> direct store-and-forward deadlock.</a:t>
            </a:r>
          </a:p>
          <a:p>
            <a:pPr marL="449263" indent="-449263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err="1" smtClean="0">
                <a:latin typeface="+mj-lt"/>
              </a:rPr>
              <a:t>Bentuk</a:t>
            </a:r>
            <a:r>
              <a:rPr lang="en-US" sz="2400" b="1" dirty="0" smtClean="0">
                <a:latin typeface="+mj-lt"/>
              </a:rPr>
              <a:t> deadlock </a:t>
            </a:r>
            <a:r>
              <a:rPr lang="en-US" sz="2400" b="1" dirty="0" err="1" smtClean="0">
                <a:latin typeface="+mj-lt"/>
              </a:rPr>
              <a:t>kedua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adalah</a:t>
            </a:r>
            <a:r>
              <a:rPr lang="en-US" sz="2400" b="1" dirty="0" smtClean="0">
                <a:latin typeface="+mj-lt"/>
              </a:rPr>
              <a:t> indirect store-and-forward deadlock. </a:t>
            </a:r>
          </a:p>
          <a:p>
            <a:pPr marL="449263" indent="-449263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err="1" smtClean="0">
                <a:latin typeface="+mj-lt"/>
              </a:rPr>
              <a:t>Bentuk</a:t>
            </a:r>
            <a:r>
              <a:rPr lang="en-US" sz="2400" b="1" dirty="0" smtClean="0">
                <a:latin typeface="+mj-lt"/>
              </a:rPr>
              <a:t> deadlock yang </a:t>
            </a:r>
            <a:r>
              <a:rPr lang="en-US" sz="2400" b="1" dirty="0" err="1" smtClean="0">
                <a:latin typeface="+mj-lt"/>
              </a:rPr>
              <a:t>ketiga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adalah</a:t>
            </a:r>
            <a:r>
              <a:rPr lang="en-US" sz="2400" b="1" dirty="0" smtClean="0">
                <a:latin typeface="+mj-lt"/>
              </a:rPr>
              <a:t> reassembly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707904" y="1556792"/>
            <a:ext cx="4032448" cy="720080"/>
          </a:xfrm>
          <a:prstGeom prst="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Deadlock Avoidance</a:t>
            </a:r>
            <a:endParaRPr kumimoji="0" lang="en-US" sz="3200" b="1" i="0" u="none" strike="noStrike" kern="1200" cap="none" spc="0" normalizeH="0" baseline="0" noProof="0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Circuit Switching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1426706"/>
            <a:ext cx="7416824" cy="5010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+mj-lt"/>
              </a:rPr>
              <a:t>Pengaturan</a:t>
            </a:r>
            <a:r>
              <a:rPr lang="en-US" sz="2400" dirty="0" smtClean="0">
                <a:latin typeface="+mj-lt"/>
              </a:rPr>
              <a:t> switching </a:t>
            </a:r>
            <a:r>
              <a:rPr lang="en-US" sz="2400" dirty="0" err="1" smtClean="0">
                <a:latin typeface="+mj-lt"/>
              </a:rPr>
              <a:t>menjadi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sangat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komplek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449263" indent="-44926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+mj-lt"/>
              </a:rPr>
              <a:t>Munculnya</a:t>
            </a:r>
            <a:r>
              <a:rPr lang="en-US" sz="2400" dirty="0" smtClean="0">
                <a:latin typeface="+mj-lt"/>
              </a:rPr>
              <a:t> idle time </a:t>
            </a:r>
            <a:r>
              <a:rPr lang="en-US" sz="2400" dirty="0" err="1" smtClean="0">
                <a:latin typeface="+mj-lt"/>
              </a:rPr>
              <a:t>bagi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jalur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tidak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digunakan</a:t>
            </a:r>
            <a:r>
              <a:rPr lang="en-US" sz="2400" dirty="0" smtClean="0">
                <a:latin typeface="+mj-lt"/>
              </a:rPr>
              <a:t>. Hal </a:t>
            </a:r>
            <a:r>
              <a:rPr lang="en-US" sz="2400" dirty="0" err="1" smtClean="0">
                <a:latin typeface="+mj-lt"/>
              </a:rPr>
              <a:t>ini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tentu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menambah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inefisiensi</a:t>
            </a:r>
            <a:r>
              <a:rPr lang="en-US" sz="2400" dirty="0" smtClean="0">
                <a:latin typeface="+mj-lt"/>
              </a:rPr>
              <a:t> Model circuit switching, </a:t>
            </a:r>
            <a:r>
              <a:rPr lang="en-US" sz="2400" dirty="0" err="1" smtClean="0">
                <a:latin typeface="+mj-lt"/>
              </a:rPr>
              <a:t>karena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sifatnya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biasanya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mentransmisikan</a:t>
            </a:r>
            <a:r>
              <a:rPr lang="en-US" sz="2400" dirty="0" smtClean="0">
                <a:latin typeface="+mj-lt"/>
              </a:rPr>
              <a:t> data </a:t>
            </a:r>
            <a:r>
              <a:rPr lang="en-US" sz="2400" dirty="0" err="1" smtClean="0">
                <a:latin typeface="+mj-lt"/>
              </a:rPr>
              <a:t>dengan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kecepatan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konstan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sehingga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untuk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menggabungkan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suatu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jaringan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jaringan</a:t>
            </a:r>
            <a:r>
              <a:rPr lang="en-US" sz="2400" dirty="0" smtClean="0">
                <a:latin typeface="+mj-lt"/>
              </a:rPr>
              <a:t> lain yang </a:t>
            </a:r>
            <a:r>
              <a:rPr lang="en-US" sz="2400" dirty="0" err="1" smtClean="0">
                <a:latin typeface="+mj-lt"/>
              </a:rPr>
              <a:t>berbeda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kecepatan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tentu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sulit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diwujudkan</a:t>
            </a:r>
            <a:r>
              <a:rPr lang="en-US" sz="2400" dirty="0" smtClean="0">
                <a:latin typeface="+mj-lt"/>
              </a:rPr>
              <a:t>. 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Packet Switching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7544" y="1700808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+mj-lt"/>
              </a:rPr>
              <a:t>Pesan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dikirim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dipecah-pecah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besar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tertentu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449263" indent="-44926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+mj-lt"/>
              </a:rPr>
              <a:t>Pada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tiap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pecahan</a:t>
            </a:r>
            <a:r>
              <a:rPr lang="en-US" sz="2400" dirty="0" smtClean="0">
                <a:latin typeface="+mj-lt"/>
              </a:rPr>
              <a:t> data </a:t>
            </a:r>
            <a:r>
              <a:rPr lang="en-US" sz="2400" dirty="0" err="1" smtClean="0">
                <a:latin typeface="+mj-lt"/>
              </a:rPr>
              <a:t>ditambahkan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informasi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kendali</a:t>
            </a:r>
            <a:r>
              <a:rPr lang="en-US" sz="2400" dirty="0" smtClean="0">
                <a:latin typeface="+mj-lt"/>
              </a:rPr>
              <a:t>. </a:t>
            </a:r>
            <a:r>
              <a:rPr lang="en-US" sz="2400" dirty="0" err="1" smtClean="0">
                <a:latin typeface="+mj-lt"/>
              </a:rPr>
              <a:t>Informasi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kendali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ini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dalam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bentuk</a:t>
            </a:r>
            <a:r>
              <a:rPr lang="en-US" sz="2400" dirty="0" smtClean="0">
                <a:latin typeface="+mj-lt"/>
              </a:rPr>
              <a:t> yang paling minim, </a:t>
            </a:r>
            <a:r>
              <a:rPr lang="en-US" sz="2400" dirty="0" err="1" smtClean="0">
                <a:latin typeface="+mj-lt"/>
              </a:rPr>
              <a:t>digunakan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untuk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membantu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proses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pencarian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rute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dalam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suatu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jaringan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sehingga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pesan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dapat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sampai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alamat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tujuan</a:t>
            </a:r>
            <a:r>
              <a:rPr lang="en-US" sz="2400" dirty="0" smtClean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Packet Switching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556792"/>
            <a:ext cx="6962521" cy="47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Packet Switching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3528" y="1712997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+mj-lt"/>
              </a:rPr>
              <a:t>Penggunaan</a:t>
            </a:r>
            <a:r>
              <a:rPr lang="en-US" sz="2400" dirty="0" smtClean="0">
                <a:latin typeface="+mj-lt"/>
              </a:rPr>
              <a:t> Data Switching </a:t>
            </a:r>
            <a:r>
              <a:rPr lang="en-US" sz="2400" dirty="0" err="1" smtClean="0">
                <a:latin typeface="+mj-lt"/>
              </a:rPr>
              <a:t>mempunyai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keuntungan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dibandingkan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penggunaan</a:t>
            </a:r>
            <a:r>
              <a:rPr lang="en-US" sz="2400" dirty="0" smtClean="0">
                <a:latin typeface="+mj-lt"/>
              </a:rPr>
              <a:t> Circuit switching </a:t>
            </a:r>
            <a:r>
              <a:rPr lang="en-US" sz="2400" dirty="0" err="1" smtClean="0">
                <a:latin typeface="+mj-lt"/>
              </a:rPr>
              <a:t>antara</a:t>
            </a:r>
            <a:r>
              <a:rPr lang="en-US" sz="2400" dirty="0" smtClean="0">
                <a:latin typeface="+mj-lt"/>
              </a:rPr>
              <a:t> lain :</a:t>
            </a:r>
          </a:p>
          <a:p>
            <a:endParaRPr lang="en-US" sz="2400" dirty="0" smtClean="0">
              <a:latin typeface="+mj-lt"/>
            </a:endParaRPr>
          </a:p>
          <a:p>
            <a:pPr marL="457200" indent="-457200">
              <a:buAutoNum type="arabicPeriod"/>
            </a:pPr>
            <a:r>
              <a:rPr lang="en-US" sz="2400" dirty="0" err="1" smtClean="0">
                <a:latin typeface="+mj-lt"/>
              </a:rPr>
              <a:t>Efisiensi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jalur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lebih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besar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karena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hubungan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antar</a:t>
            </a:r>
            <a:r>
              <a:rPr lang="en-US" sz="2400" dirty="0" smtClean="0">
                <a:latin typeface="+mj-lt"/>
              </a:rPr>
              <a:t> node </a:t>
            </a:r>
            <a:r>
              <a:rPr lang="en-US" sz="2400" dirty="0" err="1" smtClean="0">
                <a:latin typeface="+mj-lt"/>
              </a:rPr>
              <a:t>dapat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menggunakan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jalur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dipakai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bersama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secara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dianmis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tergantung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banyakanya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paket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dikirm</a:t>
            </a:r>
            <a:r>
              <a:rPr lang="en-US" sz="2400" dirty="0" smtClean="0">
                <a:latin typeface="+mj-lt"/>
              </a:rPr>
              <a:t>. </a:t>
            </a:r>
          </a:p>
          <a:p>
            <a:pPr marL="457200" indent="-457200"/>
            <a:endParaRPr lang="en-US" sz="2400" dirty="0" smtClean="0">
              <a:latin typeface="+mj-lt"/>
            </a:endParaRPr>
          </a:p>
          <a:p>
            <a:pPr marL="352425" indent="-352425"/>
            <a:r>
              <a:rPr lang="en-US" sz="2400" dirty="0" smtClean="0">
                <a:latin typeface="+mj-lt"/>
              </a:rPr>
              <a:t>2. </a:t>
            </a:r>
            <a:r>
              <a:rPr lang="en-US" sz="2400" dirty="0" err="1" smtClean="0">
                <a:latin typeface="+mj-lt"/>
              </a:rPr>
              <a:t>Bisa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mengatasi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permasalah</a:t>
            </a:r>
            <a:r>
              <a:rPr lang="en-US" sz="2400" dirty="0" smtClean="0">
                <a:latin typeface="+mj-lt"/>
              </a:rPr>
              <a:t> data rate yang </a:t>
            </a:r>
            <a:r>
              <a:rPr lang="en-US" sz="2400" dirty="0" err="1" smtClean="0">
                <a:latin typeface="+mj-lt"/>
              </a:rPr>
              <a:t>berbeda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antara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dua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jenis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jaringan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berbeda</a:t>
            </a:r>
            <a:r>
              <a:rPr lang="en-US" sz="2400" dirty="0" smtClean="0">
                <a:latin typeface="+mj-lt"/>
              </a:rPr>
              <a:t> data rate-</a:t>
            </a:r>
            <a:r>
              <a:rPr lang="en-US" sz="2400" dirty="0" err="1" smtClean="0">
                <a:latin typeface="+mj-lt"/>
              </a:rPr>
              <a:t>nya</a:t>
            </a:r>
            <a:r>
              <a:rPr lang="en-US" sz="2400" dirty="0" smtClean="0">
                <a:latin typeface="+mj-lt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Packet Switching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1646505"/>
            <a:ext cx="7560840" cy="4456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2425" indent="-352425">
              <a:lnSpc>
                <a:spcPct val="150000"/>
              </a:lnSpc>
            </a:pPr>
            <a:r>
              <a:rPr lang="en-US" sz="2400" dirty="0" smtClean="0">
                <a:latin typeface="+mj-lt"/>
              </a:rPr>
              <a:t>3. </a:t>
            </a:r>
            <a:r>
              <a:rPr lang="en-US" sz="2400" dirty="0" err="1" smtClean="0">
                <a:latin typeface="+mj-lt"/>
              </a:rPr>
              <a:t>Saat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beban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lalulintas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meningkat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pada</a:t>
            </a:r>
            <a:r>
              <a:rPr lang="en-US" sz="2400" dirty="0" smtClean="0">
                <a:latin typeface="+mj-lt"/>
              </a:rPr>
              <a:t> model </a:t>
            </a:r>
            <a:r>
              <a:rPr lang="en-US" sz="2400" i="1" dirty="0" smtClean="0">
                <a:latin typeface="+mj-lt"/>
              </a:rPr>
              <a:t>circuit switching, </a:t>
            </a:r>
            <a:r>
              <a:rPr lang="en-US" sz="2400" i="1" dirty="0" err="1" smtClean="0">
                <a:latin typeface="+mj-lt"/>
              </a:rPr>
              <a:t>beberapa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pesan</a:t>
            </a:r>
            <a:r>
              <a:rPr lang="en-US" sz="2400" i="1" dirty="0" smtClean="0">
                <a:latin typeface="+mj-lt"/>
              </a:rPr>
              <a:t> yang </a:t>
            </a:r>
            <a:r>
              <a:rPr lang="en-US" sz="2400" i="1" dirty="0" err="1" smtClean="0">
                <a:latin typeface="+mj-lt"/>
              </a:rPr>
              <a:t>akan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ditransfer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dikenai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pemblokiran</a:t>
            </a:r>
            <a:r>
              <a:rPr lang="en-US" sz="2400" i="1" dirty="0" smtClean="0">
                <a:latin typeface="+mj-lt"/>
              </a:rPr>
              <a:t>. </a:t>
            </a:r>
          </a:p>
          <a:p>
            <a:pPr marL="352425" indent="-352425">
              <a:lnSpc>
                <a:spcPct val="150000"/>
              </a:lnSpc>
            </a:pPr>
            <a:r>
              <a:rPr lang="en-US" sz="2400" i="1" dirty="0" err="1" smtClean="0">
                <a:latin typeface="+mj-lt"/>
              </a:rPr>
              <a:t>Transmisi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baru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dapat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dilakukan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apabila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beban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lalu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lintas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mulai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menurun</a:t>
            </a:r>
            <a:r>
              <a:rPr lang="en-US" sz="2400" i="1" dirty="0" smtClean="0">
                <a:latin typeface="+mj-lt"/>
              </a:rPr>
              <a:t>. </a:t>
            </a:r>
            <a:r>
              <a:rPr lang="en-US" sz="2400" i="1" dirty="0" err="1" smtClean="0">
                <a:latin typeface="+mj-lt"/>
              </a:rPr>
              <a:t>Sedangkan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pada</a:t>
            </a:r>
            <a:r>
              <a:rPr lang="en-US" sz="2400" i="1" dirty="0" smtClean="0">
                <a:latin typeface="+mj-lt"/>
              </a:rPr>
              <a:t> model data switching, </a:t>
            </a:r>
            <a:r>
              <a:rPr lang="en-US" sz="2400" i="1" dirty="0" err="1" smtClean="0">
                <a:latin typeface="+mj-lt"/>
              </a:rPr>
              <a:t>paket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tetap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bisa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dikirimkan</a:t>
            </a:r>
            <a:r>
              <a:rPr lang="en-US" sz="2400" i="1" dirty="0" smtClean="0">
                <a:latin typeface="+mj-lt"/>
              </a:rPr>
              <a:t>, </a:t>
            </a:r>
            <a:r>
              <a:rPr lang="en-US" sz="2400" i="1" dirty="0" err="1" smtClean="0">
                <a:latin typeface="+mj-lt"/>
              </a:rPr>
              <a:t>tetapi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akan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lambat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sampai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ke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tujuan</a:t>
            </a:r>
            <a:r>
              <a:rPr lang="en-US" sz="2400" i="1" dirty="0" smtClean="0">
                <a:latin typeface="+mj-lt"/>
              </a:rPr>
              <a:t> (delivery delay </a:t>
            </a:r>
            <a:r>
              <a:rPr lang="en-US" sz="2400" i="1" dirty="0" err="1" smtClean="0">
                <a:latin typeface="+mj-lt"/>
              </a:rPr>
              <a:t>meningkat</a:t>
            </a:r>
            <a:r>
              <a:rPr lang="en-US" sz="2400" i="1" dirty="0" smtClean="0">
                <a:latin typeface="+mj-lt"/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Packet Switching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1484784"/>
            <a:ext cx="7560840" cy="5010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2425" indent="-352425">
              <a:lnSpc>
                <a:spcPct val="150000"/>
              </a:lnSpc>
            </a:pPr>
            <a:r>
              <a:rPr lang="en-US" sz="2400" dirty="0" smtClean="0">
                <a:latin typeface="+mj-lt"/>
              </a:rPr>
              <a:t>4. </a:t>
            </a:r>
            <a:r>
              <a:rPr lang="en-US" sz="2400" dirty="0" err="1" smtClean="0">
                <a:latin typeface="+mj-lt"/>
              </a:rPr>
              <a:t>Pengiriman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dapat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dilakukan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berdasarkan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prioritas</a:t>
            </a:r>
            <a:r>
              <a:rPr lang="en-US" sz="2400" dirty="0" smtClean="0">
                <a:latin typeface="+mj-lt"/>
              </a:rPr>
              <a:t> data. </a:t>
            </a:r>
          </a:p>
          <a:p>
            <a:pPr marL="352425" indent="-352425">
              <a:lnSpc>
                <a:spcPct val="150000"/>
              </a:lnSpc>
            </a:pPr>
            <a:r>
              <a:rPr lang="en-US" sz="2400" dirty="0" err="1" smtClean="0">
                <a:latin typeface="+mj-lt"/>
              </a:rPr>
              <a:t>Jadi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dalam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suatu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antrian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paket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akan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dikirim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sebuah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paket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dapat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diberi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prioritas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lebih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tinggi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untuk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dikirm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dibanding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paket</a:t>
            </a:r>
            <a:r>
              <a:rPr lang="en-US" sz="2400" dirty="0" smtClean="0">
                <a:latin typeface="+mj-lt"/>
              </a:rPr>
              <a:t> yang lain. </a:t>
            </a:r>
          </a:p>
          <a:p>
            <a:pPr marL="352425" indent="-352425">
              <a:lnSpc>
                <a:spcPct val="150000"/>
              </a:lnSpc>
            </a:pPr>
            <a:r>
              <a:rPr lang="en-US" sz="2400" dirty="0" err="1" smtClean="0">
                <a:latin typeface="+mj-lt"/>
              </a:rPr>
              <a:t>Dalam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hal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ini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prioritas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lebih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tinggi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mempunyai</a:t>
            </a:r>
            <a:r>
              <a:rPr lang="en-US" sz="2400" dirty="0" smtClean="0">
                <a:latin typeface="+mj-lt"/>
              </a:rPr>
              <a:t> delivery delay yang </a:t>
            </a:r>
            <a:r>
              <a:rPr lang="en-US" sz="2400" dirty="0" err="1" smtClean="0">
                <a:latin typeface="+mj-lt"/>
              </a:rPr>
              <a:t>lebih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kecil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dibandingkan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paket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prioritas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lebih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rendah</a:t>
            </a:r>
            <a:r>
              <a:rPr lang="en-US" sz="2400" dirty="0" smtClean="0">
                <a:latin typeface="+mj-lt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Virtual Circuit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5576" y="1646505"/>
            <a:ext cx="6912768" cy="389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+mj-lt"/>
              </a:rPr>
              <a:t>Virtual Circuit </a:t>
            </a:r>
            <a:r>
              <a:rPr lang="en-US" sz="2800" dirty="0" err="1" smtClean="0">
                <a:latin typeface="+mj-lt"/>
              </a:rPr>
              <a:t>pada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dasarnya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adalah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suatu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hubungan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secara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logik</a:t>
            </a:r>
            <a:r>
              <a:rPr lang="en-US" sz="2800" dirty="0" smtClean="0">
                <a:latin typeface="+mj-lt"/>
              </a:rPr>
              <a:t> yang </a:t>
            </a:r>
            <a:r>
              <a:rPr lang="en-US" sz="2800" dirty="0" err="1" smtClean="0">
                <a:latin typeface="+mj-lt"/>
              </a:rPr>
              <a:t>dibentuk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untuk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menyambungkan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dua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stasiun</a:t>
            </a:r>
            <a:r>
              <a:rPr lang="en-US" sz="2800" dirty="0" smtClean="0">
                <a:latin typeface="+mj-lt"/>
              </a:rPr>
              <a:t>. </a:t>
            </a:r>
            <a:r>
              <a:rPr lang="en-US" sz="2800" dirty="0" err="1" smtClean="0">
                <a:latin typeface="+mj-lt"/>
              </a:rPr>
              <a:t>Paket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dilabelkan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dengan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nomor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sirkit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maya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nomor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urut</a:t>
            </a:r>
            <a:r>
              <a:rPr lang="en-US" sz="2800" dirty="0" smtClean="0">
                <a:latin typeface="+mj-lt"/>
              </a:rPr>
              <a:t>. </a:t>
            </a:r>
            <a:r>
              <a:rPr lang="en-US" sz="2800" dirty="0" err="1" smtClean="0">
                <a:latin typeface="+mj-lt"/>
              </a:rPr>
              <a:t>Paket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dikirimkan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datang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secara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berurutan</a:t>
            </a:r>
            <a:r>
              <a:rPr lang="en-US" sz="2800" dirty="0" smtClean="0">
                <a:latin typeface="+mj-lt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2430</TotalTime>
  <Words>967</Words>
  <Application>Microsoft Office PowerPoint</Application>
  <PresentationFormat>On-screen Show (4:3)</PresentationFormat>
  <Paragraphs>211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Flow</vt:lpstr>
      <vt:lpstr>Jaringan Komputer</vt:lpstr>
      <vt:lpstr>Circuit Switching</vt:lpstr>
      <vt:lpstr>Circuit Switching</vt:lpstr>
      <vt:lpstr>Packet Switching</vt:lpstr>
      <vt:lpstr>Packet Switching</vt:lpstr>
      <vt:lpstr>Packet Switching</vt:lpstr>
      <vt:lpstr>Packet Switching</vt:lpstr>
      <vt:lpstr>Packet Switching</vt:lpstr>
      <vt:lpstr>Virtual Circuit</vt:lpstr>
      <vt:lpstr>Virtual Circuit</vt:lpstr>
      <vt:lpstr>Virtual Circuit</vt:lpstr>
      <vt:lpstr>Datagram</vt:lpstr>
      <vt:lpstr>Datagram</vt:lpstr>
      <vt:lpstr>Datagram</vt:lpstr>
      <vt:lpstr>Routing</vt:lpstr>
      <vt:lpstr>Unsur-unsur Routing</vt:lpstr>
      <vt:lpstr>Unsur-unsur Routing</vt:lpstr>
      <vt:lpstr>Unsur-unsur Routing</vt:lpstr>
      <vt:lpstr>Algoritma Routing</vt:lpstr>
      <vt:lpstr>Algoritma Routing</vt:lpstr>
      <vt:lpstr>Algoritma Routing</vt:lpstr>
      <vt:lpstr>Algoritma Routing</vt:lpstr>
      <vt:lpstr>Slide 23</vt:lpstr>
      <vt:lpstr>Kendali Lalu Lintas</vt:lpstr>
      <vt:lpstr>Kendali Lalu Lintas</vt:lpstr>
      <vt:lpstr>Kendali Lalu Lintas</vt:lpstr>
      <vt:lpstr>Kendali Lalu Lintas</vt:lpstr>
      <vt:lpstr>Kendali Lalu Lintas</vt:lpstr>
      <vt:lpstr>Kendali Lalu Lintas</vt:lpstr>
    </vt:vector>
  </TitlesOfParts>
  <Company>Caraka Media Persada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Komputer</dc:title>
  <dc:creator>Yuli Haryanto</dc:creator>
  <cp:lastModifiedBy>A R F I</cp:lastModifiedBy>
  <cp:revision>250</cp:revision>
  <dcterms:created xsi:type="dcterms:W3CDTF">2011-03-22T11:54:04Z</dcterms:created>
  <dcterms:modified xsi:type="dcterms:W3CDTF">2020-07-24T00:22:38Z</dcterms:modified>
</cp:coreProperties>
</file>