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Aplication</a:t>
            </a:r>
            <a:r>
              <a:rPr lang="en-US" dirty="0" smtClean="0"/>
              <a:t>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Fungsi Web Caching</a:t>
            </a:r>
            <a:endParaRPr lang="en-US" smtClean="0"/>
          </a:p>
        </p:txBody>
      </p:sp>
      <p:sp>
        <p:nvSpPr>
          <p:cNvPr id="922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Misalkan:</a:t>
            </a:r>
            <a:r>
              <a:rPr lang="en-US" sz="2400" smtClean="0"/>
              <a:t> cache dekat ke client (mis : dalam jaringan yg sama)</a:t>
            </a:r>
          </a:p>
          <a:p>
            <a:r>
              <a:rPr lang="en-US" sz="2400" i="1" smtClean="0"/>
              <a:t>Response time</a:t>
            </a:r>
            <a:r>
              <a:rPr lang="en-US" sz="2400" smtClean="0"/>
              <a:t> lebih pendek</a:t>
            </a:r>
          </a:p>
          <a:p>
            <a:r>
              <a:rPr lang="en-US" sz="2400" smtClean="0"/>
              <a:t>Menurunkan trafik ke </a:t>
            </a:r>
            <a:r>
              <a:rPr lang="en-US" sz="2400" i="1" smtClean="0"/>
              <a:t>distant servers</a:t>
            </a:r>
          </a:p>
          <a:p>
            <a:pPr lvl="1"/>
            <a:r>
              <a:rPr lang="en-US" sz="2000" smtClean="0"/>
              <a:t>link out of institutional/local ISP network is often a bottleneck  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76A4B-8FD8-4C62-94B0-77CA2E02F6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23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22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14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306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98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3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90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1" name="Text Box 50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/>
              <a:t>origin</a:t>
            </a:r>
          </a:p>
          <a:p>
            <a:pPr algn="r"/>
            <a:r>
              <a:rPr lang="en-US" sz="2000"/>
              <a:t>servers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232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504 w 2135"/>
              <a:gd name="T1" fmla="*/ 620283 h 1662"/>
              <a:gd name="T2" fmla="*/ 106961 w 2135"/>
              <a:gd name="T3" fmla="*/ 72303 h 1662"/>
              <a:gd name="T4" fmla="*/ 669271 w 2135"/>
              <a:gd name="T5" fmla="*/ 186465 h 1662"/>
              <a:gd name="T6" fmla="*/ 1231580 w 2135"/>
              <a:gd name="T7" fmla="*/ 95135 h 1662"/>
              <a:gd name="T8" fmla="*/ 2038372 w 2135"/>
              <a:gd name="T9" fmla="*/ 386250 h 1662"/>
              <a:gd name="T10" fmla="*/ 2050596 w 2135"/>
              <a:gd name="T11" fmla="*/ 1088349 h 1662"/>
              <a:gd name="T12" fmla="*/ 1610528 w 2135"/>
              <a:gd name="T13" fmla="*/ 1522166 h 1662"/>
              <a:gd name="T14" fmla="*/ 828184 w 2135"/>
              <a:gd name="T15" fmla="*/ 1442252 h 1662"/>
              <a:gd name="T16" fmla="*/ 510357 w 2135"/>
              <a:gd name="T17" fmla="*/ 1208219 h 1662"/>
              <a:gd name="T18" fmla="*/ 186418 w 2135"/>
              <a:gd name="T19" fmla="*/ 1014143 h 1662"/>
              <a:gd name="T20" fmla="*/ 27504 w 2135"/>
              <a:gd name="T21" fmla="*/ 620283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77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8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81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87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84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8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public</a:t>
            </a:r>
          </a:p>
          <a:p>
            <a:r>
              <a:rPr lang="en-US" sz="1600"/>
              <a:t> Internet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39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49212 w 1868"/>
              <a:gd name="T1" fmla="*/ 519113 h 876"/>
              <a:gd name="T2" fmla="*/ 163513 w 1868"/>
              <a:gd name="T3" fmla="*/ 217488 h 876"/>
              <a:gd name="T4" fmla="*/ 1030288 w 1868"/>
              <a:gd name="T5" fmla="*/ 26988 h 876"/>
              <a:gd name="T6" fmla="*/ 1811338 w 1868"/>
              <a:gd name="T7" fmla="*/ 55563 h 876"/>
              <a:gd name="T8" fmla="*/ 2798763 w 1868"/>
              <a:gd name="T9" fmla="*/ 192087 h 876"/>
              <a:gd name="T10" fmla="*/ 2816225 w 1868"/>
              <a:gd name="T11" fmla="*/ 1176338 h 876"/>
              <a:gd name="T12" fmla="*/ 2173288 w 1868"/>
              <a:gd name="T13" fmla="*/ 1341438 h 876"/>
              <a:gd name="T14" fmla="*/ 1239838 w 1868"/>
              <a:gd name="T15" fmla="*/ 1350963 h 876"/>
              <a:gd name="T16" fmla="*/ 709613 w 1868"/>
              <a:gd name="T17" fmla="*/ 1344613 h 876"/>
              <a:gd name="T18" fmla="*/ 266700 w 1868"/>
              <a:gd name="T19" fmla="*/ 1073150 h 876"/>
              <a:gd name="T20" fmla="*/ 49212 w 1868"/>
              <a:gd name="T21" fmla="*/ 519113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p:oleObj spid="_x0000_s3074" name="Clip" r:id="rId3" imgW="1305000" imgH="1085760" progId="">
              <p:embed/>
            </p:oleObj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p:oleObj spid="_x0000_s3075" name="Clip" r:id="rId4" imgW="1305000" imgH="1085760" progId="">
              <p:embed/>
            </p:oleObj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p:oleObj spid="_x0000_s3076" name="Clip" r:id="rId5" imgW="1305000" imgH="1085760" progId="">
              <p:embed/>
            </p:oleObj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p:oleObj spid="_x0000_s3077" name="Clip" r:id="rId6" imgW="1305000" imgH="1085760" progId="">
              <p:embed/>
            </p:oleObj>
          </a:graphicData>
        </a:graphic>
      </p:graphicFrame>
      <p:sp>
        <p:nvSpPr>
          <p:cNvPr id="9240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9267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9269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4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58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4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1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8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institutional</a:t>
            </a:r>
          </a:p>
          <a:p>
            <a:r>
              <a:rPr lang="en-US" sz="1600"/>
              <a:t>network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45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 Mbps LAN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/>
              <a:t>1.5 Mbps </a:t>
            </a:r>
          </a:p>
          <a:p>
            <a:pPr algn="l"/>
            <a:r>
              <a:rPr lang="en-US" sz="1600"/>
              <a:t>access link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3" name="Text Box 112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institutional</a:t>
            </a:r>
          </a:p>
          <a:p>
            <a:r>
              <a:rPr lang="en-US">
                <a:solidFill>
                  <a:srgbClr val="FF0000"/>
                </a:solidFill>
              </a:rPr>
              <a:t>cache</a:t>
            </a:r>
            <a:endParaRPr 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ftp: file transfer protocol</a:t>
            </a:r>
            <a:endParaRPr 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8700" y="3705225"/>
            <a:ext cx="7458075" cy="2543175"/>
          </a:xfrm>
        </p:spPr>
        <p:txBody>
          <a:bodyPr/>
          <a:lstStyle/>
          <a:p>
            <a:r>
              <a:rPr lang="en-US" sz="2000" smtClean="0"/>
              <a:t>Mentransfer file dari/ke remote host</a:t>
            </a:r>
          </a:p>
          <a:p>
            <a:r>
              <a:rPr lang="en-US" sz="2000" smtClean="0"/>
              <a:t>client/server model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client:</a:t>
            </a:r>
            <a:r>
              <a:rPr lang="en-US" sz="2000" smtClean="0"/>
              <a:t> sisi yg mengawali transfer (baik dari/ke remote)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server:</a:t>
            </a:r>
            <a:r>
              <a:rPr lang="en-US" sz="2000" smtClean="0"/>
              <a:t> remote host</a:t>
            </a:r>
          </a:p>
          <a:p>
            <a:r>
              <a:rPr lang="en-US" sz="2000" smtClean="0"/>
              <a:t>ftp: RFC 959</a:t>
            </a:r>
          </a:p>
          <a:p>
            <a:r>
              <a:rPr lang="en-US" sz="2000" smtClean="0"/>
              <a:t>ftp server: port 21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9B753-B0BF-4602-B906-96958F925B96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1024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8" name="Clip" r:id="rId3" imgW="0" imgH="0" progId="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3313113" y="1574800"/>
          <a:ext cx="776287" cy="623888"/>
        </p:xfrm>
        <a:graphic>
          <a:graphicData uri="http://schemas.openxmlformats.org/presentationml/2006/ole">
            <p:oleObj spid="_x0000_s4099" name="Clip" r:id="rId4" imgW="1305000" imgH="108576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64338" y="1412875"/>
            <a:ext cx="355600" cy="933450"/>
            <a:chOff x="4180" y="783"/>
            <a:chExt cx="150" cy="307"/>
          </a:xfrm>
        </p:grpSpPr>
        <p:sp>
          <p:nvSpPr>
            <p:cNvPr id="10279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8" name="Line 15"/>
          <p:cNvSpPr>
            <a:spLocks noChangeShapeType="1"/>
          </p:cNvSpPr>
          <p:nvPr/>
        </p:nvSpPr>
        <p:spPr bwMode="auto">
          <a:xfrm>
            <a:off x="4352925" y="2190750"/>
            <a:ext cx="22098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4275138" y="1874838"/>
            <a:ext cx="240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file transfer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511925" y="1866900"/>
            <a:ext cx="800100" cy="828675"/>
            <a:chOff x="3898" y="1386"/>
            <a:chExt cx="504" cy="522"/>
          </a:xfrm>
        </p:grpSpPr>
        <p:sp>
          <p:nvSpPr>
            <p:cNvPr id="10277" name="Rectangle 18"/>
            <p:cNvSpPr>
              <a:spLocks noChangeArrowheads="1"/>
            </p:cNvSpPr>
            <p:nvPr/>
          </p:nvSpPr>
          <p:spPr bwMode="auto">
            <a:xfrm>
              <a:off x="3930" y="138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Text Box 19"/>
            <p:cNvSpPr txBox="1">
              <a:spLocks noChangeArrowheads="1"/>
            </p:cNvSpPr>
            <p:nvPr/>
          </p:nvSpPr>
          <p:spPr bwMode="auto">
            <a:xfrm>
              <a:off x="3898" y="1463"/>
              <a:ext cx="5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FTP</a:t>
              </a:r>
            </a:p>
            <a:p>
              <a:r>
                <a:rPr lang="en-US" sz="1600"/>
                <a:t>server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82863" y="1857375"/>
            <a:ext cx="1790700" cy="852488"/>
            <a:chOff x="1645" y="1326"/>
            <a:chExt cx="1128" cy="537"/>
          </a:xfrm>
        </p:grpSpPr>
        <p:sp>
          <p:nvSpPr>
            <p:cNvPr id="10273" name="Rectangle 21"/>
            <p:cNvSpPr>
              <a:spLocks noChangeArrowheads="1"/>
            </p:cNvSpPr>
            <p:nvPr/>
          </p:nvSpPr>
          <p:spPr bwMode="auto">
            <a:xfrm>
              <a:off x="2328" y="132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22"/>
            <p:cNvSpPr>
              <a:spLocks noChangeArrowheads="1"/>
            </p:cNvSpPr>
            <p:nvPr/>
          </p:nvSpPr>
          <p:spPr bwMode="auto">
            <a:xfrm>
              <a:off x="1704" y="1332"/>
              <a:ext cx="606" cy="522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Text Box 23"/>
            <p:cNvSpPr txBox="1">
              <a:spLocks noChangeArrowheads="1"/>
            </p:cNvSpPr>
            <p:nvPr/>
          </p:nvSpPr>
          <p:spPr bwMode="auto">
            <a:xfrm>
              <a:off x="1645" y="1343"/>
              <a:ext cx="73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FTP</a:t>
              </a:r>
            </a:p>
            <a:p>
              <a:r>
                <a:rPr lang="en-US" sz="1600"/>
                <a:t>user</a:t>
              </a:r>
            </a:p>
            <a:p>
              <a:r>
                <a:rPr lang="en-US" sz="1600"/>
                <a:t>interface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76" name="Text Box 24"/>
            <p:cNvSpPr txBox="1">
              <a:spLocks noChangeArrowheads="1"/>
            </p:cNvSpPr>
            <p:nvPr/>
          </p:nvSpPr>
          <p:spPr bwMode="auto">
            <a:xfrm>
              <a:off x="2323" y="1403"/>
              <a:ext cx="4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FTP</a:t>
              </a:r>
            </a:p>
            <a:p>
              <a:r>
                <a:rPr lang="en-US" sz="1600"/>
                <a:t>client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219450" y="2695575"/>
            <a:ext cx="1674813" cy="712788"/>
            <a:chOff x="1812" y="1776"/>
            <a:chExt cx="1055" cy="449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903" y="1845"/>
              <a:ext cx="316" cy="313"/>
              <a:chOff x="4939" y="1431"/>
              <a:chExt cx="316" cy="313"/>
            </a:xfrm>
          </p:grpSpPr>
          <p:sp>
            <p:nvSpPr>
              <p:cNvPr id="10268" name="Oval 27"/>
              <p:cNvSpPr>
                <a:spLocks noChangeArrowheads="1"/>
              </p:cNvSpPr>
              <p:nvPr/>
            </p:nvSpPr>
            <p:spPr bwMode="auto">
              <a:xfrm>
                <a:off x="4941" y="1663"/>
                <a:ext cx="310" cy="8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Rectangle 28"/>
              <p:cNvSpPr>
                <a:spLocks noChangeArrowheads="1"/>
              </p:cNvSpPr>
              <p:nvPr/>
            </p:nvSpPr>
            <p:spPr bwMode="auto">
              <a:xfrm>
                <a:off x="4942" y="1490"/>
                <a:ext cx="313" cy="214"/>
              </a:xfrm>
              <a:prstGeom prst="rect">
                <a:avLst/>
              </a:prstGeom>
              <a:solidFill>
                <a:srgbClr val="FFFF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70" name="Oval 29"/>
              <p:cNvSpPr>
                <a:spLocks noChangeArrowheads="1"/>
              </p:cNvSpPr>
              <p:nvPr/>
            </p:nvSpPr>
            <p:spPr bwMode="auto">
              <a:xfrm>
                <a:off x="4939" y="1431"/>
                <a:ext cx="313" cy="9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Line 30"/>
              <p:cNvSpPr>
                <a:spLocks noChangeShapeType="1"/>
              </p:cNvSpPr>
              <p:nvPr/>
            </p:nvSpPr>
            <p:spPr bwMode="auto">
              <a:xfrm>
                <a:off x="5251" y="1479"/>
                <a:ext cx="1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Line 31"/>
              <p:cNvSpPr>
                <a:spLocks noChangeShapeType="1"/>
              </p:cNvSpPr>
              <p:nvPr/>
            </p:nvSpPr>
            <p:spPr bwMode="auto">
              <a:xfrm flipH="1">
                <a:off x="4939" y="1483"/>
                <a:ext cx="1" cy="2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6" name="Text Box 32"/>
            <p:cNvSpPr txBox="1">
              <a:spLocks noChangeArrowheads="1"/>
            </p:cNvSpPr>
            <p:nvPr/>
          </p:nvSpPr>
          <p:spPr bwMode="auto">
            <a:xfrm>
              <a:off x="2189" y="1859"/>
              <a:ext cx="67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/>
                <a:t>local file</a:t>
              </a:r>
            </a:p>
            <a:p>
              <a:pPr algn="l"/>
              <a:r>
                <a:rPr lang="en-US" sz="1600"/>
                <a:t>system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67" name="Line 33"/>
            <p:cNvSpPr>
              <a:spLocks noChangeShapeType="1"/>
            </p:cNvSpPr>
            <p:nvPr/>
          </p:nvSpPr>
          <p:spPr bwMode="auto">
            <a:xfrm>
              <a:off x="1812" y="1776"/>
              <a:ext cx="204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3714750" y="2686050"/>
            <a:ext cx="333375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659563" y="2824163"/>
            <a:ext cx="501650" cy="496887"/>
            <a:chOff x="4939" y="1431"/>
            <a:chExt cx="316" cy="313"/>
          </a:xfrm>
        </p:grpSpPr>
        <p:sp>
          <p:nvSpPr>
            <p:cNvPr id="10260" name="Oval 36"/>
            <p:cNvSpPr>
              <a:spLocks noChangeArrowheads="1"/>
            </p:cNvSpPr>
            <p:nvPr/>
          </p:nvSpPr>
          <p:spPr bwMode="auto">
            <a:xfrm>
              <a:off x="4941" y="1663"/>
              <a:ext cx="310" cy="8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37"/>
            <p:cNvSpPr>
              <a:spLocks noChangeArrowheads="1"/>
            </p:cNvSpPr>
            <p:nvPr/>
          </p:nvSpPr>
          <p:spPr bwMode="auto">
            <a:xfrm>
              <a:off x="4942" y="1490"/>
              <a:ext cx="313" cy="214"/>
            </a:xfrm>
            <a:prstGeom prst="rect">
              <a:avLst/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62" name="Oval 38"/>
            <p:cNvSpPr>
              <a:spLocks noChangeArrowheads="1"/>
            </p:cNvSpPr>
            <p:nvPr/>
          </p:nvSpPr>
          <p:spPr bwMode="auto">
            <a:xfrm>
              <a:off x="4939" y="1431"/>
              <a:ext cx="313" cy="9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39"/>
            <p:cNvSpPr>
              <a:spLocks noChangeShapeType="1"/>
            </p:cNvSpPr>
            <p:nvPr/>
          </p:nvSpPr>
          <p:spPr bwMode="auto">
            <a:xfrm>
              <a:off x="5251" y="1479"/>
              <a:ext cx="1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40"/>
            <p:cNvSpPr>
              <a:spLocks noChangeShapeType="1"/>
            </p:cNvSpPr>
            <p:nvPr/>
          </p:nvSpPr>
          <p:spPr bwMode="auto">
            <a:xfrm flipH="1">
              <a:off x="4939" y="1483"/>
              <a:ext cx="1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5" name="Text Box 41"/>
          <p:cNvSpPr txBox="1">
            <a:spLocks noChangeArrowheads="1"/>
          </p:cNvSpPr>
          <p:nvPr/>
        </p:nvSpPr>
        <p:spPr bwMode="auto">
          <a:xfrm>
            <a:off x="7161213" y="2789238"/>
            <a:ext cx="1457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remote file</a:t>
            </a:r>
          </a:p>
          <a:p>
            <a:pPr algn="l"/>
            <a:r>
              <a:rPr lang="en-US" sz="1600"/>
              <a:t>system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56" name="Line 42"/>
          <p:cNvSpPr>
            <a:spLocks noChangeShapeType="1"/>
          </p:cNvSpPr>
          <p:nvPr/>
        </p:nvSpPr>
        <p:spPr bwMode="auto">
          <a:xfrm>
            <a:off x="6915150" y="2695575"/>
            <a:ext cx="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57" name="Picture 43" descr="C:\temp\Alic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90663" y="1909763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Text Box 44"/>
          <p:cNvSpPr txBox="1">
            <a:spLocks noChangeArrowheads="1"/>
          </p:cNvSpPr>
          <p:nvPr/>
        </p:nvSpPr>
        <p:spPr bwMode="auto">
          <a:xfrm>
            <a:off x="1379538" y="2617788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user </a:t>
            </a:r>
          </a:p>
          <a:p>
            <a:r>
              <a:rPr lang="en-US" sz="1600"/>
              <a:t>at 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59" name="Line 45"/>
          <p:cNvSpPr>
            <a:spLocks noChangeShapeType="1"/>
          </p:cNvSpPr>
          <p:nvPr/>
        </p:nvSpPr>
        <p:spPr bwMode="auto">
          <a:xfrm>
            <a:off x="2028825" y="2305050"/>
            <a:ext cx="58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89925" cy="1143000"/>
          </a:xfrm>
        </p:spPr>
        <p:txBody>
          <a:bodyPr/>
          <a:lstStyle/>
          <a:p>
            <a:r>
              <a:rPr lang="en-US" sz="2800" smtClean="0"/>
              <a:t>ftp: koneksi data dan koneksi kendali terpisah</a:t>
            </a:r>
            <a:endParaRPr lang="en-US" sz="36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4067175" cy="4648200"/>
          </a:xfrm>
        </p:spPr>
        <p:txBody>
          <a:bodyPr/>
          <a:lstStyle/>
          <a:p>
            <a:r>
              <a:rPr lang="en-US" sz="2000" i="1" smtClean="0"/>
              <a:t>ftp client</a:t>
            </a:r>
            <a:r>
              <a:rPr lang="en-US" sz="2000" smtClean="0"/>
              <a:t> menghubungi </a:t>
            </a:r>
            <a:r>
              <a:rPr lang="en-US" sz="2000" i="1" smtClean="0"/>
              <a:t>ftp server </a:t>
            </a:r>
            <a:r>
              <a:rPr lang="en-US" sz="2000" smtClean="0"/>
              <a:t>pada port 21, </a:t>
            </a:r>
          </a:p>
          <a:p>
            <a:r>
              <a:rPr lang="en-US" sz="2000" smtClean="0"/>
              <a:t>Dua koneksi TCP paralel dibuka 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control:</a:t>
            </a:r>
            <a:r>
              <a:rPr lang="en-US" sz="2000" smtClean="0"/>
              <a:t> mempertukarkan perintah, tanggapan antara client, server.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“out of band control”</a:t>
            </a:r>
            <a:endParaRPr lang="en-US" sz="1800" smtClean="0"/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data:</a:t>
            </a:r>
            <a:r>
              <a:rPr lang="en-US" sz="2000" smtClean="0"/>
              <a:t> data file dari/ke server</a:t>
            </a:r>
          </a:p>
          <a:p>
            <a:r>
              <a:rPr lang="en-US" sz="2000" i="1" smtClean="0"/>
              <a:t>ftp server</a:t>
            </a:r>
            <a:r>
              <a:rPr lang="en-US" sz="2000" smtClean="0"/>
              <a:t> mempertahankan “state”: current directory, earlier authentication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4A655-A5F6-4830-B10A-040B462F9377}" type="slidenum">
              <a:rPr lang="en-US" smtClean="0"/>
              <a:pPr/>
              <a:t>12</a:t>
            </a:fld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79963" y="2398713"/>
            <a:ext cx="3998912" cy="1882775"/>
            <a:chOff x="3011" y="1511"/>
            <a:chExt cx="2519" cy="1186"/>
          </a:xfrm>
        </p:grpSpPr>
        <p:graphicFrame>
          <p:nvGraphicFramePr>
            <p:cNvPr id="11266" name="Object 5"/>
            <p:cNvGraphicFramePr>
              <a:graphicFrameLocks noChangeAspect="1"/>
            </p:cNvGraphicFramePr>
            <p:nvPr/>
          </p:nvGraphicFramePr>
          <p:xfrm>
            <a:off x="3011" y="1826"/>
            <a:ext cx="489" cy="393"/>
          </p:xfrm>
          <a:graphic>
            <a:graphicData uri="http://schemas.openxmlformats.org/presentationml/2006/ole">
              <p:oleObj spid="_x0000_s5122" name="Clip" r:id="rId3" imgW="1305000" imgH="1085760" progId="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161" y="1688"/>
              <a:ext cx="224" cy="588"/>
              <a:chOff x="4180" y="783"/>
              <a:chExt cx="150" cy="307"/>
            </a:xfrm>
          </p:grpSpPr>
          <p:sp>
            <p:nvSpPr>
              <p:cNvPr id="11278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2" name="Text Box 15"/>
            <p:cNvSpPr txBox="1">
              <a:spLocks noChangeArrowheads="1"/>
            </p:cNvSpPr>
            <p:nvPr/>
          </p:nvSpPr>
          <p:spPr bwMode="auto">
            <a:xfrm>
              <a:off x="3029" y="2249"/>
              <a:ext cx="5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FTP</a:t>
              </a:r>
            </a:p>
            <a:p>
              <a:r>
                <a:rPr lang="en-US" sz="2000"/>
                <a:t>client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3" name="Text Box 16"/>
            <p:cNvSpPr txBox="1">
              <a:spLocks noChangeArrowheads="1"/>
            </p:cNvSpPr>
            <p:nvPr/>
          </p:nvSpPr>
          <p:spPr bwMode="auto">
            <a:xfrm>
              <a:off x="4928" y="2255"/>
              <a:ext cx="6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FTP</a:t>
              </a:r>
            </a:p>
            <a:p>
              <a:r>
                <a:rPr lang="en-US" sz="2000"/>
                <a:t>server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274" name="Line 17"/>
            <p:cNvSpPr>
              <a:spLocks noChangeShapeType="1"/>
            </p:cNvSpPr>
            <p:nvPr/>
          </p:nvSpPr>
          <p:spPr bwMode="auto">
            <a:xfrm>
              <a:off x="3492" y="1920"/>
              <a:ext cx="161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8"/>
            <p:cNvSpPr>
              <a:spLocks noChangeShapeType="1"/>
            </p:cNvSpPr>
            <p:nvPr/>
          </p:nvSpPr>
          <p:spPr bwMode="auto">
            <a:xfrm flipV="1">
              <a:off x="3504" y="2118"/>
              <a:ext cx="1614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Text Box 19"/>
            <p:cNvSpPr txBox="1">
              <a:spLocks noChangeArrowheads="1"/>
            </p:cNvSpPr>
            <p:nvPr/>
          </p:nvSpPr>
          <p:spPr bwMode="auto">
            <a:xfrm>
              <a:off x="3551" y="1511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TCP control connection</a:t>
              </a:r>
            </a:p>
            <a:p>
              <a:r>
                <a:rPr lang="en-US" sz="1600">
                  <a:solidFill>
                    <a:srgbClr val="FF0000"/>
                  </a:solidFill>
                </a:rPr>
                <a:t>port 21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7" name="Text Box 20"/>
            <p:cNvSpPr txBox="1">
              <a:spLocks noChangeArrowheads="1"/>
            </p:cNvSpPr>
            <p:nvPr/>
          </p:nvSpPr>
          <p:spPr bwMode="auto">
            <a:xfrm>
              <a:off x="3521" y="2165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TCP data connection</a:t>
              </a:r>
            </a:p>
            <a:p>
              <a:r>
                <a:rPr lang="en-US" sz="1600">
                  <a:solidFill>
                    <a:srgbClr val="FF0000"/>
                  </a:solidFill>
                </a:rPr>
                <a:t>port 20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Electronic Mail</a:t>
            </a:r>
            <a:endParaRPr lang="en-US" smtClean="0"/>
          </a:p>
        </p:txBody>
      </p:sp>
      <p:sp>
        <p:nvSpPr>
          <p:cNvPr id="122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93382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Tiga komponen utama: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user agents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mail servers 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US" sz="2000" smtClean="0"/>
              <a:t>simple mail transfer protocol: smtp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User Agent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alias “mail reader”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menyusun, mengedit, membaca pesan mail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Mis: Eudora, Outlook, elm, Netscape Messenger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Message </a:t>
            </a:r>
            <a:r>
              <a:rPr lang="en-US" sz="2000" i="1" smtClean="0"/>
              <a:t>outgoing </a:t>
            </a:r>
            <a:r>
              <a:rPr lang="en-US" sz="2000" smtClean="0"/>
              <a:t>dan </a:t>
            </a:r>
            <a:r>
              <a:rPr lang="en-US" sz="2000" i="1" smtClean="0"/>
              <a:t>incoming </a:t>
            </a:r>
            <a:r>
              <a:rPr lang="en-US" sz="2000" smtClean="0"/>
              <a:t>disimpan di server</a:t>
            </a:r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0A5AC-963D-4B38-A6C1-D45F499F4F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9" name="Rectangle 4"/>
          <p:cNvSpPr>
            <a:spLocks noChangeArrowheads="1"/>
          </p:cNvSpPr>
          <p:nvPr/>
        </p:nvSpPr>
        <p:spPr bwMode="auto">
          <a:xfrm>
            <a:off x="6877050" y="600075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53250" y="569913"/>
            <a:ext cx="1736725" cy="955675"/>
            <a:chOff x="4458" y="3335"/>
            <a:chExt cx="1094" cy="602"/>
          </a:xfrm>
        </p:grpSpPr>
        <p:sp>
          <p:nvSpPr>
            <p:cNvPr id="12415" name="Text Box 6"/>
            <p:cNvSpPr txBox="1">
              <a:spLocks noChangeArrowheads="1"/>
            </p:cNvSpPr>
            <p:nvPr/>
          </p:nvSpPr>
          <p:spPr bwMode="auto">
            <a:xfrm>
              <a:off x="4666" y="3725"/>
              <a:ext cx="8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user mailbox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2419" name="Rectangle 8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0" name="Line 9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1" name="Line 10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2" name="Line 11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3" name="Line 12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4" name="Line 13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5" name="Line 14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6" name="Line 15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417" name="Rectangle 16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8" name="Text Box 17"/>
            <p:cNvSpPr txBox="1">
              <a:spLocks noChangeArrowheads="1"/>
            </p:cNvSpPr>
            <p:nvPr/>
          </p:nvSpPr>
          <p:spPr bwMode="auto">
            <a:xfrm>
              <a:off x="4560" y="3335"/>
              <a:ext cx="9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outgoing </a:t>
              </a:r>
            </a:p>
            <a:p>
              <a:pPr algn="r"/>
              <a:r>
                <a:rPr lang="en-US" sz="1600"/>
                <a:t>message queue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459288" y="1374775"/>
            <a:ext cx="4078287" cy="4827588"/>
            <a:chOff x="2701" y="920"/>
            <a:chExt cx="2569" cy="3041"/>
          </a:xfrm>
        </p:grpSpPr>
        <p:sp>
          <p:nvSpPr>
            <p:cNvPr id="12302" name="Line 19"/>
            <p:cNvSpPr>
              <a:spLocks noChangeShapeType="1"/>
            </p:cNvSpPr>
            <p:nvPr/>
          </p:nvSpPr>
          <p:spPr bwMode="auto">
            <a:xfrm>
              <a:off x="3498" y="1662"/>
              <a:ext cx="708" cy="4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375" y="1616"/>
              <a:ext cx="224" cy="588"/>
              <a:chOff x="4180" y="783"/>
              <a:chExt cx="150" cy="307"/>
            </a:xfrm>
          </p:grpSpPr>
          <p:sp>
            <p:nvSpPr>
              <p:cNvPr id="12407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8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9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0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1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2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3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4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222" y="1901"/>
              <a:ext cx="518" cy="661"/>
              <a:chOff x="4288" y="2627"/>
              <a:chExt cx="518" cy="661"/>
            </a:xfrm>
          </p:grpSpPr>
          <p:sp>
            <p:nvSpPr>
              <p:cNvPr id="12392" name="Rectangle 30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" name="Text Box 31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mail</a:t>
                </a:r>
              </a:p>
              <a:p>
                <a:r>
                  <a:rPr lang="en-US" sz="1600"/>
                  <a:t>server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94" name="Rectangle 32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5" name="Line 33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Line 34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Line 35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Line 36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9" name="Line 37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0" name="Line 38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1" name="Line 39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2" name="Rectangle 40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3" name="Rectangle 41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4" name="Rectangle 42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5" name="Rectangle 43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6" name="Rectangle 44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4679" y="1358"/>
              <a:ext cx="447" cy="443"/>
              <a:chOff x="4337" y="290"/>
              <a:chExt cx="447" cy="443"/>
            </a:xfrm>
          </p:grpSpPr>
          <p:graphicFrame>
            <p:nvGraphicFramePr>
              <p:cNvPr id="12295" name="Object 46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51" name="Clip" r:id="rId3" imgW="1305000" imgH="1085760" progId="">
                  <p:embed/>
                </p:oleObj>
              </a:graphicData>
            </a:graphic>
          </p:graphicFrame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90" name="Rectangle 48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4823" y="1994"/>
              <a:ext cx="447" cy="443"/>
              <a:chOff x="4337" y="290"/>
              <a:chExt cx="447" cy="443"/>
            </a:xfrm>
          </p:grpSpPr>
          <p:graphicFrame>
            <p:nvGraphicFramePr>
              <p:cNvPr id="12294" name="Object 51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50" name="Clip" r:id="rId4" imgW="1305000" imgH="1085760" progId="">
                  <p:embed/>
                </p:oleObj>
              </a:graphicData>
            </a:graphic>
          </p:graphicFrame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87" name="Rectangle 53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4679" y="2654"/>
              <a:ext cx="447" cy="443"/>
              <a:chOff x="4337" y="290"/>
              <a:chExt cx="447" cy="443"/>
            </a:xfrm>
          </p:grpSpPr>
          <p:graphicFrame>
            <p:nvGraphicFramePr>
              <p:cNvPr id="12293" name="Object 56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49" name="Clip" r:id="rId5" imgW="1305000" imgH="1085760" progId="">
                  <p:embed/>
                </p:oleObj>
              </a:graphicData>
            </a:graphic>
          </p:graphicFrame>
          <p:grpSp>
            <p:nvGrpSpPr>
              <p:cNvPr id="12" name="Group 57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84" name="Rectangle 58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2962" y="2504"/>
              <a:ext cx="518" cy="946"/>
              <a:chOff x="3484" y="2522"/>
              <a:chExt cx="518" cy="946"/>
            </a:xfrm>
          </p:grpSpPr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12375" name="AutoShape 62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6" name="Rectangle 63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7" name="Rectangle 64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8" name="AutoShape 65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9" name="Line 66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0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1" name="Rectangle 68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2" name="Rectangle 69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0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12360" name="Rectangle 71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1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mail</a:t>
                  </a:r>
                </a:p>
                <a:p>
                  <a:r>
                    <a:rPr lang="en-US" sz="1600"/>
                    <a:t>server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362" name="Rectangle 73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3" name="Line 74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4" name="Line 75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5" name="Line 76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6" name="Line 77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7" name="Line 78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8" name="Line 79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9" name="Line 80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0" name="Rectangle 81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1" name="Rectangle 82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2" name="Rectangle 83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3" name="Rectangle 84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4" name="Rectangle 85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>
              <a:off x="3563" y="3200"/>
              <a:ext cx="447" cy="443"/>
              <a:chOff x="4337" y="290"/>
              <a:chExt cx="447" cy="443"/>
            </a:xfrm>
          </p:grpSpPr>
          <p:graphicFrame>
            <p:nvGraphicFramePr>
              <p:cNvPr id="12292" name="Object 87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48" name="Clip" r:id="rId6" imgW="1305000" imgH="1085760" progId="">
                  <p:embed/>
                </p:oleObj>
              </a:graphicData>
            </a:graphic>
          </p:graphicFrame>
          <p:grpSp>
            <p:nvGrpSpPr>
              <p:cNvPr id="17" name="Group 88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56" name="Rectangle 89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7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035" y="3518"/>
              <a:ext cx="447" cy="443"/>
              <a:chOff x="4337" y="290"/>
              <a:chExt cx="447" cy="443"/>
            </a:xfrm>
          </p:grpSpPr>
          <p:graphicFrame>
            <p:nvGraphicFramePr>
              <p:cNvPr id="12291" name="Object 92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47" name="Clip" r:id="rId7" imgW="1305000" imgH="1085760" progId="">
                  <p:embed/>
                </p:oleObj>
              </a:graphicData>
            </a:graphic>
          </p:graphicFrame>
          <p:grpSp>
            <p:nvGrpSpPr>
              <p:cNvPr id="19" name="Group 93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53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4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20" name="Group 96"/>
            <p:cNvGrpSpPr>
              <a:grpSpLocks/>
            </p:cNvGrpSpPr>
            <p:nvPr/>
          </p:nvGrpSpPr>
          <p:grpSpPr bwMode="auto">
            <a:xfrm>
              <a:off x="2962" y="1082"/>
              <a:ext cx="518" cy="946"/>
              <a:chOff x="3484" y="2522"/>
              <a:chExt cx="518" cy="946"/>
            </a:xfrm>
          </p:grpSpPr>
          <p:grpSp>
            <p:nvGrpSpPr>
              <p:cNvPr id="21" name="Group 97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12344" name="AutoShape 98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5" name="Rectangle 99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6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7" name="AutoShape 101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8" name="Line 102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0" name="Rectangle 104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1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06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12329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0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mail</a:t>
                  </a:r>
                </a:p>
                <a:p>
                  <a:r>
                    <a:rPr lang="en-US" sz="1600"/>
                    <a:t>server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331" name="Rectangle 109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2" name="Line 110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3" name="Line 111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4" name="Line 112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5" name="Line 113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6" name="Line 114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7" name="Line 115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8" name="Line 116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9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0" name="Rectangle 118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1" name="Rectangle 119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2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43" name="Rectangle 121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122"/>
            <p:cNvGrpSpPr>
              <a:grpSpLocks/>
            </p:cNvGrpSpPr>
            <p:nvPr/>
          </p:nvGrpSpPr>
          <p:grpSpPr bwMode="auto">
            <a:xfrm>
              <a:off x="3431" y="920"/>
              <a:ext cx="447" cy="443"/>
              <a:chOff x="4337" y="290"/>
              <a:chExt cx="447" cy="443"/>
            </a:xfrm>
          </p:grpSpPr>
          <p:graphicFrame>
            <p:nvGraphicFramePr>
              <p:cNvPr id="12290" name="Object 123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6146" name="Clip" r:id="rId8" imgW="1305000" imgH="1085760" progId="">
                  <p:embed/>
                </p:oleObj>
              </a:graphicData>
            </a:graphic>
          </p:graphicFrame>
          <p:grpSp>
            <p:nvGrpSpPr>
              <p:cNvPr id="24" name="Group 124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232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313" name="Line 127"/>
            <p:cNvSpPr>
              <a:spLocks noChangeShapeType="1"/>
            </p:cNvSpPr>
            <p:nvPr/>
          </p:nvSpPr>
          <p:spPr bwMode="auto">
            <a:xfrm flipV="1">
              <a:off x="3498" y="2370"/>
              <a:ext cx="708" cy="6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Line 128"/>
            <p:cNvSpPr>
              <a:spLocks noChangeShapeType="1"/>
            </p:cNvSpPr>
            <p:nvPr/>
          </p:nvSpPr>
          <p:spPr bwMode="auto">
            <a:xfrm flipH="1" flipV="1">
              <a:off x="3030" y="2040"/>
              <a:ext cx="0" cy="7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129"/>
            <p:cNvGrpSpPr>
              <a:grpSpLocks/>
            </p:cNvGrpSpPr>
            <p:nvPr/>
          </p:nvGrpSpPr>
          <p:grpSpPr bwMode="auto">
            <a:xfrm>
              <a:off x="3559" y="2555"/>
              <a:ext cx="650" cy="288"/>
              <a:chOff x="3745" y="2537"/>
              <a:chExt cx="650" cy="288"/>
            </a:xfrm>
          </p:grpSpPr>
          <p:sp>
            <p:nvSpPr>
              <p:cNvPr id="12322" name="Rectangle 130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Text Box 131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132"/>
            <p:cNvGrpSpPr>
              <a:grpSpLocks/>
            </p:cNvGrpSpPr>
            <p:nvPr/>
          </p:nvGrpSpPr>
          <p:grpSpPr bwMode="auto">
            <a:xfrm>
              <a:off x="3535" y="1763"/>
              <a:ext cx="650" cy="288"/>
              <a:chOff x="3745" y="2537"/>
              <a:chExt cx="650" cy="288"/>
            </a:xfrm>
          </p:grpSpPr>
          <p:sp>
            <p:nvSpPr>
              <p:cNvPr id="12320" name="Rectangle 133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Text Box 134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135"/>
            <p:cNvGrpSpPr>
              <a:grpSpLocks/>
            </p:cNvGrpSpPr>
            <p:nvPr/>
          </p:nvGrpSpPr>
          <p:grpSpPr bwMode="auto">
            <a:xfrm>
              <a:off x="2701" y="2213"/>
              <a:ext cx="650" cy="288"/>
              <a:chOff x="3745" y="2537"/>
              <a:chExt cx="650" cy="288"/>
            </a:xfrm>
          </p:grpSpPr>
          <p:sp>
            <p:nvSpPr>
              <p:cNvPr id="12318" name="Rectangle 13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Text Box 13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28600"/>
            <a:ext cx="7772400" cy="1143000"/>
          </a:xfrm>
        </p:spPr>
        <p:txBody>
          <a:bodyPr/>
          <a:lstStyle/>
          <a:p>
            <a:r>
              <a:rPr lang="en-US" sz="3600" smtClean="0"/>
              <a:t>Mail servers</a:t>
            </a:r>
            <a:endParaRPr lang="en-US" smtClean="0"/>
          </a:p>
        </p:txBody>
      </p:sp>
      <p:sp>
        <p:nvSpPr>
          <p:cNvPr id="133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Mail Servers</a:t>
            </a:r>
            <a:r>
              <a:rPr lang="en-US" sz="2400" smtClean="0"/>
              <a:t> 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mailbox</a:t>
            </a:r>
            <a:r>
              <a:rPr lang="en-US" sz="2000" smtClean="0"/>
              <a:t> menyimpan messages yang masuk (yg akan dibaca) untuk user</a:t>
            </a:r>
          </a:p>
          <a:p>
            <a:r>
              <a:rPr lang="en-US" sz="2000" smtClean="0"/>
              <a:t>Menyimpan antrian </a:t>
            </a:r>
            <a:r>
              <a:rPr lang="en-US" sz="2000" smtClean="0">
                <a:solidFill>
                  <a:srgbClr val="FF0000"/>
                </a:solidFill>
              </a:rPr>
              <a:t>message</a:t>
            </a:r>
            <a:r>
              <a:rPr lang="en-US" sz="2000" smtClean="0"/>
              <a:t> keluar (yang akan dikirim)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smtp protocol</a:t>
            </a:r>
            <a:r>
              <a:rPr lang="en-US" sz="2000" smtClean="0"/>
              <a:t> : antar </a:t>
            </a:r>
            <a:r>
              <a:rPr lang="en-US" sz="2000" i="1" smtClean="0"/>
              <a:t>mail servers</a:t>
            </a:r>
            <a:r>
              <a:rPr lang="en-US" sz="2000" smtClean="0"/>
              <a:t> untuk mengirim pesan email</a:t>
            </a:r>
          </a:p>
          <a:p>
            <a:pPr lvl="1"/>
            <a:r>
              <a:rPr lang="en-US" sz="2000" smtClean="0"/>
              <a:t>client: </a:t>
            </a:r>
            <a:r>
              <a:rPr lang="en-US" sz="2000" i="1" smtClean="0"/>
              <a:t>mail server </a:t>
            </a:r>
            <a:r>
              <a:rPr lang="en-US" sz="2000" smtClean="0"/>
              <a:t>pengirim</a:t>
            </a:r>
            <a:endParaRPr lang="en-US" sz="2000" i="1" smtClean="0"/>
          </a:p>
          <a:p>
            <a:pPr lvl="1"/>
            <a:r>
              <a:rPr lang="en-US" sz="2000" smtClean="0"/>
              <a:t>“server”: </a:t>
            </a:r>
            <a:r>
              <a:rPr lang="en-US" sz="2000" i="1" smtClean="0"/>
              <a:t>mail server </a:t>
            </a:r>
            <a:r>
              <a:rPr lang="en-US" sz="2000" smtClean="0"/>
              <a:t>penerima</a:t>
            </a:r>
            <a:endParaRPr lang="en-US" sz="2000" i="1" smtClean="0"/>
          </a:p>
        </p:txBody>
      </p:sp>
      <p:sp>
        <p:nvSpPr>
          <p:cNvPr id="133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F6FEE5-728B-4907-A231-B32838449ED9}" type="slidenum">
              <a:rPr lang="en-US" smtClean="0"/>
              <a:pPr/>
              <a:t>14</a:t>
            </a:fld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73613" y="1450975"/>
            <a:ext cx="4078287" cy="4827588"/>
            <a:chOff x="2701" y="920"/>
            <a:chExt cx="2569" cy="3041"/>
          </a:xfrm>
        </p:grpSpPr>
        <p:sp>
          <p:nvSpPr>
            <p:cNvPr id="13324" name="Line 5"/>
            <p:cNvSpPr>
              <a:spLocks noChangeShapeType="1"/>
            </p:cNvSpPr>
            <p:nvPr/>
          </p:nvSpPr>
          <p:spPr bwMode="auto">
            <a:xfrm>
              <a:off x="3498" y="1662"/>
              <a:ext cx="708" cy="4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375" y="1616"/>
              <a:ext cx="224" cy="588"/>
              <a:chOff x="4180" y="783"/>
              <a:chExt cx="150" cy="307"/>
            </a:xfrm>
          </p:grpSpPr>
          <p:sp>
            <p:nvSpPr>
              <p:cNvPr id="13429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0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1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2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3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222" y="1901"/>
              <a:ext cx="518" cy="661"/>
              <a:chOff x="4288" y="2627"/>
              <a:chExt cx="518" cy="661"/>
            </a:xfrm>
          </p:grpSpPr>
          <p:sp>
            <p:nvSpPr>
              <p:cNvPr id="13414" name="Rectangle 16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" name="Text Box 17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mail</a:t>
                </a:r>
              </a:p>
              <a:p>
                <a:r>
                  <a:rPr lang="en-US" sz="1600"/>
                  <a:t>server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416" name="Rectangle 18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" name="Line 19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8" name="Line 20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9" name="Line 21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0" name="Line 22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23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24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Line 25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4" name="Rectangle 26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5" name="Rectangle 27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6" name="Rectangle 28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7" name="Rectangle 29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8" name="Rectangle 30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4679" y="1358"/>
              <a:ext cx="447" cy="443"/>
              <a:chOff x="4337" y="290"/>
              <a:chExt cx="447" cy="443"/>
            </a:xfrm>
          </p:grpSpPr>
          <p:graphicFrame>
            <p:nvGraphicFramePr>
              <p:cNvPr id="13319" name="Object 32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5" name="Clip" r:id="rId3" imgW="1305000" imgH="1085760" progId="">
                  <p:embed/>
                </p:oleObj>
              </a:graphicData>
            </a:graphic>
          </p:graphicFrame>
          <p:grpSp>
            <p:nvGrpSpPr>
              <p:cNvPr id="6" name="Group 33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412" name="Rectangle 34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1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4823" y="1994"/>
              <a:ext cx="447" cy="443"/>
              <a:chOff x="4337" y="290"/>
              <a:chExt cx="447" cy="443"/>
            </a:xfrm>
          </p:grpSpPr>
          <p:graphicFrame>
            <p:nvGraphicFramePr>
              <p:cNvPr id="13318" name="Object 37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4" name="Clip" r:id="rId4" imgW="1305000" imgH="1085760" progId="">
                  <p:embed/>
                </p:oleObj>
              </a:graphicData>
            </a:graphic>
          </p:graphicFrame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409" name="Rectangle 39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1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4679" y="2654"/>
              <a:ext cx="447" cy="443"/>
              <a:chOff x="4337" y="290"/>
              <a:chExt cx="447" cy="443"/>
            </a:xfrm>
          </p:grpSpPr>
          <p:graphicFrame>
            <p:nvGraphicFramePr>
              <p:cNvPr id="13317" name="Object 42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3" name="Clip" r:id="rId5" imgW="1305000" imgH="1085760" progId="">
                  <p:embed/>
                </p:oleObj>
              </a:graphicData>
            </a:graphic>
          </p:graphicFrame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406" name="Rectangle 44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2962" y="2504"/>
              <a:ext cx="518" cy="946"/>
              <a:chOff x="3484" y="2522"/>
              <a:chExt cx="518" cy="946"/>
            </a:xfrm>
          </p:grpSpPr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13397" name="AutoShape 48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8" name="Rectangle 49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9" name="Rectangle 50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0" name="AutoShape 51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1" name="Line 52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2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3" name="Rectangle 54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4" name="Rectangle 55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6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13382" name="Rectangle 57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mail</a:t>
                  </a:r>
                </a:p>
                <a:p>
                  <a:r>
                    <a:rPr lang="en-US" sz="1600"/>
                    <a:t>server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3384" name="Rectangle 59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5" name="Line 60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6" name="Line 61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7" name="Line 62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8" name="Line 63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9" name="Line 64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0" name="Line 65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1" name="Line 66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2" name="Rectangle 67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3" name="Rectangle 68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4" name="Rectangle 69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5" name="Rectangle 70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72"/>
            <p:cNvGrpSpPr>
              <a:grpSpLocks/>
            </p:cNvGrpSpPr>
            <p:nvPr/>
          </p:nvGrpSpPr>
          <p:grpSpPr bwMode="auto">
            <a:xfrm>
              <a:off x="3563" y="3200"/>
              <a:ext cx="447" cy="443"/>
              <a:chOff x="4337" y="290"/>
              <a:chExt cx="447" cy="443"/>
            </a:xfrm>
          </p:grpSpPr>
          <p:graphicFrame>
            <p:nvGraphicFramePr>
              <p:cNvPr id="13316" name="Object 73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2" name="Clip" r:id="rId6" imgW="1305000" imgH="1085760" progId="">
                  <p:embed/>
                </p:oleObj>
              </a:graphicData>
            </a:graphic>
          </p:graphicFrame>
          <p:grpSp>
            <p:nvGrpSpPr>
              <p:cNvPr id="15" name="Group 74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378" name="Rectangle 75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3035" y="3518"/>
              <a:ext cx="447" cy="443"/>
              <a:chOff x="4337" y="290"/>
              <a:chExt cx="447" cy="443"/>
            </a:xfrm>
          </p:grpSpPr>
          <p:graphicFrame>
            <p:nvGraphicFramePr>
              <p:cNvPr id="13315" name="Object 78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1" name="Clip" r:id="rId7" imgW="1305000" imgH="1085760" progId="">
                  <p:embed/>
                </p:oleObj>
              </a:graphicData>
            </a:graphic>
          </p:graphicFrame>
          <p:grpSp>
            <p:nvGrpSpPr>
              <p:cNvPr id="17" name="Group 79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375" name="Rectangle 80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8" name="Group 82"/>
            <p:cNvGrpSpPr>
              <a:grpSpLocks/>
            </p:cNvGrpSpPr>
            <p:nvPr/>
          </p:nvGrpSpPr>
          <p:grpSpPr bwMode="auto">
            <a:xfrm>
              <a:off x="2962" y="1082"/>
              <a:ext cx="518" cy="946"/>
              <a:chOff x="3484" y="2522"/>
              <a:chExt cx="518" cy="946"/>
            </a:xfrm>
          </p:grpSpPr>
          <p:grpSp>
            <p:nvGrpSpPr>
              <p:cNvPr id="19" name="Group 83"/>
              <p:cNvGrpSpPr>
                <a:grpSpLocks/>
              </p:cNvGrpSpPr>
              <p:nvPr/>
            </p:nvGrpSpPr>
            <p:grpSpPr bwMode="auto">
              <a:xfrm>
                <a:off x="3631" y="2522"/>
                <a:ext cx="224" cy="588"/>
                <a:chOff x="4180" y="783"/>
                <a:chExt cx="150" cy="307"/>
              </a:xfrm>
            </p:grpSpPr>
            <p:sp>
              <p:nvSpPr>
                <p:cNvPr id="13366" name="AutoShape 84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7" name="Rectangle 85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8" name="Rectangle 86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9" name="AutoShape 87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0" name="Line 88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1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2" name="Rectangle 90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73" name="Rectangle 91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92"/>
              <p:cNvGrpSpPr>
                <a:grpSpLocks/>
              </p:cNvGrpSpPr>
              <p:nvPr/>
            </p:nvGrpSpPr>
            <p:grpSpPr bwMode="auto">
              <a:xfrm>
                <a:off x="3484" y="2807"/>
                <a:ext cx="518" cy="661"/>
                <a:chOff x="4288" y="2627"/>
                <a:chExt cx="518" cy="661"/>
              </a:xfrm>
            </p:grpSpPr>
            <p:sp>
              <p:nvSpPr>
                <p:cNvPr id="13351" name="Rectangle 93"/>
                <p:cNvSpPr>
                  <a:spLocks noChangeArrowheads="1"/>
                </p:cNvSpPr>
                <p:nvPr/>
              </p:nvSpPr>
              <p:spPr bwMode="auto">
                <a:xfrm>
                  <a:off x="4296" y="2652"/>
                  <a:ext cx="510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288" y="2627"/>
                  <a:ext cx="50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mail</a:t>
                  </a:r>
                </a:p>
                <a:p>
                  <a:r>
                    <a:rPr lang="en-US" sz="1600"/>
                    <a:t>server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3353" name="Rectangle 95"/>
                <p:cNvSpPr>
                  <a:spLocks noChangeArrowheads="1"/>
                </p:cNvSpPr>
                <p:nvPr/>
              </p:nvSpPr>
              <p:spPr bwMode="auto">
                <a:xfrm>
                  <a:off x="4320" y="3006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4" name="Line 96"/>
                <p:cNvSpPr>
                  <a:spLocks noChangeShapeType="1"/>
                </p:cNvSpPr>
                <p:nvPr/>
              </p:nvSpPr>
              <p:spPr bwMode="auto">
                <a:xfrm>
                  <a:off x="4369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5" name="Line 97"/>
                <p:cNvSpPr>
                  <a:spLocks noChangeShapeType="1"/>
                </p:cNvSpPr>
                <p:nvPr/>
              </p:nvSpPr>
              <p:spPr bwMode="auto">
                <a:xfrm>
                  <a:off x="4478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6" name="Line 98"/>
                <p:cNvSpPr>
                  <a:spLocks noChangeShapeType="1"/>
                </p:cNvSpPr>
                <p:nvPr/>
              </p:nvSpPr>
              <p:spPr bwMode="auto">
                <a:xfrm>
                  <a:off x="4533" y="3035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7" name="Line 99"/>
                <p:cNvSpPr>
                  <a:spLocks noChangeShapeType="1"/>
                </p:cNvSpPr>
                <p:nvPr/>
              </p:nvSpPr>
              <p:spPr bwMode="auto">
                <a:xfrm>
                  <a:off x="4590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8" name="Line 100"/>
                <p:cNvSpPr>
                  <a:spLocks noChangeShapeType="1"/>
                </p:cNvSpPr>
                <p:nvPr/>
              </p:nvSpPr>
              <p:spPr bwMode="auto">
                <a:xfrm>
                  <a:off x="4651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9" name="Line 101"/>
                <p:cNvSpPr>
                  <a:spLocks noChangeShapeType="1"/>
                </p:cNvSpPr>
                <p:nvPr/>
              </p:nvSpPr>
              <p:spPr bwMode="auto">
                <a:xfrm>
                  <a:off x="4707" y="3033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0" name="Line 102"/>
                <p:cNvSpPr>
                  <a:spLocks noChangeShapeType="1"/>
                </p:cNvSpPr>
                <p:nvPr/>
              </p:nvSpPr>
              <p:spPr bwMode="auto">
                <a:xfrm>
                  <a:off x="4422" y="3034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328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414" y="3173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3" name="Rectangle 105"/>
                <p:cNvSpPr>
                  <a:spLocks noChangeArrowheads="1"/>
                </p:cNvSpPr>
                <p:nvPr/>
              </p:nvSpPr>
              <p:spPr bwMode="auto">
                <a:xfrm>
                  <a:off x="4500" y="3172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4" name="Rectangle 106"/>
                <p:cNvSpPr>
                  <a:spLocks noChangeArrowheads="1"/>
                </p:cNvSpPr>
                <p:nvPr/>
              </p:nvSpPr>
              <p:spPr bwMode="auto">
                <a:xfrm>
                  <a:off x="4597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5" name="Rectangle 107"/>
                <p:cNvSpPr>
                  <a:spLocks noChangeArrowheads="1"/>
                </p:cNvSpPr>
                <p:nvPr/>
              </p:nvSpPr>
              <p:spPr bwMode="auto">
                <a:xfrm>
                  <a:off x="4693" y="3170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108"/>
            <p:cNvGrpSpPr>
              <a:grpSpLocks/>
            </p:cNvGrpSpPr>
            <p:nvPr/>
          </p:nvGrpSpPr>
          <p:grpSpPr bwMode="auto">
            <a:xfrm>
              <a:off x="3431" y="920"/>
              <a:ext cx="447" cy="443"/>
              <a:chOff x="4337" y="290"/>
              <a:chExt cx="447" cy="443"/>
            </a:xfrm>
          </p:grpSpPr>
          <p:graphicFrame>
            <p:nvGraphicFramePr>
              <p:cNvPr id="13314" name="Object 109"/>
              <p:cNvGraphicFramePr>
                <a:graphicFrameLocks noChangeAspect="1"/>
              </p:cNvGraphicFramePr>
              <p:nvPr/>
            </p:nvGraphicFramePr>
            <p:xfrm>
              <a:off x="4338" y="290"/>
              <a:ext cx="392" cy="315"/>
            </p:xfrm>
            <a:graphic>
              <a:graphicData uri="http://schemas.openxmlformats.org/presentationml/2006/ole">
                <p:oleObj spid="_x0000_s7170" name="Clip" r:id="rId8" imgW="1305000" imgH="1085760" progId="">
                  <p:embed/>
                </p:oleObj>
              </a:graphicData>
            </a:graphic>
          </p:graphicFrame>
          <p:grpSp>
            <p:nvGrpSpPr>
              <p:cNvPr id="22" name="Group 110"/>
              <p:cNvGrpSpPr>
                <a:grpSpLocks/>
              </p:cNvGrpSpPr>
              <p:nvPr/>
            </p:nvGrpSpPr>
            <p:grpSpPr bwMode="auto">
              <a:xfrm>
                <a:off x="4337" y="367"/>
                <a:ext cx="447" cy="366"/>
                <a:chOff x="4189" y="817"/>
                <a:chExt cx="521" cy="366"/>
              </a:xfrm>
            </p:grpSpPr>
            <p:sp>
              <p:nvSpPr>
                <p:cNvPr id="13347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4" y="846"/>
                  <a:ext cx="444" cy="330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189" y="817"/>
                  <a:ext cx="521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user</a:t>
                  </a:r>
                </a:p>
                <a:p>
                  <a:r>
                    <a:rPr lang="en-US" sz="1600"/>
                    <a:t>agent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3335" name="Line 113"/>
            <p:cNvSpPr>
              <a:spLocks noChangeShapeType="1"/>
            </p:cNvSpPr>
            <p:nvPr/>
          </p:nvSpPr>
          <p:spPr bwMode="auto">
            <a:xfrm flipV="1">
              <a:off x="3498" y="2370"/>
              <a:ext cx="708" cy="6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114"/>
            <p:cNvSpPr>
              <a:spLocks noChangeShapeType="1"/>
            </p:cNvSpPr>
            <p:nvPr/>
          </p:nvSpPr>
          <p:spPr bwMode="auto">
            <a:xfrm flipH="1" flipV="1">
              <a:off x="3030" y="2040"/>
              <a:ext cx="0" cy="7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559" y="2555"/>
              <a:ext cx="650" cy="288"/>
              <a:chOff x="3745" y="2537"/>
              <a:chExt cx="650" cy="288"/>
            </a:xfrm>
          </p:grpSpPr>
          <p:sp>
            <p:nvSpPr>
              <p:cNvPr id="13344" name="Rectangle 11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Text Box 11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118"/>
            <p:cNvGrpSpPr>
              <a:grpSpLocks/>
            </p:cNvGrpSpPr>
            <p:nvPr/>
          </p:nvGrpSpPr>
          <p:grpSpPr bwMode="auto">
            <a:xfrm>
              <a:off x="3535" y="1763"/>
              <a:ext cx="650" cy="288"/>
              <a:chOff x="3745" y="2537"/>
              <a:chExt cx="650" cy="288"/>
            </a:xfrm>
          </p:grpSpPr>
          <p:sp>
            <p:nvSpPr>
              <p:cNvPr id="13342" name="Rectangle 119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Text Box 120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121"/>
            <p:cNvGrpSpPr>
              <a:grpSpLocks/>
            </p:cNvGrpSpPr>
            <p:nvPr/>
          </p:nvGrpSpPr>
          <p:grpSpPr bwMode="auto">
            <a:xfrm>
              <a:off x="2701" y="2213"/>
              <a:ext cx="650" cy="288"/>
              <a:chOff x="3745" y="2537"/>
              <a:chExt cx="650" cy="288"/>
            </a:xfrm>
          </p:grpSpPr>
          <p:sp>
            <p:nvSpPr>
              <p:cNvPr id="13340" name="Rectangle 122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Text Box 123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</a:rPr>
                  <a:t>SMTP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Electronic Mail: smtp </a:t>
            </a:r>
            <a:r>
              <a:rPr lang="en-US" sz="3200" smtClean="0"/>
              <a:t>[RFC 821]</a:t>
            </a:r>
            <a:endParaRPr 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732472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Menggunakan TCP, port 25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direct transfer: server pengirim ke server penerima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Tiga fasa transfer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handshaking (greeting)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transfer messages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penutup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Interkasi command/response</a:t>
            </a:r>
            <a:endParaRPr lang="en-US" sz="240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commands:</a:t>
            </a:r>
            <a:r>
              <a:rPr lang="en-US" smtClean="0"/>
              <a:t> ASCII text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response:</a:t>
            </a:r>
            <a:r>
              <a:rPr lang="en-US" smtClean="0"/>
              <a:t> status code dan phrase</a:t>
            </a:r>
          </a:p>
          <a:p>
            <a:pPr>
              <a:lnSpc>
                <a:spcPct val="90000"/>
              </a:lnSpc>
            </a:pPr>
            <a:r>
              <a:rPr lang="en-US" smtClean="0"/>
              <a:t>messages harus berupa 7-bit ASCII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375EE-A5A6-4E00-8F0F-60F6D413F13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Interkasi smtp sederhana</a:t>
            </a:r>
            <a:endParaRPr lang="en-US" smtClean="0"/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C54EC7-E558-40DC-93FB-A419C65252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     S: 220 hamburger.edu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HELO crepes.fr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 Hello crepes.fr, pleased to meet you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MAIL FROM: &lt;alice@crepes.fr&gt;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alice@crepes.fr... Sender ok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RCPT TO: &lt;bob@hamburger.edu&gt;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bob@hamburger.edu ... Recipient ok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DATA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354 Enter mail, end with "." on a line by itself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Do you like ketchup?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  How about pickles?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.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250 Message accepted for delivery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C: QUIT </a:t>
            </a:r>
          </a:p>
          <a:p>
            <a:pPr algn="l"/>
            <a:r>
              <a:rPr lang="en-US" sz="2000" b="1">
                <a:latin typeface="Courier New" pitchFamily="49" charset="0"/>
              </a:rPr>
              <a:t>     S: 221 hamburger.edu closing connection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Format pesan mail</a:t>
            </a:r>
            <a:endParaRPr lang="en-US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smtp: protokol untuk mempertukarkan pesan email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RFC 822: standard untuk format text message :</a:t>
            </a:r>
          </a:p>
          <a:p>
            <a:r>
              <a:rPr lang="en-US" sz="2000" smtClean="0"/>
              <a:t>Baris header, mis.</a:t>
            </a:r>
          </a:p>
          <a:p>
            <a:pPr lvl="1"/>
            <a:r>
              <a:rPr lang="en-US" sz="1800" smtClean="0"/>
              <a:t>To:</a:t>
            </a:r>
          </a:p>
          <a:p>
            <a:pPr lvl="1"/>
            <a:r>
              <a:rPr lang="en-US" sz="1800" smtClean="0"/>
              <a:t>From:</a:t>
            </a:r>
          </a:p>
          <a:p>
            <a:pPr lvl="1"/>
            <a:r>
              <a:rPr lang="en-US" sz="1800" smtClean="0"/>
              <a:t>Subject:</a:t>
            </a:r>
          </a:p>
          <a:p>
            <a:r>
              <a:rPr lang="en-US" sz="2000" smtClean="0"/>
              <a:t>body</a:t>
            </a:r>
          </a:p>
          <a:p>
            <a:pPr lvl="1"/>
            <a:r>
              <a:rPr lang="en-US" sz="1800" smtClean="0"/>
              <a:t>“message”, ASCII</a:t>
            </a:r>
          </a:p>
        </p:txBody>
      </p:sp>
      <p:sp>
        <p:nvSpPr>
          <p:cNvPr id="47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F28FB7-DB68-414D-90E8-98541A34F58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4978400" y="18923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4978400" y="27051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775200" y="17780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 flipV="1">
            <a:off x="3162300" y="2159000"/>
            <a:ext cx="1765300" cy="101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 flipV="1">
            <a:off x="3009900" y="3327400"/>
            <a:ext cx="1905000" cy="187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8132763" y="2112963"/>
            <a:ext cx="80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blank</a:t>
            </a:r>
          </a:p>
          <a:p>
            <a:r>
              <a:rPr lang="en-US" sz="2000"/>
              <a:t>line</a:t>
            </a:r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H="1">
            <a:off x="7251700" y="25527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r>
              <a:rPr lang="en-US" sz="3200" smtClean="0"/>
              <a:t>Message format: multimedia extensions</a:t>
            </a:r>
            <a:endParaRPr lang="en-US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5300" y="1384300"/>
            <a:ext cx="7327900" cy="4648200"/>
          </a:xfrm>
        </p:spPr>
        <p:txBody>
          <a:bodyPr/>
          <a:lstStyle/>
          <a:p>
            <a:r>
              <a:rPr lang="en-US" sz="2000" smtClean="0"/>
              <a:t>MIME: multimedia mail extension, RFC 2045, 2056</a:t>
            </a:r>
          </a:p>
          <a:p>
            <a:r>
              <a:rPr lang="en-US" sz="2000" smtClean="0"/>
              <a:t>Baris-baris tambahan dalam </a:t>
            </a:r>
            <a:r>
              <a:rPr lang="en-US" sz="2000" i="1" smtClean="0"/>
              <a:t>msg header</a:t>
            </a:r>
            <a:r>
              <a:rPr lang="en-US" sz="2000" smtClean="0"/>
              <a:t> yang menyatakan </a:t>
            </a:r>
            <a:r>
              <a:rPr lang="en-US" sz="2000" i="1" smtClean="0"/>
              <a:t>MIME content type</a:t>
            </a:r>
            <a:endParaRPr lang="en-US" sz="2400" i="1" smtClean="0"/>
          </a:p>
        </p:txBody>
      </p:sp>
      <p:sp>
        <p:nvSpPr>
          <p:cNvPr id="481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2BEAE-CB60-4EEB-AB3E-195CB76C49C9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43350" y="2851150"/>
            <a:ext cx="5003800" cy="3113088"/>
            <a:chOff x="1424" y="1808"/>
            <a:chExt cx="3152" cy="2152"/>
          </a:xfrm>
        </p:grpSpPr>
        <p:sp>
          <p:nvSpPr>
            <p:cNvPr id="48143" name="Text Box 5"/>
            <p:cNvSpPr txBox="1">
              <a:spLocks noChangeArrowheads="1"/>
            </p:cNvSpPr>
            <p:nvPr/>
          </p:nvSpPr>
          <p:spPr bwMode="auto">
            <a:xfrm>
              <a:off x="1440" y="1808"/>
              <a:ext cx="3136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b="1">
                  <a:latin typeface="Courier New" pitchFamily="49" charset="0"/>
                </a:rPr>
                <a:t>From: alice@crepes.fr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To: bob@hamburger.edu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Subject: Picture of yummy crepe.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MIME-Version: 1.0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Content-Transfer-Encoding: base64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Content-Type: image/jpeg </a:t>
              </a:r>
            </a:p>
            <a:p>
              <a:pPr algn="l"/>
              <a:endParaRPr lang="en-US" b="1">
                <a:latin typeface="Courier New" pitchFamily="49" charset="0"/>
              </a:endParaRPr>
            </a:p>
            <a:p>
              <a:pPr algn="l"/>
              <a:r>
                <a:rPr lang="en-US" b="1">
                  <a:latin typeface="Courier New" pitchFamily="49" charset="0"/>
                </a:rPr>
                <a:t>base64 encoded data .....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.........................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......base64 encoded data </a:t>
              </a:r>
            </a:p>
            <a:p>
              <a:pPr algn="l"/>
              <a:r>
                <a:rPr lang="en-US" b="1">
                  <a:latin typeface="Courier New" pitchFamily="49" charset="0"/>
                </a:rPr>
                <a:t> </a:t>
              </a:r>
            </a:p>
          </p:txBody>
        </p:sp>
        <p:sp>
          <p:nvSpPr>
            <p:cNvPr id="48144" name="Rectangle 6"/>
            <p:cNvSpPr>
              <a:spLocks noChangeArrowheads="1"/>
            </p:cNvSpPr>
            <p:nvPr/>
          </p:nvSpPr>
          <p:spPr bwMode="auto">
            <a:xfrm>
              <a:off x="1424" y="1808"/>
              <a:ext cx="2984" cy="20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8134" name="Text Box 7"/>
          <p:cNvSpPr txBox="1">
            <a:spLocks noChangeArrowheads="1"/>
          </p:cNvSpPr>
          <p:nvPr/>
        </p:nvSpPr>
        <p:spPr bwMode="auto">
          <a:xfrm>
            <a:off x="114300" y="4348163"/>
            <a:ext cx="2825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/>
              <a:t>multimedia data</a:t>
            </a:r>
          </a:p>
          <a:p>
            <a:pPr algn="r"/>
            <a:r>
              <a:rPr lang="en-US" sz="2000"/>
              <a:t>type, subtype, </a:t>
            </a:r>
          </a:p>
          <a:p>
            <a:pPr algn="r"/>
            <a:r>
              <a:rPr lang="en-US" sz="2000"/>
              <a:t>parameter declaration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900113" y="3560763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/>
              <a:t>method used</a:t>
            </a:r>
          </a:p>
          <a:p>
            <a:pPr algn="r"/>
            <a:r>
              <a:rPr lang="en-US" sz="2000"/>
              <a:t>to encode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973138" y="300196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MIME version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1106488" y="5529263"/>
            <a:ext cx="176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encoded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857500" y="3276600"/>
            <a:ext cx="1155700" cy="546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832100" y="3911600"/>
            <a:ext cx="1181100" cy="190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3"/>
          <p:cNvSpPr>
            <a:spLocks noChangeShapeType="1"/>
          </p:cNvSpPr>
          <p:nvPr/>
        </p:nvSpPr>
        <p:spPr bwMode="auto">
          <a:xfrm flipV="1">
            <a:off x="2806700" y="4419600"/>
            <a:ext cx="12446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4"/>
          <p:cNvSpPr>
            <a:spLocks noChangeShapeType="1"/>
          </p:cNvSpPr>
          <p:nvPr/>
        </p:nvSpPr>
        <p:spPr bwMode="auto">
          <a:xfrm flipV="1">
            <a:off x="2844800" y="5168900"/>
            <a:ext cx="1003300" cy="50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Freeform 15"/>
          <p:cNvSpPr>
            <a:spLocks/>
          </p:cNvSpPr>
          <p:nvPr/>
        </p:nvSpPr>
        <p:spPr bwMode="auto">
          <a:xfrm>
            <a:off x="3871913" y="4810125"/>
            <a:ext cx="309562" cy="881063"/>
          </a:xfrm>
          <a:custGeom>
            <a:avLst/>
            <a:gdLst>
              <a:gd name="T0" fmla="*/ 252412 w 195"/>
              <a:gd name="T1" fmla="*/ 4763 h 555"/>
              <a:gd name="T2" fmla="*/ 0 w 195"/>
              <a:gd name="T3" fmla="*/ 0 h 555"/>
              <a:gd name="T4" fmla="*/ 0 w 195"/>
              <a:gd name="T5" fmla="*/ 881063 h 555"/>
              <a:gd name="T6" fmla="*/ 309562 w 195"/>
              <a:gd name="T7" fmla="*/ 876300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555"/>
              <a:gd name="T14" fmla="*/ 195 w 19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MIME types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b="1" u="none" smtClean="0">
                <a:latin typeface="Courier New" pitchFamily="49" charset="0"/>
              </a:rPr>
              <a:t>Content-Type: type/subtype; parameters</a:t>
            </a:r>
            <a:endParaRPr lang="en-US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Text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Contoh subtypes: </a:t>
            </a:r>
            <a:r>
              <a:rPr lang="en-US" sz="2000" b="1" smtClean="0">
                <a:latin typeface="Courier New" pitchFamily="49" charset="0"/>
              </a:rPr>
              <a:t>plain, html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Image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Contoh subtypes: </a:t>
            </a:r>
            <a:r>
              <a:rPr lang="en-US" sz="2000" b="1" smtClean="0">
                <a:latin typeface="Courier New" pitchFamily="49" charset="0"/>
              </a:rPr>
              <a:t>jpeg, gif</a:t>
            </a: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Audio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Contoh subtypes: </a:t>
            </a:r>
            <a:r>
              <a:rPr lang="en-US" sz="2000" b="1" smtClean="0">
                <a:latin typeface="Courier New" pitchFamily="49" charset="0"/>
              </a:rPr>
              <a:t>basic</a:t>
            </a:r>
            <a:r>
              <a:rPr lang="en-US" sz="2000" smtClean="0"/>
              <a:t> (8-bit mu-law encoded), </a:t>
            </a:r>
            <a:r>
              <a:rPr lang="en-US" sz="2000" b="1" smtClean="0">
                <a:latin typeface="Courier New" pitchFamily="49" charset="0"/>
              </a:rPr>
              <a:t>32kadpcm </a:t>
            </a:r>
            <a:r>
              <a:rPr lang="en-US" sz="2000" b="1" smtClean="0"/>
              <a:t>(32 kbps coding)</a:t>
            </a:r>
            <a:endParaRPr lang="en-US" sz="2400" smtClean="0"/>
          </a:p>
        </p:txBody>
      </p:sp>
      <p:sp>
        <p:nvSpPr>
          <p:cNvPr id="49157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Video</a:t>
            </a:r>
            <a:endParaRPr lang="en-US" sz="2400" smtClean="0"/>
          </a:p>
          <a:p>
            <a:r>
              <a:rPr lang="en-US" sz="2000" smtClean="0"/>
              <a:t>Contoh subtypes: </a:t>
            </a:r>
            <a:r>
              <a:rPr lang="en-US" sz="2000" b="1" smtClean="0">
                <a:latin typeface="Courier New" pitchFamily="49" charset="0"/>
              </a:rPr>
              <a:t>mpeg, quicktime</a:t>
            </a:r>
            <a:endParaRPr lang="en-US" sz="2400" b="1" smtClean="0">
              <a:latin typeface="Courier New" pitchFamily="49" charset="0"/>
            </a:endParaRPr>
          </a:p>
          <a:p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Application</a:t>
            </a:r>
            <a:endParaRPr lang="en-US" sz="2400" smtClean="0"/>
          </a:p>
          <a:p>
            <a:r>
              <a:rPr lang="en-US" sz="2000" smtClean="0"/>
              <a:t>Data lain yang harus diproses oleh suatu </a:t>
            </a:r>
            <a:r>
              <a:rPr lang="en-US" sz="2000" i="1" smtClean="0"/>
              <a:t>reader </a:t>
            </a:r>
            <a:r>
              <a:rPr lang="en-US" sz="2000" smtClean="0"/>
              <a:t>sebelum bisa dilihat</a:t>
            </a:r>
          </a:p>
          <a:p>
            <a:r>
              <a:rPr lang="en-US" sz="2000" smtClean="0"/>
              <a:t>Contoh subtypes: </a:t>
            </a:r>
            <a:r>
              <a:rPr lang="en-US" sz="2000" b="1" smtClean="0">
                <a:latin typeface="Courier New" pitchFamily="49" charset="0"/>
              </a:rPr>
              <a:t>msword, octet-stream </a:t>
            </a:r>
          </a:p>
        </p:txBody>
      </p:sp>
      <p:sp>
        <p:nvSpPr>
          <p:cNvPr id="491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16F67-2E87-49ED-AD2C-C757FC4FB77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Web: beberapa istilah</a:t>
            </a:r>
            <a:endParaRPr 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810000" cy="422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Halaman Web 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Mengandung “objects”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Pengalamatan menggunakan URL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Kebanyakan hal. Web mengandung: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Hal. HTML dasar, dan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Beberapa </a:t>
            </a:r>
            <a:r>
              <a:rPr lang="en-US" sz="2000" i="1" smtClean="0"/>
              <a:t>referenced objects</a:t>
            </a:r>
            <a:r>
              <a:rPr lang="en-US" sz="20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URL mempunyai dua komponen: host name dan path name: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48225" y="1419225"/>
            <a:ext cx="3810000" cy="4648200"/>
          </a:xfrm>
        </p:spPr>
        <p:txBody>
          <a:bodyPr/>
          <a:lstStyle/>
          <a:p>
            <a:r>
              <a:rPr lang="en-US" sz="2400" i="1" smtClean="0"/>
              <a:t>User agent</a:t>
            </a:r>
            <a:r>
              <a:rPr lang="en-US" sz="2400" smtClean="0"/>
              <a:t> untuk Web disebut suatu </a:t>
            </a:r>
            <a:r>
              <a:rPr lang="en-US" sz="2400" i="1" smtClean="0"/>
              <a:t>browser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MS Internet Explorer</a:t>
            </a:r>
          </a:p>
          <a:p>
            <a:pPr lvl="1"/>
            <a:r>
              <a:rPr lang="en-US" sz="2000" smtClean="0"/>
              <a:t>Netscape Communicator</a:t>
            </a:r>
          </a:p>
          <a:p>
            <a:r>
              <a:rPr lang="en-US" sz="2400" smtClean="0"/>
              <a:t>Server untuk Web disebut </a:t>
            </a:r>
            <a:r>
              <a:rPr lang="en-US" sz="2400" i="1" smtClean="0"/>
              <a:t>Web server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Apache (public domain)</a:t>
            </a:r>
          </a:p>
          <a:p>
            <a:pPr lvl="1"/>
            <a:r>
              <a:rPr lang="en-US" sz="2000" smtClean="0"/>
              <a:t>MS Internet Information Server</a:t>
            </a:r>
          </a:p>
          <a:p>
            <a:pPr lvl="1"/>
            <a:endParaRPr lang="en-US" sz="2000" smtClean="0"/>
          </a:p>
        </p:txBody>
      </p:sp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A15CE-F126-4FF7-B5E8-F3CBF90F1A6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98438" y="5949950"/>
            <a:ext cx="551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www.someSchool.edu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/someDept/pic.gif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Mail access protocols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1025" y="3219450"/>
            <a:ext cx="7381875" cy="220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smtClean="0"/>
              <a:t>SMTP: pengiriman/penyimpanan ke server penerima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Mail access protocol: pengambilan dari server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POP: Post Office Protocol [RFC 1939]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authorization (agent &lt;--&gt;server) dan download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IMAP: Internet Mail Access Protocol [RFC 1730]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Lebih banyak fitur (lebih complex)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Manipulasi message tersimpan di server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HTTP: Hotmail , Yahoo! Mail, etc.</a:t>
            </a: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1800" smtClean="0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18A52-C11F-4B38-99D8-C8106673294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4345" name="Line 4"/>
          <p:cNvSpPr>
            <a:spLocks noChangeShapeType="1"/>
          </p:cNvSpPr>
          <p:nvPr/>
        </p:nvSpPr>
        <p:spPr bwMode="auto">
          <a:xfrm>
            <a:off x="2238375" y="1847850"/>
            <a:ext cx="8477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8338" y="1536700"/>
            <a:ext cx="709612" cy="703263"/>
            <a:chOff x="4337" y="290"/>
            <a:chExt cx="447" cy="443"/>
          </a:xfrm>
        </p:grpSpPr>
        <p:graphicFrame>
          <p:nvGraphicFramePr>
            <p:cNvPr id="14341" name="Object 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197" name="Clip" r:id="rId3" imgW="1305000" imgH="1085760" progId="">
                <p:embed/>
              </p:oleObj>
            </a:graphicData>
          </a:graphic>
        </p:graphicFrame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13" name="Rectangle 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Text Box 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user</a:t>
                </a:r>
              </a:p>
              <a:p>
                <a:r>
                  <a:rPr lang="en-US" sz="1600"/>
                  <a:t>agent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35313" y="1631950"/>
            <a:ext cx="355600" cy="933450"/>
            <a:chOff x="4180" y="783"/>
            <a:chExt cx="150" cy="307"/>
          </a:xfrm>
        </p:grpSpPr>
        <p:sp>
          <p:nvSpPr>
            <p:cNvPr id="14404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0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63813" y="2009775"/>
            <a:ext cx="1458912" cy="1179513"/>
            <a:chOff x="1789" y="1206"/>
            <a:chExt cx="919" cy="743"/>
          </a:xfrm>
        </p:grpSpPr>
        <p:sp>
          <p:nvSpPr>
            <p:cNvPr id="14388" name="Text Box 20"/>
            <p:cNvSpPr txBox="1">
              <a:spLocks noChangeArrowheads="1"/>
            </p:cNvSpPr>
            <p:nvPr/>
          </p:nvSpPr>
          <p:spPr bwMode="auto">
            <a:xfrm>
              <a:off x="1789" y="1583"/>
              <a:ext cx="9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sender’s mail </a:t>
              </a:r>
            </a:p>
            <a:p>
              <a:r>
                <a:rPr lang="en-US" sz="1600"/>
                <a:t>server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4390" name="Rectangle 22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Rectangle 23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Line 24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Line 25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Line 26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Line 27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Line 28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Line 29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Line 30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Rectangle 31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Rectangle 32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Rectangle 33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Rectangle 34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Rectangle 35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570038" y="1641475"/>
            <a:ext cx="709612" cy="703263"/>
            <a:chOff x="4337" y="290"/>
            <a:chExt cx="447" cy="443"/>
          </a:xfrm>
        </p:grpSpPr>
        <p:graphicFrame>
          <p:nvGraphicFramePr>
            <p:cNvPr id="14340" name="Object 37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196" name="Clip" r:id="rId4" imgW="1305000" imgH="1085760" progId="">
                <p:embed/>
              </p:oleObj>
            </a:graphicData>
          </a:graphic>
        </p:graphicFrame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386" name="Rectangle 39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Text Box 40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user</a:t>
                </a:r>
              </a:p>
              <a:p>
                <a:r>
                  <a:rPr lang="en-US" sz="1600"/>
                  <a:t>agent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2173288" y="1389063"/>
            <a:ext cx="1031875" cy="457200"/>
            <a:chOff x="3745" y="2537"/>
            <a:chExt cx="650" cy="288"/>
          </a:xfrm>
        </p:grpSpPr>
        <p:sp>
          <p:nvSpPr>
            <p:cNvPr id="14383" name="Rectangle 42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Text Box 43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SMTP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002213" y="1631950"/>
            <a:ext cx="355600" cy="933450"/>
            <a:chOff x="4180" y="783"/>
            <a:chExt cx="150" cy="307"/>
          </a:xfrm>
        </p:grpSpPr>
        <p:sp>
          <p:nvSpPr>
            <p:cNvPr id="14375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2" name="Line 53"/>
          <p:cNvSpPr>
            <a:spLocks noChangeShapeType="1"/>
          </p:cNvSpPr>
          <p:nvPr/>
        </p:nvSpPr>
        <p:spPr bwMode="auto">
          <a:xfrm>
            <a:off x="3524250" y="1866900"/>
            <a:ext cx="13906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Rectangle 54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55"/>
          <p:cNvSpPr txBox="1">
            <a:spLocks noChangeArrowheads="1"/>
          </p:cNvSpPr>
          <p:nvPr/>
        </p:nvSpPr>
        <p:spPr bwMode="auto">
          <a:xfrm>
            <a:off x="3697288" y="1389063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SMTP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5" name="Line 56"/>
          <p:cNvSpPr>
            <a:spLocks noChangeShapeType="1"/>
          </p:cNvSpPr>
          <p:nvPr/>
        </p:nvSpPr>
        <p:spPr bwMode="auto">
          <a:xfrm>
            <a:off x="5400675" y="1857375"/>
            <a:ext cx="1647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57"/>
          <p:cNvSpPr txBox="1">
            <a:spLocks noChangeArrowheads="1"/>
          </p:cNvSpPr>
          <p:nvPr/>
        </p:nvSpPr>
        <p:spPr bwMode="auto">
          <a:xfrm>
            <a:off x="5619750" y="1474788"/>
            <a:ext cx="1327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POP3 or</a:t>
            </a:r>
          </a:p>
          <a:p>
            <a:r>
              <a:rPr lang="en-US" sz="2400">
                <a:solidFill>
                  <a:srgbClr val="FF0000"/>
                </a:solidFill>
              </a:rPr>
              <a:t>IMAP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7" name="Text Box 58"/>
          <p:cNvSpPr txBox="1">
            <a:spLocks noChangeArrowheads="1"/>
          </p:cNvSpPr>
          <p:nvPr/>
        </p:nvSpPr>
        <p:spPr bwMode="auto">
          <a:xfrm>
            <a:off x="4338638" y="2598738"/>
            <a:ext cx="1604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receiver’s mail </a:t>
            </a:r>
          </a:p>
          <a:p>
            <a:r>
              <a:rPr lang="en-US" sz="1600"/>
              <a:t>server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733925" y="2000250"/>
            <a:ext cx="809625" cy="561975"/>
            <a:chOff x="2070" y="2004"/>
            <a:chExt cx="510" cy="354"/>
          </a:xfrm>
        </p:grpSpPr>
        <p:sp>
          <p:nvSpPr>
            <p:cNvPr id="14361" name="Rectangle 60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Rectangle 61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62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63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64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65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Line 66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67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68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Rectangle 69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Rectangle 70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Rectangle 71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Rectangle 72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Rectangle 73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359" name="Picture 74" descr="C:\temp\Alic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6288" y="1633538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38" name="Rectangle 7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Clip" r:id="rId6" imgW="0" imgH="0" progId="">
              <p:embed/>
            </p:oleObj>
          </a:graphicData>
        </a:graphic>
      </p:graphicFrame>
      <p:graphicFrame>
        <p:nvGraphicFramePr>
          <p:cNvPr id="14339" name="Rectangle 7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5" name="Clip" r:id="rId7" imgW="0" imgH="0" progId="">
              <p:embed/>
            </p:oleObj>
          </a:graphicData>
        </a:graphic>
      </p:graphicFrame>
      <p:pic>
        <p:nvPicPr>
          <p:cNvPr id="14360" name="Picture 77" descr="C:\temp\Bob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1463" y="15716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Web: protokol http</a:t>
            </a:r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http: hypertext transfer protocol</a:t>
            </a:r>
            <a:endParaRPr lang="en-US" sz="2400" smtClean="0"/>
          </a:p>
          <a:p>
            <a:r>
              <a:rPr lang="en-US" sz="2000" smtClean="0"/>
              <a:t>Protokol layer aplikasi untuk Web</a:t>
            </a:r>
          </a:p>
          <a:p>
            <a:r>
              <a:rPr lang="en-US" sz="2000" smtClean="0"/>
              <a:t>client/server model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client:</a:t>
            </a:r>
            <a:r>
              <a:rPr lang="en-US" sz="2000" smtClean="0"/>
              <a:t> browser yang meminta,menerima,dan menampilkan objek web</a:t>
            </a:r>
          </a:p>
          <a:p>
            <a:pPr lvl="1"/>
            <a:r>
              <a:rPr lang="en-US" sz="2000" i="1" smtClean="0">
                <a:solidFill>
                  <a:schemeClr val="accent2"/>
                </a:solidFill>
              </a:rPr>
              <a:t>server:</a:t>
            </a:r>
            <a:r>
              <a:rPr lang="en-US" sz="2000" smtClean="0"/>
              <a:t> mengirimkan objek atas suatu request</a:t>
            </a:r>
          </a:p>
          <a:p>
            <a:r>
              <a:rPr lang="en-US" sz="2000" smtClean="0"/>
              <a:t>http1.0: RFC 1945</a:t>
            </a:r>
          </a:p>
          <a:p>
            <a:r>
              <a:rPr lang="en-US" sz="2000" smtClean="0"/>
              <a:t>http1.1: RFC 2068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11A24A-7B67-4514-B217-E15CDAD8D1B8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p:oleObj spid="_x0000_s1026" name="Clip" r:id="rId3" imgW="1305000" imgH="1085760" progId="">
              <p:embed/>
            </p:oleObj>
          </a:graphicData>
        </a:graphic>
      </p:graphicFrame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PC running</a:t>
            </a:r>
          </a:p>
          <a:p>
            <a:r>
              <a:rPr lang="en-US" sz="1600"/>
              <a:t>Explorer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p:oleObj spid="_x0000_s1027" name="Clip" r:id="rId4" imgW="1305000" imgH="1085760" progId="">
              <p:embed/>
            </p:oleObj>
          </a:graphicData>
        </a:graphic>
      </p:graphicFrame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7551738" y="3836988"/>
            <a:ext cx="1262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Server </a:t>
            </a:r>
          </a:p>
          <a:p>
            <a:r>
              <a:rPr lang="en-US" sz="1600"/>
              <a:t>running</a:t>
            </a:r>
          </a:p>
          <a:p>
            <a:r>
              <a:rPr lang="en-US" sz="1600"/>
              <a:t>NCSA Web</a:t>
            </a:r>
          </a:p>
          <a:p>
            <a:r>
              <a:rPr lang="en-US" sz="1600"/>
              <a:t>server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7187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8" name="Line 17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8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9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20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Mac running</a:t>
            </a:r>
          </a:p>
          <a:p>
            <a:r>
              <a:rPr lang="en-US" sz="1600"/>
              <a:t>Navigator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83" name="Text Box 22"/>
          <p:cNvSpPr txBox="1">
            <a:spLocks noChangeArrowheads="1"/>
          </p:cNvSpPr>
          <p:nvPr/>
        </p:nvSpPr>
        <p:spPr bwMode="auto">
          <a:xfrm rot="1422049">
            <a:off x="6156325" y="2293938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84" name="Text Box 23"/>
          <p:cNvSpPr txBox="1">
            <a:spLocks noChangeArrowheads="1"/>
          </p:cNvSpPr>
          <p:nvPr/>
        </p:nvSpPr>
        <p:spPr bwMode="auto">
          <a:xfrm rot="-1692639">
            <a:off x="5946775" y="3789363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85" name="Text Box 24"/>
          <p:cNvSpPr txBox="1">
            <a:spLocks noChangeArrowheads="1"/>
          </p:cNvSpPr>
          <p:nvPr/>
        </p:nvSpPr>
        <p:spPr bwMode="auto">
          <a:xfrm rot="1411598">
            <a:off x="5969000" y="2741613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86" name="Text Box 25"/>
          <p:cNvSpPr txBox="1">
            <a:spLocks noChangeArrowheads="1"/>
          </p:cNvSpPr>
          <p:nvPr/>
        </p:nvSpPr>
        <p:spPr bwMode="auto">
          <a:xfrm rot="-1737783">
            <a:off x="6149975" y="4122738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3400" y="1497013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http membutuhkan layanan TCP :</a:t>
            </a:r>
            <a:endParaRPr lang="en-US" sz="2400" smtClean="0"/>
          </a:p>
          <a:p>
            <a:r>
              <a:rPr lang="en-US" sz="2000" smtClean="0"/>
              <a:t>client mengawali koneksi TCP (membuat socket) ke server, port 80</a:t>
            </a:r>
          </a:p>
          <a:p>
            <a:r>
              <a:rPr lang="en-US" sz="2000" smtClean="0"/>
              <a:t>server menerima koneksi TCP dari client</a:t>
            </a:r>
          </a:p>
          <a:p>
            <a:r>
              <a:rPr lang="en-US" sz="2000" smtClean="0"/>
              <a:t>http messages (message protokol layer aplikasi) dipertukarkan antara browser (http client) dgn Web server (http server)</a:t>
            </a:r>
          </a:p>
          <a:p>
            <a:r>
              <a:rPr lang="en-US" sz="2000" smtClean="0"/>
              <a:t>Koneksi TCP ditutup</a:t>
            </a:r>
            <a:endParaRPr lang="en-US" sz="2400" smtClean="0"/>
          </a:p>
        </p:txBody>
      </p:sp>
      <p:sp>
        <p:nvSpPr>
          <p:cNvPr id="3994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14938" y="798513"/>
            <a:ext cx="3171825" cy="15144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http : “stateless”</a:t>
            </a: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000" smtClean="0"/>
              <a:t>Server tdk mempertahankan informasi mengenai permintaan client yg lalu</a:t>
            </a:r>
          </a:p>
        </p:txBody>
      </p:sp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BE2D3-AEA5-493B-BB91-924EA9BA7C3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Contoh http</a:t>
            </a:r>
            <a:endParaRPr lang="en-US" smtClean="0"/>
          </a:p>
        </p:txBody>
      </p:sp>
      <p:sp>
        <p:nvSpPr>
          <p:cNvPr id="4096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23875" y="1114425"/>
            <a:ext cx="8343900" cy="4667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smtClean="0"/>
              <a:t>Misalnya user memasukkan URL </a:t>
            </a:r>
            <a:r>
              <a:rPr lang="en-US" sz="2000" smtClean="0">
                <a:latin typeface="Arial" charset="0"/>
              </a:rPr>
              <a:t>www.someSchool.edu/someDepartment/home.index</a:t>
            </a:r>
            <a:endParaRPr lang="en-US" sz="2400" smtClean="0"/>
          </a:p>
        </p:txBody>
      </p:sp>
      <p:sp>
        <p:nvSpPr>
          <p:cNvPr id="40967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57225" y="2095500"/>
            <a:ext cx="3810000" cy="1905000"/>
          </a:xfrm>
        </p:spPr>
        <p:txBody>
          <a:bodyPr>
            <a:normAutofit fontScale="850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1a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mengawali koneksi TCP ke http server (process) di </a:t>
            </a:r>
            <a:r>
              <a:rPr lang="en-US" sz="1800" smtClean="0">
                <a:latin typeface="Arial" charset="0"/>
              </a:rPr>
              <a:t>www.someSchool.edu.</a:t>
            </a:r>
            <a:r>
              <a:rPr lang="en-US" sz="1800" smtClean="0"/>
              <a:t> Port 80 adl. default untuk http server.</a:t>
            </a:r>
            <a:endParaRPr lang="en-US" sz="2000" smtClean="0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5BB7F-D3CE-42E3-B367-96C41AD8D5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Line 2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2.</a:t>
            </a:r>
            <a:r>
              <a:rPr lang="en-US" sz="2000"/>
              <a:t> </a:t>
            </a:r>
            <a:r>
              <a:rPr lang="en-US"/>
              <a:t>http client mengirimkan http </a:t>
            </a:r>
            <a:r>
              <a:rPr lang="en-US" i="1">
                <a:solidFill>
                  <a:schemeClr val="accent2"/>
                </a:solidFill>
              </a:rPr>
              <a:t>request message</a:t>
            </a:r>
            <a:r>
              <a:rPr lang="en-US"/>
              <a:t> (mengandung URL) ke dalam socket TCP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1b.</a:t>
            </a:r>
            <a:r>
              <a:rPr lang="en-US" sz="2000"/>
              <a:t> </a:t>
            </a:r>
            <a:r>
              <a:rPr lang="en-US"/>
              <a:t>http server di host </a:t>
            </a:r>
            <a:r>
              <a:rPr lang="en-US">
                <a:latin typeface="Arial" charset="0"/>
              </a:rPr>
              <a:t>www.someSchool.edu </a:t>
            </a:r>
            <a:r>
              <a:rPr lang="en-US"/>
              <a:t>menunggu koneksi TCP pada port 80.  “menerima” koneksi, memberitahu client</a:t>
            </a:r>
            <a:endParaRPr lang="en-US" sz="2000"/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3.</a:t>
            </a:r>
            <a:r>
              <a:rPr lang="en-US" sz="2000"/>
              <a:t> </a:t>
            </a:r>
            <a:r>
              <a:rPr lang="en-US"/>
              <a:t>http server menerima request, membentuk </a:t>
            </a:r>
            <a:r>
              <a:rPr lang="en-US" i="1">
                <a:solidFill>
                  <a:schemeClr val="accent2"/>
                </a:solidFill>
              </a:rPr>
              <a:t>response message</a:t>
            </a:r>
            <a:r>
              <a:rPr lang="en-US"/>
              <a:t> yg mengandung objectyang diminta (</a:t>
            </a:r>
            <a:r>
              <a:rPr lang="en-US">
                <a:latin typeface="Arial" charset="0"/>
              </a:rPr>
              <a:t>someDepartment/home.index</a:t>
            </a:r>
            <a:r>
              <a:rPr lang="en-US"/>
              <a:t>), mengirimkan message ke dalam socket</a:t>
            </a:r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 flipH="1">
            <a:off x="3933825" y="51244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176213" y="594201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time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 flipH="1">
            <a:off x="4019550" y="316230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6915150" y="1236663"/>
            <a:ext cx="2152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(mengandung text, </a:t>
            </a:r>
          </a:p>
          <a:p>
            <a:r>
              <a:rPr lang="en-US">
                <a:latin typeface="Arial" charset="0"/>
              </a:rPr>
              <a:t>Referensi ke 10 </a:t>
            </a:r>
          </a:p>
          <a:p>
            <a:r>
              <a:rPr lang="en-US">
                <a:latin typeface="Arial" charset="0"/>
              </a:rPr>
              <a:t>gambar jpeg)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Contoh http(cont.)</a:t>
            </a:r>
            <a:endParaRPr 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287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menerima respons yang mengandung file html, menampilkan html.  Parsing html file, menemukan 10 </a:t>
            </a:r>
            <a:r>
              <a:rPr lang="en-US" sz="1800" i="1" smtClean="0"/>
              <a:t>referenced jpeg  objects</a:t>
            </a:r>
            <a:endParaRPr lang="en-US" sz="2000" i="1" smtClean="0"/>
          </a:p>
        </p:txBody>
      </p:sp>
      <p:sp>
        <p:nvSpPr>
          <p:cNvPr id="419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962AE-EF04-4EB2-84D2-3012024A7C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14375" y="31242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6.</a:t>
            </a:r>
            <a:r>
              <a:rPr lang="en-US" sz="2000"/>
              <a:t> </a:t>
            </a:r>
            <a:r>
              <a:rPr lang="en-US"/>
              <a:t>Langkah 1-5 diulangi untuk setiap objek jpeg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4724400" y="11239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>
                <a:solidFill>
                  <a:srgbClr val="FF0000"/>
                </a:solidFill>
              </a:rPr>
              <a:t>4.</a:t>
            </a:r>
            <a:r>
              <a:rPr lang="en-US" sz="2000"/>
              <a:t> </a:t>
            </a:r>
            <a:r>
              <a:rPr lang="en-US"/>
              <a:t>http server menutup koneksi TCP</a:t>
            </a:r>
            <a:endParaRPr lang="en-US" sz="2000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542925" y="1162050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304800" y="3162300"/>
            <a:ext cx="342900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0" y="34845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time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Interkasi user-server : authentication</a:t>
            </a:r>
            <a:endParaRPr lang="en-US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4086225" cy="43053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Tujuan authentication :</a:t>
            </a:r>
            <a:r>
              <a:rPr lang="en-US" sz="2400" smtClean="0"/>
              <a:t> mengendalikan akses ke dokumen di server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stateless:</a:t>
            </a:r>
            <a:r>
              <a:rPr lang="en-US" sz="2400" smtClean="0"/>
              <a:t> setiap request dari client harus menjalani authorization</a:t>
            </a:r>
          </a:p>
          <a:p>
            <a:r>
              <a:rPr lang="en-US" sz="2400" smtClean="0"/>
              <a:t>authorization: biasanya berupa nama dan password</a:t>
            </a:r>
          </a:p>
        </p:txBody>
      </p:sp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CB83D-3E36-4B58-A926-E495521431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4800600" y="19907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4410075" y="1455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038725" y="1990725"/>
            <a:ext cx="26860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5045075" y="1974850"/>
            <a:ext cx="268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usual http request msg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 flipH="1">
            <a:off x="4829175" y="2438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5162550" y="2411413"/>
            <a:ext cx="2505075" cy="557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5083175" y="2374900"/>
            <a:ext cx="2643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401: authorization req.</a:t>
            </a:r>
          </a:p>
          <a:p>
            <a:r>
              <a:rPr lang="en-US" b="1">
                <a:latin typeface="Courier New" pitchFamily="49" charset="0"/>
              </a:rPr>
              <a:t>WWW authenticate: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>
            <a:off x="4810125" y="35814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073650" y="3384550"/>
            <a:ext cx="2681288" cy="641350"/>
            <a:chOff x="3124" y="2762"/>
            <a:chExt cx="1689" cy="404"/>
          </a:xfrm>
        </p:grpSpPr>
        <p:sp>
          <p:nvSpPr>
            <p:cNvPr id="43040" name="Rectangle 14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Text Box 15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request msg</a:t>
              </a:r>
            </a:p>
            <a:p>
              <a:r>
                <a:rPr lang="en-US"/>
                <a:t>+ </a:t>
              </a:r>
              <a:r>
                <a:rPr lang="en-US" sz="1600" b="1">
                  <a:latin typeface="Courier New" pitchFamily="49" charset="0"/>
                </a:rPr>
                <a:t>Authorization:line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3023" name="Line 16"/>
          <p:cNvSpPr>
            <a:spLocks noChangeShapeType="1"/>
          </p:cNvSpPr>
          <p:nvPr/>
        </p:nvSpPr>
        <p:spPr bwMode="auto">
          <a:xfrm flipH="1">
            <a:off x="4800600" y="40671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16500" y="4098925"/>
            <a:ext cx="2767013" cy="366713"/>
            <a:chOff x="3268" y="2846"/>
            <a:chExt cx="1743" cy="231"/>
          </a:xfrm>
        </p:grpSpPr>
        <p:sp>
          <p:nvSpPr>
            <p:cNvPr id="43038" name="Rectangle 18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Text Box 19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response msg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3025" name="Line 20"/>
          <p:cNvSpPr>
            <a:spLocks noChangeShapeType="1"/>
          </p:cNvSpPr>
          <p:nvPr/>
        </p:nvSpPr>
        <p:spPr bwMode="auto">
          <a:xfrm>
            <a:off x="4781550" y="50673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054600" y="4889500"/>
            <a:ext cx="2681288" cy="641350"/>
            <a:chOff x="3124" y="2762"/>
            <a:chExt cx="1689" cy="404"/>
          </a:xfrm>
        </p:grpSpPr>
        <p:sp>
          <p:nvSpPr>
            <p:cNvPr id="43036" name="Rectangle 22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Text Box 23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request msg</a:t>
              </a:r>
            </a:p>
            <a:p>
              <a:r>
                <a:rPr lang="en-US"/>
                <a:t>+ </a:t>
              </a:r>
              <a:r>
                <a:rPr lang="en-US" sz="1600" b="1">
                  <a:latin typeface="Courier New" pitchFamily="49" charset="0"/>
                </a:rPr>
                <a:t>Authorization:line</a:t>
              </a:r>
            </a:p>
          </p:txBody>
        </p:sp>
      </p:grpSp>
      <p:sp>
        <p:nvSpPr>
          <p:cNvPr id="43027" name="Line 24"/>
          <p:cNvSpPr>
            <a:spLocks noChangeShapeType="1"/>
          </p:cNvSpPr>
          <p:nvPr/>
        </p:nvSpPr>
        <p:spPr bwMode="auto">
          <a:xfrm flipH="1">
            <a:off x="4810125" y="556260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026025" y="5594350"/>
            <a:ext cx="2767013" cy="366713"/>
            <a:chOff x="3268" y="2846"/>
            <a:chExt cx="1743" cy="231"/>
          </a:xfrm>
        </p:grpSpPr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response msg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3029" name="Line 28"/>
          <p:cNvSpPr>
            <a:spLocks noChangeShapeType="1"/>
          </p:cNvSpPr>
          <p:nvPr/>
        </p:nvSpPr>
        <p:spPr bwMode="auto">
          <a:xfrm>
            <a:off x="8467725" y="2019300"/>
            <a:ext cx="0" cy="41433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8115300" y="5503863"/>
            <a:ext cx="711200" cy="396875"/>
            <a:chOff x="4986" y="3503"/>
            <a:chExt cx="448" cy="250"/>
          </a:xfrm>
        </p:grpSpPr>
        <p:sp>
          <p:nvSpPr>
            <p:cNvPr id="43032" name="Rectangle 30"/>
            <p:cNvSpPr>
              <a:spLocks noChangeArrowheads="1"/>
            </p:cNvSpPr>
            <p:nvPr/>
          </p:nvSpPr>
          <p:spPr bwMode="auto">
            <a:xfrm>
              <a:off x="5040" y="3564"/>
              <a:ext cx="36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Text Box 31"/>
            <p:cNvSpPr txBox="1">
              <a:spLocks noChangeArrowheads="1"/>
            </p:cNvSpPr>
            <p:nvPr/>
          </p:nvSpPr>
          <p:spPr bwMode="auto">
            <a:xfrm>
              <a:off x="4986" y="3503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time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3031" name="Text Box 32"/>
          <p:cNvSpPr txBox="1">
            <a:spLocks noChangeArrowheads="1"/>
          </p:cNvSpPr>
          <p:nvPr/>
        </p:nvSpPr>
        <p:spPr bwMode="auto">
          <a:xfrm>
            <a:off x="146050" y="6061075"/>
            <a:ext cx="868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Browser menyimpan (caches) nama &amp; password sehingga user tidak perlu</a:t>
            </a:r>
          </a:p>
          <a:p>
            <a:pPr algn="l"/>
            <a:r>
              <a:rPr lang="en-US" sz="2000">
                <a:solidFill>
                  <a:schemeClr val="accent2"/>
                </a:solidFill>
              </a:rPr>
              <a:t>memasukkannya secara berulang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Interaksi user-server : cookies</a:t>
            </a:r>
            <a:endParaRPr 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0525" y="1590675"/>
            <a:ext cx="3600450" cy="4305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server mengirimkan “cookie” ke client dlm. </a:t>
            </a:r>
            <a:r>
              <a:rPr lang="en-US" sz="2000" i="1" smtClean="0"/>
              <a:t>response msg</a:t>
            </a:r>
            <a:endParaRPr lang="en-US" sz="2000" i="1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Set-cookie: 1678453</a:t>
            </a:r>
            <a:endParaRPr lang="en-US" sz="18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smtClean="0"/>
              <a:t>client menyertakan cookie dalam request berikutnya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cookie: 1678453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server memeriksa kesesuaian cookie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Mengingat </a:t>
            </a:r>
            <a:r>
              <a:rPr lang="en-US" sz="2000" i="1" smtClean="0"/>
              <a:t>user preferences</a:t>
            </a:r>
            <a:r>
              <a:rPr lang="en-US" sz="2000" smtClean="0"/>
              <a:t>, </a:t>
            </a:r>
            <a:r>
              <a:rPr lang="en-US" sz="2000" i="1" smtClean="0"/>
              <a:t>previous choices</a:t>
            </a:r>
          </a:p>
        </p:txBody>
      </p:sp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BFB71-C573-4679-BFF2-0ADA4B307B8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4267200" y="1971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3876675" y="143668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4505325" y="1971675"/>
            <a:ext cx="26860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4511675" y="1955800"/>
            <a:ext cx="2681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usual http request msg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4295775" y="24193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4629150" y="2392363"/>
            <a:ext cx="2505075" cy="557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4549775" y="2355850"/>
            <a:ext cx="26431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usual http response +</a:t>
            </a:r>
          </a:p>
          <a:p>
            <a:r>
              <a:rPr lang="en-US" sz="2000" b="1">
                <a:latin typeface="Courier New" pitchFamily="49" charset="0"/>
              </a:rPr>
              <a:t>Set-cookie: #</a:t>
            </a:r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4276725" y="35623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40250" y="3365500"/>
            <a:ext cx="2681288" cy="671513"/>
            <a:chOff x="3124" y="2762"/>
            <a:chExt cx="1689" cy="423"/>
          </a:xfrm>
        </p:grpSpPr>
        <p:sp>
          <p:nvSpPr>
            <p:cNvPr id="44061" name="Rectangle 14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Text Box 15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request msg</a:t>
              </a:r>
            </a:p>
            <a:p>
              <a:r>
                <a:rPr lang="en-US" sz="2000" b="1">
                  <a:latin typeface="Courier New" pitchFamily="49" charset="0"/>
                </a:rPr>
                <a:t>cookie: #</a:t>
              </a:r>
            </a:p>
          </p:txBody>
        </p:sp>
      </p:grpSp>
      <p:sp>
        <p:nvSpPr>
          <p:cNvPr id="44047" name="Line 16"/>
          <p:cNvSpPr>
            <a:spLocks noChangeShapeType="1"/>
          </p:cNvSpPr>
          <p:nvPr/>
        </p:nvSpPr>
        <p:spPr bwMode="auto">
          <a:xfrm flipH="1">
            <a:off x="4267200" y="40481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483100" y="4079875"/>
            <a:ext cx="2767013" cy="366713"/>
            <a:chOff x="3268" y="2846"/>
            <a:chExt cx="1743" cy="231"/>
          </a:xfrm>
        </p:grpSpPr>
        <p:sp>
          <p:nvSpPr>
            <p:cNvPr id="44059" name="Rectangle 18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Text Box 19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response msg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4049" name="Line 20"/>
          <p:cNvSpPr>
            <a:spLocks noChangeShapeType="1"/>
          </p:cNvSpPr>
          <p:nvPr/>
        </p:nvSpPr>
        <p:spPr bwMode="auto">
          <a:xfrm>
            <a:off x="4248150" y="50482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521200" y="4870450"/>
            <a:ext cx="2681288" cy="671513"/>
            <a:chOff x="3124" y="2762"/>
            <a:chExt cx="1689" cy="423"/>
          </a:xfrm>
        </p:grpSpPr>
        <p:sp>
          <p:nvSpPr>
            <p:cNvPr id="44057" name="Rectangle 22"/>
            <p:cNvSpPr>
              <a:spLocks noChangeArrowheads="1"/>
            </p:cNvSpPr>
            <p:nvPr/>
          </p:nvSpPr>
          <p:spPr bwMode="auto">
            <a:xfrm>
              <a:off x="3186" y="2791"/>
              <a:ext cx="1578" cy="3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Text Box 23"/>
            <p:cNvSpPr txBox="1">
              <a:spLocks noChangeArrowheads="1"/>
            </p:cNvSpPr>
            <p:nvPr/>
          </p:nvSpPr>
          <p:spPr bwMode="auto">
            <a:xfrm>
              <a:off x="3124" y="2762"/>
              <a:ext cx="1689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request msg</a:t>
              </a:r>
            </a:p>
            <a:p>
              <a:r>
                <a:rPr lang="en-US" sz="2000" b="1">
                  <a:latin typeface="Courier New" pitchFamily="49" charset="0"/>
                </a:rPr>
                <a:t>cookie: #</a:t>
              </a:r>
            </a:p>
          </p:txBody>
        </p:sp>
      </p:grpSp>
      <p:sp>
        <p:nvSpPr>
          <p:cNvPr id="44051" name="Line 24"/>
          <p:cNvSpPr>
            <a:spLocks noChangeShapeType="1"/>
          </p:cNvSpPr>
          <p:nvPr/>
        </p:nvSpPr>
        <p:spPr bwMode="auto">
          <a:xfrm flipH="1">
            <a:off x="4276725" y="5543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492625" y="5575300"/>
            <a:ext cx="2767013" cy="366713"/>
            <a:chOff x="3268" y="2846"/>
            <a:chExt cx="1743" cy="231"/>
          </a:xfrm>
        </p:grpSpPr>
        <p:sp>
          <p:nvSpPr>
            <p:cNvPr id="44055" name="Rectangle 26"/>
            <p:cNvSpPr>
              <a:spLocks noChangeArrowheads="1"/>
            </p:cNvSpPr>
            <p:nvPr/>
          </p:nvSpPr>
          <p:spPr bwMode="auto">
            <a:xfrm>
              <a:off x="3282" y="2856"/>
              <a:ext cx="1692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268" y="2846"/>
              <a:ext cx="17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usual http response msg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4053" name="Text Box 28"/>
          <p:cNvSpPr txBox="1">
            <a:spLocks noChangeArrowheads="1"/>
          </p:cNvSpPr>
          <p:nvPr/>
        </p:nvSpPr>
        <p:spPr bwMode="auto">
          <a:xfrm>
            <a:off x="7624763" y="3522663"/>
            <a:ext cx="1116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cookie-</a:t>
            </a:r>
          </a:p>
          <a:p>
            <a:r>
              <a:rPr lang="en-US" sz="2000">
                <a:solidFill>
                  <a:schemeClr val="accent2"/>
                </a:solidFill>
              </a:rPr>
              <a:t>specific</a:t>
            </a:r>
          </a:p>
          <a:p>
            <a:r>
              <a:rPr lang="en-US" sz="2000">
                <a:solidFill>
                  <a:schemeClr val="accent2"/>
                </a:solidFill>
              </a:rPr>
              <a:t>action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54" name="Text Box 29"/>
          <p:cNvSpPr txBox="1">
            <a:spLocks noChangeArrowheads="1"/>
          </p:cNvSpPr>
          <p:nvPr/>
        </p:nvSpPr>
        <p:spPr bwMode="auto">
          <a:xfrm>
            <a:off x="7673975" y="4999038"/>
            <a:ext cx="1116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cookie-</a:t>
            </a:r>
          </a:p>
          <a:p>
            <a:r>
              <a:rPr lang="en-US" sz="2000">
                <a:solidFill>
                  <a:schemeClr val="accent2"/>
                </a:solidFill>
              </a:rPr>
              <a:t>specific</a:t>
            </a:r>
          </a:p>
          <a:p>
            <a:r>
              <a:rPr lang="en-US" sz="2000">
                <a:solidFill>
                  <a:schemeClr val="accent2"/>
                </a:solidFill>
              </a:rPr>
              <a:t>action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8"/>
            <a:ext cx="7772400" cy="1143000"/>
          </a:xfrm>
        </p:spPr>
        <p:txBody>
          <a:bodyPr/>
          <a:lstStyle/>
          <a:p>
            <a:r>
              <a:rPr lang="en-US" sz="3600" smtClean="0"/>
              <a:t>Web Caches (proxy server)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71500" y="1844675"/>
            <a:ext cx="3267075" cy="3762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user menyiapkan browser: </a:t>
            </a:r>
            <a:r>
              <a:rPr lang="en-US" sz="2000" i="1" smtClean="0"/>
              <a:t>Web accesses</a:t>
            </a:r>
            <a:r>
              <a:rPr lang="en-US" sz="2000" smtClean="0"/>
              <a:t> melalui </a:t>
            </a:r>
            <a:r>
              <a:rPr lang="en-US" sz="2000" i="1" smtClean="0"/>
              <a:t>web cache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client mengirimkan semua </a:t>
            </a:r>
            <a:r>
              <a:rPr lang="en-US" sz="2000" i="1" smtClean="0"/>
              <a:t>http requests</a:t>
            </a:r>
            <a:r>
              <a:rPr lang="en-US" sz="2000" smtClean="0"/>
              <a:t> ke </a:t>
            </a:r>
            <a:r>
              <a:rPr lang="en-US" sz="2000" i="1" smtClean="0"/>
              <a:t>web cache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Jika object yag dimint ada di </a:t>
            </a:r>
            <a:r>
              <a:rPr lang="en-US" sz="1800" i="1" smtClean="0"/>
              <a:t>web cache</a:t>
            </a:r>
            <a:r>
              <a:rPr lang="en-US" sz="1800" smtClean="0"/>
              <a:t>, </a:t>
            </a:r>
            <a:r>
              <a:rPr lang="en-US" sz="1800" i="1" smtClean="0"/>
              <a:t>web cache</a:t>
            </a:r>
            <a:r>
              <a:rPr lang="en-US" sz="1800" smtClean="0"/>
              <a:t> langsung menyertakan objek dalam </a:t>
            </a:r>
            <a:r>
              <a:rPr lang="en-US" sz="1800" i="1" smtClean="0"/>
              <a:t>http response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Jika tidak ada, web cache meminta object dari </a:t>
            </a:r>
            <a:r>
              <a:rPr lang="en-US" sz="1800" i="1" smtClean="0"/>
              <a:t>origin server</a:t>
            </a:r>
            <a:r>
              <a:rPr lang="en-US" sz="1800" smtClean="0"/>
              <a:t>, lalu memberikan http response ke client</a:t>
            </a:r>
            <a:endParaRPr lang="en-US" sz="2000" smtClean="0"/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A2555-7D16-4B81-8DE9-743C18B15BB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0075" y="1098550"/>
            <a:ext cx="7200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Tujuan:</a:t>
            </a:r>
            <a:r>
              <a:rPr lang="en-US" sz="2000"/>
              <a:t> memenuhi </a:t>
            </a:r>
            <a:r>
              <a:rPr lang="en-US" sz="2000" i="1"/>
              <a:t>client request</a:t>
            </a:r>
            <a:r>
              <a:rPr lang="en-US" sz="2000"/>
              <a:t> tanpa harus melibatkan server asli (origin server)</a:t>
            </a:r>
            <a:endParaRPr lang="en-US" sz="240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p:oleObj spid="_x0000_s2050" name="Clip" r:id="rId3" imgW="1305000" imgH="1085760" progId="">
              <p:embed/>
            </p:oleObj>
          </a:graphicData>
        </a:graphic>
      </p:graphicFrame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p:oleObj spid="_x0000_s2051" name="Clip" r:id="rId4" imgW="1305000" imgH="1085760" progId="">
              <p:embed/>
            </p:oleObj>
          </a:graphicData>
        </a:graphic>
      </p:graphicFrame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Proxy</a:t>
            </a:r>
          </a:p>
          <a:p>
            <a:r>
              <a:rPr lang="en-US" sz="2000"/>
              <a:t>server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824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3" name="Line 18"/>
          <p:cNvSpPr>
            <a:spLocks noChangeShapeType="1"/>
          </p:cNvSpPr>
          <p:nvPr/>
        </p:nvSpPr>
        <p:spPr bwMode="auto">
          <a:xfrm>
            <a:off x="4765675" y="3144838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9"/>
          <p:cNvSpPr>
            <a:spLocks noChangeShapeType="1"/>
          </p:cNvSpPr>
          <p:nvPr/>
        </p:nvSpPr>
        <p:spPr bwMode="auto">
          <a:xfrm flipH="1" flipV="1">
            <a:off x="4803775" y="3284538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 flipV="1">
            <a:off x="4759325" y="409575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1"/>
          <p:cNvSpPr>
            <a:spLocks noChangeShapeType="1"/>
          </p:cNvSpPr>
          <p:nvPr/>
        </p:nvSpPr>
        <p:spPr bwMode="auto">
          <a:xfrm flipH="1">
            <a:off x="4810125" y="418306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22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8" name="Text Box 23"/>
          <p:cNvSpPr txBox="1">
            <a:spLocks noChangeArrowheads="1"/>
          </p:cNvSpPr>
          <p:nvPr/>
        </p:nvSpPr>
        <p:spPr bwMode="auto">
          <a:xfrm rot="1422049">
            <a:off x="4848225" y="3195638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9" name="Text Box 24"/>
          <p:cNvSpPr txBox="1">
            <a:spLocks noChangeArrowheads="1"/>
          </p:cNvSpPr>
          <p:nvPr/>
        </p:nvSpPr>
        <p:spPr bwMode="auto">
          <a:xfrm rot="-1692639">
            <a:off x="4625975" y="4200525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 rot="1411598">
            <a:off x="4664075" y="3562350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1" name="Text Box 26"/>
          <p:cNvSpPr txBox="1">
            <a:spLocks noChangeArrowheads="1"/>
          </p:cNvSpPr>
          <p:nvPr/>
        </p:nvSpPr>
        <p:spPr bwMode="auto">
          <a:xfrm rot="-1737783">
            <a:off x="4832350" y="4519613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8174038" y="2765425"/>
            <a:ext cx="346075" cy="742950"/>
            <a:chOff x="4180" y="783"/>
            <a:chExt cx="150" cy="307"/>
          </a:xfrm>
        </p:grpSpPr>
        <p:sp>
          <p:nvSpPr>
            <p:cNvPr id="8232" name="AutoShape 2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Rectangle 2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Rectangle 3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AutoShape 3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3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3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Rectangle 3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Rectangle 3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8224" name="AutoShape 3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3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3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AutoShape 4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4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4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Rectangle 4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Rectangle 4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45"/>
          <p:cNvSpPr>
            <a:spLocks noChangeShapeType="1"/>
          </p:cNvSpPr>
          <p:nvPr/>
        </p:nvSpPr>
        <p:spPr bwMode="auto">
          <a:xfrm flipV="1">
            <a:off x="6692900" y="3095625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46"/>
          <p:cNvSpPr>
            <a:spLocks noChangeShapeType="1"/>
          </p:cNvSpPr>
          <p:nvPr/>
        </p:nvSpPr>
        <p:spPr bwMode="auto">
          <a:xfrm flipH="1">
            <a:off x="6743700" y="3182938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47"/>
          <p:cNvSpPr txBox="1">
            <a:spLocks noChangeArrowheads="1"/>
          </p:cNvSpPr>
          <p:nvPr/>
        </p:nvSpPr>
        <p:spPr bwMode="auto">
          <a:xfrm rot="-1692639">
            <a:off x="6559550" y="3200400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7" name="Text Box 48"/>
          <p:cNvSpPr txBox="1">
            <a:spLocks noChangeArrowheads="1"/>
          </p:cNvSpPr>
          <p:nvPr/>
        </p:nvSpPr>
        <p:spPr bwMode="auto">
          <a:xfrm rot="-1737783">
            <a:off x="6765925" y="3519488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18" name="Line 49"/>
          <p:cNvSpPr>
            <a:spLocks noChangeShapeType="1"/>
          </p:cNvSpPr>
          <p:nvPr/>
        </p:nvSpPr>
        <p:spPr bwMode="auto">
          <a:xfrm>
            <a:off x="6651625" y="4259263"/>
            <a:ext cx="1428750" cy="668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50"/>
          <p:cNvSpPr>
            <a:spLocks noChangeShapeType="1"/>
          </p:cNvSpPr>
          <p:nvPr/>
        </p:nvSpPr>
        <p:spPr bwMode="auto">
          <a:xfrm flipH="1" flipV="1">
            <a:off x="6689725" y="4398963"/>
            <a:ext cx="1350963" cy="627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51"/>
          <p:cNvSpPr txBox="1">
            <a:spLocks noChangeArrowheads="1"/>
          </p:cNvSpPr>
          <p:nvPr/>
        </p:nvSpPr>
        <p:spPr bwMode="auto">
          <a:xfrm rot="1422049">
            <a:off x="6734175" y="4310063"/>
            <a:ext cx="138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1" name="Text Box 52"/>
          <p:cNvSpPr txBox="1">
            <a:spLocks noChangeArrowheads="1"/>
          </p:cNvSpPr>
          <p:nvPr/>
        </p:nvSpPr>
        <p:spPr bwMode="auto">
          <a:xfrm rot="1411598">
            <a:off x="6550025" y="4676775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origin </a:t>
            </a:r>
          </a:p>
          <a:p>
            <a:r>
              <a:rPr lang="en-US" sz="1600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23" name="Text Box 54"/>
          <p:cNvSpPr txBox="1">
            <a:spLocks noChangeArrowheads="1"/>
          </p:cNvSpPr>
          <p:nvPr/>
        </p:nvSpPr>
        <p:spPr bwMode="auto">
          <a:xfrm>
            <a:off x="7913688" y="213201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origin </a:t>
            </a:r>
          </a:p>
          <a:p>
            <a:r>
              <a:rPr lang="en-US" sz="1600"/>
              <a:t>server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1343</Words>
  <Application>Microsoft Office PowerPoint</Application>
  <PresentationFormat>On-screen Show (4:3)</PresentationFormat>
  <Paragraphs>354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Clip</vt:lpstr>
      <vt:lpstr>Aplication Layer</vt:lpstr>
      <vt:lpstr>Web: beberapa istilah</vt:lpstr>
      <vt:lpstr>Web: protokol http</vt:lpstr>
      <vt:lpstr>Slide 4</vt:lpstr>
      <vt:lpstr>Contoh http</vt:lpstr>
      <vt:lpstr>Contoh http(cont.)</vt:lpstr>
      <vt:lpstr>Interkasi user-server : authentication</vt:lpstr>
      <vt:lpstr>Interaksi user-server : cookies</vt:lpstr>
      <vt:lpstr>Web Caches (proxy server)</vt:lpstr>
      <vt:lpstr>Fungsi Web Caching</vt:lpstr>
      <vt:lpstr>ftp: file transfer protocol</vt:lpstr>
      <vt:lpstr>ftp: koneksi data dan koneksi kendali terpisah</vt:lpstr>
      <vt:lpstr>Electronic Mail</vt:lpstr>
      <vt:lpstr>Mail servers</vt:lpstr>
      <vt:lpstr>Electronic Mail: smtp [RFC 821]</vt:lpstr>
      <vt:lpstr>Interkasi smtp sederhana</vt:lpstr>
      <vt:lpstr>Format pesan mail</vt:lpstr>
      <vt:lpstr>Message format: multimedia extensions</vt:lpstr>
      <vt:lpstr>MIME types Content-Type: type/subtype; parameters</vt:lpstr>
      <vt:lpstr>Mail access protocols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Aplication Layer</dc:title>
  <dc:creator>A R F I</dc:creator>
  <cp:lastModifiedBy>A R F I</cp:lastModifiedBy>
  <cp:revision>3</cp:revision>
  <dcterms:created xsi:type="dcterms:W3CDTF">2006-08-16T00:00:00Z</dcterms:created>
  <dcterms:modified xsi:type="dcterms:W3CDTF">2020-07-30T16:24:11Z</dcterms:modified>
</cp:coreProperties>
</file>