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58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06" autoAdjust="0"/>
    <p:restoredTop sz="94660"/>
  </p:normalViewPr>
  <p:slideViewPr>
    <p:cSldViewPr snapToGrid="0">
      <p:cViewPr varScale="1">
        <p:scale>
          <a:sx n="77" d="100"/>
          <a:sy n="77" d="100"/>
        </p:scale>
        <p:origin x="2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C7A07-96C3-42AF-943D-953C86C3DA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3557"/>
            <a:ext cx="9144000" cy="2387600"/>
          </a:xfrm>
        </p:spPr>
        <p:txBody>
          <a:bodyPr anchor="b">
            <a:normAutofit/>
          </a:bodyPr>
          <a:lstStyle>
            <a:lvl1pPr algn="ctr">
              <a:lnSpc>
                <a:spcPct val="90000"/>
              </a:lnSpc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EE38DF-F503-4E79-B1B0-16489708A1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3232"/>
            <a:ext cx="9144000" cy="1655762"/>
          </a:xfrm>
        </p:spPr>
        <p:txBody>
          <a:bodyPr>
            <a:normAutofit/>
          </a:bodyPr>
          <a:lstStyle>
            <a:lvl1pPr marL="0" indent="0" algn="ctr">
              <a:lnSpc>
                <a:spcPts val="3200"/>
              </a:lnSpc>
              <a:buNone/>
              <a:defRPr sz="2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D965B-87A4-4F43-BE02-800BCCDF42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 anchor="ctr" anchorCtr="0"/>
          <a:lstStyle/>
          <a:p>
            <a:fld id="{403CB87E-4591-47A1-9046-CF63F17215EF}" type="datetime2">
              <a:rPr lang="en-US" smtClean="0"/>
              <a:t>Monday, August 17, 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ED35B-CBF1-40D9-BAA7-CF9E1E22B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67328" y="6217920"/>
            <a:ext cx="7196328" cy="640080"/>
          </a:xfrm>
        </p:spPr>
        <p:txBody>
          <a:bodyPr anchor="ctr" anchorCtr="0"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6653A-450D-4BDE-8718-99F2D9314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3152" y="0"/>
            <a:ext cx="685800" cy="685800"/>
          </a:xfrm>
        </p:spPr>
        <p:txBody>
          <a:bodyPr/>
          <a:lstStyle>
            <a:lvl1pPr algn="ctr">
              <a:defRPr/>
            </a:lvl1pPr>
          </a:lstStyle>
          <a:p>
            <a:fld id="{3A4F6043-7A67-491B-98BC-F933DED72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192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D930A-6467-4C46-BA13-A0F5EC12F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41977A-7872-4BE8-8C5C-D2099BEDBB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B8191-8A0C-4077-9A2D-0255BF81A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7F0E-8070-4DFE-A821-9A699EDBAD7E}" type="datetime2">
              <a:rPr lang="en-US" smtClean="0"/>
              <a:t>Monday, August 17,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41B40-57AC-45F3-9AAC-DC2BEBB12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D65F4-29FA-451A-878F-768E426A7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873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76A9FC-D582-4FC8-B641-9F77B4DD15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3A1683-12F6-4BA6-AD1A-F98C609514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141D6-1E1A-4A54-A9B4-57F86865F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34AE-C7BF-46E5-A968-01C6641F6476}" type="datetime2">
              <a:rPr lang="en-US" smtClean="0"/>
              <a:t>Monday, August 17,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541D6-4702-4421-AEB2-D6CA3AADB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3C9F43-CD60-4C38-94C9-0E6D3B722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69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14413-82C1-4EBC-8C6B-BC5F842D1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F029A-192E-4A44-ACC7-6C5212C77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5" y="1825625"/>
            <a:ext cx="10543031" cy="420638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1A7D4-E57E-4789-896B-B2A051BF94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3DE70B-B772-416E-A790-995760B1742E}" type="datetime2">
              <a:rPr lang="en-US" smtClean="0"/>
              <a:t>Monday, August 17, 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B63EE-3B35-4F8A-BDA3-E778BFE14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39EF2-7937-4C30-A883-7F7BD0280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707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AF4BC-D1E9-40F0-A26B-9EA9B6B69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1081941"/>
            <a:ext cx="10543032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7974A6-FAB9-47DA-8F1A-701DFC8DF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3961666"/>
            <a:ext cx="10543032" cy="1500187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64E2B4-314C-4D4F-8938-E437A2EF5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60CDE-A6F1-4138-AF12-ED09E8E5FB6B}" type="datetime2">
              <a:rPr lang="en-US" smtClean="0"/>
              <a:t>Monday, August 17,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42F23-6986-4A36-97F0-13F305A2D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BA1B9-2423-42BD-A553-DC5703F62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69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64F76-994F-4AB5-B17B-46C0C2FA5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69B3B-A540-4556-98C8-1F49704A7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0624" y="1825625"/>
            <a:ext cx="5599176" cy="4206382"/>
          </a:xfrm>
        </p:spPr>
        <p:txBody>
          <a:bodyPr/>
          <a:lstStyle>
            <a:lvl1pPr marL="457200" indent="-457200">
              <a:buFont typeface="Wingdings 2" panose="05020102010507070707" pitchFamily="18" charset="2"/>
              <a:buChar char="¬"/>
              <a:defRPr/>
            </a:lvl1pPr>
            <a:lvl2pPr marL="800100" indent="-342900">
              <a:buFont typeface="Wingdings 2" panose="05020102010507070707" pitchFamily="18" charset="2"/>
              <a:buChar char="¬"/>
              <a:defRPr/>
            </a:lvl2pPr>
            <a:lvl3pPr marL="1257300" indent="-342900">
              <a:buFont typeface="Wingdings 2" panose="05020102010507070707" pitchFamily="18" charset="2"/>
              <a:buChar char="¬"/>
              <a:defRPr/>
            </a:lvl3pPr>
            <a:lvl4pPr marL="1657350" indent="-285750">
              <a:buFont typeface="Wingdings 2" panose="05020102010507070707" pitchFamily="18" charset="2"/>
              <a:buChar char="¬"/>
              <a:defRPr/>
            </a:lvl4pPr>
            <a:lvl5pPr marL="2114550" indent="-285750">
              <a:buFont typeface="Wingdings 2" panose="05020102010507070707" pitchFamily="18" charset="2"/>
              <a:buChar char="¬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C72438-7C63-48F2-9D6F-2461BFD6D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4791456" cy="4206382"/>
          </a:xfrm>
        </p:spPr>
        <p:txBody>
          <a:bodyPr/>
          <a:lstStyle>
            <a:lvl1pPr marL="228600" indent="-228600">
              <a:buFont typeface="Wingdings 2" panose="05020102010507070707" pitchFamily="18" charset="2"/>
              <a:buChar char="¬"/>
              <a:defRPr/>
            </a:lvl1pPr>
            <a:lvl2pPr marL="685800" indent="-228600">
              <a:buFont typeface="Wingdings 2" panose="05020102010507070707" pitchFamily="18" charset="2"/>
              <a:buChar char="¬"/>
              <a:defRPr/>
            </a:lvl2pPr>
            <a:lvl3pPr marL="1143000" indent="-228600">
              <a:buFont typeface="Wingdings 2" panose="05020102010507070707" pitchFamily="18" charset="2"/>
              <a:buChar char="¬"/>
              <a:defRPr/>
            </a:lvl3pPr>
            <a:lvl4pPr marL="1600200" indent="-228600">
              <a:buFont typeface="Wingdings 2" panose="05020102010507070707" pitchFamily="18" charset="2"/>
              <a:buChar char="¬"/>
              <a:defRPr/>
            </a:lvl4pPr>
            <a:lvl5pPr marL="2057400" indent="-228600">
              <a:buFont typeface="Wingdings 2" panose="05020102010507070707" pitchFamily="18" charset="2"/>
              <a:buChar char="¬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A1B49-6AAA-4DA7-970F-B75899F1A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5F8B1-DB7B-4D28-A97D-40FB2DD1EF78}" type="datetime2">
              <a:rPr lang="en-US" smtClean="0"/>
              <a:t>Monday, August 17,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E3649A-B9A2-4737-B47E-758DC1406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0C1407-C705-451C-878E-8175DCCD5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664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F9955-0460-4A20-8FC6-300595560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95DDA7-4AAD-4EBE-880C-200E5F10A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1681163"/>
            <a:ext cx="5549697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717496-E470-4CF6-884C-F07390A468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0624" y="2505075"/>
            <a:ext cx="5549697" cy="35269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C438EA-D381-4F22-A911-ECDD6D04F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70321" y="1681163"/>
            <a:ext cx="4993335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F255FA-A04D-49F2-8DB4-3CC082D0DB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70321" y="2505075"/>
            <a:ext cx="4993335" cy="35269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6298F3-0AEC-4811-99A4-B78AE3A70B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14039161-23B8-4738-9069-73EBE8884FDD}" type="datetime2">
              <a:rPr lang="en-US" smtClean="0"/>
              <a:t>Monday, August 17, 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7690B4-8A9A-4717-8B0B-2C9212926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28F00A-44BE-4E0A-B1CE-1FC489654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084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1F235-FBFF-453E-B90A-5758ED47C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938306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43A871-5A76-4349-99F0-C46C77380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4D44-7693-499F-AC6C-11696134FE3F}" type="datetime2">
              <a:rPr lang="en-US" smtClean="0"/>
              <a:t>Monday, August 17, 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72E803-8BD9-40A2-8389-C19DA1148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5414ED-B772-4B84-813E-E34C9A97C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123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562BDD-CBFF-4046-A6B2-A9ECCB7EA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F2AE-472C-4EF3-ABB2-24BAA9AE3CF7}" type="datetime2">
              <a:rPr lang="en-US" smtClean="0"/>
              <a:t>Monday, August 17, 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90B5F6-6C28-4A86-AFD0-D7F93D461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910D5C-1634-451B-8D99-4D47EB3A1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725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12261-8522-4437-B612-7C7100D18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457200"/>
            <a:ext cx="10543032" cy="1600200"/>
          </a:xfrm>
        </p:spPr>
        <p:txBody>
          <a:bodyPr anchor="b">
            <a:noAutofit/>
          </a:bodyPr>
          <a:lstStyle>
            <a:lvl1pPr>
              <a:defRPr sz="5200">
                <a:latin typeface="Dante (Headings)2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A0AF-3F50-42BD-84B4-E70C3D004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199340"/>
            <a:ext cx="5780468" cy="366171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9C702B-2C4D-4590-8BEE-31940145C7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0624" y="2199340"/>
            <a:ext cx="4489180" cy="3669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94813E-250B-4422-AE46-5E1AB964A4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EAEA162C-A7C1-4263-9453-1BAFF8C39559}" type="datetime2">
              <a:rPr lang="en-US" smtClean="0"/>
              <a:t>Monday, August 17,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CB5B81-E9CC-45F3-8EF1-35D2C8FF1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DA7E97-5A73-4602-9582-6CDACB918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447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5334B-3019-4CA1-B658-779001922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457200"/>
            <a:ext cx="4489180" cy="160020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D3CC12-FD6B-41A3-BF67-D600CC4383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DB2BD5-DC18-460B-BFCC-5B2447D2B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0624" y="2199340"/>
            <a:ext cx="4489180" cy="3669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F6305-9768-4792-866C-91238D4569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64DF6793-3458-4587-8168-65F0C37A92D2}" type="datetime2">
              <a:rPr lang="en-US" smtClean="0"/>
              <a:t>Monday, August 17,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DBF050-0FF1-499F-936E-FAAE50DC3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902C2E-1542-46B4-85B1-7A4B3F772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243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586836B-C327-49CB-ADF2-2E730C4A91BF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310F61-136C-42B3-981B-FDE3DD0A8135}"/>
              </a:ext>
            </a:extLst>
          </p:cNvPr>
          <p:cNvSpPr/>
          <p:nvPr/>
        </p:nvSpPr>
        <p:spPr>
          <a:xfrm>
            <a:off x="1478322" y="709375"/>
            <a:ext cx="10713675" cy="5419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2AF870-601F-4570-A8A9-1003F8939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CCECD-B6E7-4C40-8A84-65FD5A3F0A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1825625"/>
            <a:ext cx="105430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EFA4D-0E39-4E26-B43C-5D1084B3BA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624" y="6217920"/>
            <a:ext cx="2743200" cy="64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8352ED3-3C46-4C9A-9738-67B2D875E7E2}" type="datetime2">
              <a:rPr lang="en-US" smtClean="0"/>
              <a:pPr/>
              <a:t>Monday, August 17, 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851EA-2F2C-4012-8B96-51179BDD11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767328" y="6217920"/>
            <a:ext cx="7196328" cy="64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B8ACB-7A60-4D76-A149-0C57A30E01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03152" y="0"/>
            <a:ext cx="685800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934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ts val="2800"/>
        </a:lnSpc>
        <a:spcBef>
          <a:spcPts val="1000"/>
        </a:spcBef>
        <a:buClr>
          <a:schemeClr val="accent2"/>
        </a:buClr>
        <a:buFont typeface="Wingdings 2" panose="05020102010507070707" pitchFamily="18" charset="2"/>
        <a:buChar char="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ts val="28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ts val="28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ts val="28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ts val="28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8">
            <a:extLst>
              <a:ext uri="{FF2B5EF4-FFF2-40B4-BE49-F238E27FC236}">
                <a16:creationId xmlns:a16="http://schemas.microsoft.com/office/drawing/2014/main" id="{24EF3E42-675E-4E84-AA5A-E233060C0D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4" name="Rectangle 10">
            <a:extLst>
              <a:ext uri="{FF2B5EF4-FFF2-40B4-BE49-F238E27FC236}">
                <a16:creationId xmlns:a16="http://schemas.microsoft.com/office/drawing/2014/main" id="{0F3B65B4-B443-446A-9981-E6E89B0B75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5" name="Picture 3">
            <a:extLst>
              <a:ext uri="{FF2B5EF4-FFF2-40B4-BE49-F238E27FC236}">
                <a16:creationId xmlns:a16="http://schemas.microsoft.com/office/drawing/2014/main" id="{3211D026-96FE-4F6D-B62C-23E973CD4F2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6" name="Rectangle 12">
            <a:extLst>
              <a:ext uri="{FF2B5EF4-FFF2-40B4-BE49-F238E27FC236}">
                <a16:creationId xmlns:a16="http://schemas.microsoft.com/office/drawing/2014/main" id="{8C1B6235-FA3D-4887-A978-D884AA0DF8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870810" y="536812"/>
            <a:ext cx="6858000" cy="5784375"/>
          </a:xfrm>
          <a:prstGeom prst="rect">
            <a:avLst/>
          </a:prstGeom>
          <a:gradFill>
            <a:gsLst>
              <a:gs pos="100000">
                <a:schemeClr val="tx1">
                  <a:alpha val="0"/>
                </a:schemeClr>
              </a:gs>
              <a:gs pos="0">
                <a:schemeClr val="tx1"/>
              </a:gs>
              <a:gs pos="0">
                <a:schemeClr val="tx1">
                  <a:alpha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DAB3FF-D1B8-4723-9822-563EC83FF1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53314" y="576263"/>
            <a:ext cx="4444436" cy="613710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US" sz="4000" b="1" dirty="0">
                <a:effectLst/>
                <a:latin typeface="Segoe UI Black" panose="020B0A02040204020203" pitchFamily="34" charset="0"/>
                <a:ea typeface="Segoe UI Black" panose="020B0A02040204020203" pitchFamily="34" charset="0"/>
              </a:rPr>
              <a:t>Grammar Focus</a:t>
            </a:r>
            <a:endParaRPr lang="en-ID" sz="4000" dirty="0">
              <a:solidFill>
                <a:srgbClr val="FFFFFF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E9877E-E3F2-4804-8712-224FF98728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9" y="1465560"/>
            <a:ext cx="5397127" cy="1515636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effectLst/>
                <a:latin typeface="Segoe UI Black" panose="020B0A02040204020203" pitchFamily="34" charset="0"/>
                <a:ea typeface="Segoe UI Black" panose="020B0A02040204020203" pitchFamily="34" charset="0"/>
              </a:rPr>
              <a:t>Modals (2)</a:t>
            </a:r>
          </a:p>
          <a:p>
            <a:pPr algn="l"/>
            <a:r>
              <a:rPr lang="en-US" sz="4000" b="1" dirty="0">
                <a:effectLst/>
                <a:latin typeface="Segoe UI Black" panose="020B0A02040204020203" pitchFamily="34" charset="0"/>
                <a:ea typeface="Segoe UI Black" panose="020B0A02040204020203" pitchFamily="34" charset="0"/>
              </a:rPr>
              <a:t>Should/Ought to, </a:t>
            </a:r>
            <a:r>
              <a:rPr lang="en-US" sz="4000" b="1" dirty="0">
                <a:latin typeface="Segoe UI Black" panose="020B0A02040204020203" pitchFamily="34" charset="0"/>
                <a:ea typeface="Segoe UI Black" panose="020B0A02040204020203" pitchFamily="34" charset="0"/>
              </a:rPr>
              <a:t>M</a:t>
            </a:r>
            <a:r>
              <a:rPr lang="en-US" sz="4000" b="1" dirty="0">
                <a:effectLst/>
                <a:latin typeface="Segoe UI Black" panose="020B0A02040204020203" pitchFamily="34" charset="0"/>
                <a:ea typeface="Segoe UI Black" panose="020B0A02040204020203" pitchFamily="34" charset="0"/>
              </a:rPr>
              <a:t>ay/Might</a:t>
            </a:r>
            <a:endParaRPr lang="en-ID" sz="4000" dirty="0">
              <a:solidFill>
                <a:srgbClr val="FFFFFF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cxnSp>
        <p:nvCxnSpPr>
          <p:cNvPr id="27" name="Straight Connector 14">
            <a:extLst>
              <a:ext uri="{FF2B5EF4-FFF2-40B4-BE49-F238E27FC236}">
                <a16:creationId xmlns:a16="http://schemas.microsoft.com/office/drawing/2014/main" id="{FD6C387B-06BE-490B-A22D-8EA8A67AA8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496184" y="5610"/>
            <a:ext cx="0" cy="6858000"/>
          </a:xfrm>
          <a:prstGeom prst="line">
            <a:avLst/>
          </a:prstGeom>
          <a:ln w="9525" cap="rnd">
            <a:solidFill>
              <a:srgbClr val="96A3C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16">
            <a:extLst>
              <a:ext uri="{FF2B5EF4-FFF2-40B4-BE49-F238E27FC236}">
                <a16:creationId xmlns:a16="http://schemas.microsoft.com/office/drawing/2014/main" id="{94DCE841-D2A0-408E-8F2F-990D0105E2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" y="6172200"/>
            <a:ext cx="12192000" cy="0"/>
          </a:xfrm>
          <a:prstGeom prst="line">
            <a:avLst/>
          </a:prstGeom>
          <a:ln w="9525" cap="rnd">
            <a:solidFill>
              <a:srgbClr val="96A3C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7957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A9F59-5277-4088-8204-183C6F5E4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6066" y="1102291"/>
            <a:ext cx="10221238" cy="4659682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b="1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1. Should and ought to</a:t>
            </a:r>
            <a:endParaRPr lang="en-ID" sz="20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   - Should/ought to is used to express the right thing to do/suggestion </a:t>
            </a:r>
            <a:endParaRPr lang="en-US" sz="2000" b="1" dirty="0"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i="1" dirty="0"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   Exampl</a:t>
            </a:r>
            <a:r>
              <a:rPr lang="en-US" sz="2000" i="1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e: You should revise the paper before the exam.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i="1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	         We ought to know about the first aid.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ID" sz="20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D" sz="20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Note: Ought to is more formal that should.</a:t>
            </a:r>
          </a:p>
          <a:p>
            <a:endParaRPr lang="en-ID" sz="2000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859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F7B28-B6C4-44DB-885A-89E1CDBD5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916" y="723334"/>
            <a:ext cx="10543031" cy="5589784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b="1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2. May/might</a:t>
            </a:r>
            <a:endParaRPr lang="en-ID" sz="24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b="1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    - </a:t>
            </a:r>
            <a:r>
              <a:rPr lang="en-US" sz="24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May/might is used to express possibility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i="1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    Example: They may/might help us.</a:t>
            </a:r>
            <a:endParaRPr lang="en-ID" sz="24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dirty="0"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    </a:t>
            </a:r>
            <a:r>
              <a:rPr lang="en-US" sz="24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- May is used to ask for/give/refuse permission.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i="1" dirty="0"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    Example: </a:t>
            </a:r>
            <a:r>
              <a:rPr lang="en-US" sz="2400" i="1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May I take the book?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i="1" dirty="0"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		</a:t>
            </a:r>
            <a:r>
              <a:rPr lang="en-US" sz="2400" i="1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You may take it.</a:t>
            </a:r>
            <a:endParaRPr lang="en-ID" sz="24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40185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F9A53-28D3-45D2-86D1-50CCAA265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5" y="755303"/>
            <a:ext cx="10543032" cy="987685"/>
          </a:xfrm>
        </p:spPr>
        <p:txBody>
          <a:bodyPr/>
          <a:lstStyle/>
          <a:p>
            <a:r>
              <a:rPr lang="en-US" dirty="0"/>
              <a:t>How to use modals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37483-D688-44B3-9525-F66D42AE7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917" y="3799466"/>
            <a:ext cx="10543031" cy="281022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Example: Judy should buy a new book.</a:t>
            </a:r>
            <a:endParaRPr lang="en-ID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FFB6720-C075-40D7-8579-05B27403BDEF}"/>
              </a:ext>
            </a:extLst>
          </p:cNvPr>
          <p:cNvSpPr/>
          <p:nvPr/>
        </p:nvSpPr>
        <p:spPr>
          <a:xfrm>
            <a:off x="4952446" y="2421604"/>
            <a:ext cx="1062155" cy="77661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M</a:t>
            </a:r>
            <a:endParaRPr lang="en-ID" dirty="0">
              <a:latin typeface="Arial Black" panose="020B0A0402010202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66A77BF-399E-47B9-9EFA-29763D065682}"/>
              </a:ext>
            </a:extLst>
          </p:cNvPr>
          <p:cNvSpPr/>
          <p:nvPr/>
        </p:nvSpPr>
        <p:spPr>
          <a:xfrm>
            <a:off x="5855917" y="2213991"/>
            <a:ext cx="2004164" cy="13778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Arial Black" panose="020B0A04020102020204" pitchFamily="34" charset="0"/>
              </a:rPr>
              <a:t>V</a:t>
            </a:r>
          </a:p>
          <a:p>
            <a:pPr algn="ctr"/>
            <a:r>
              <a:rPr lang="en-US" sz="2000" dirty="0">
                <a:latin typeface="Arial Black" panose="020B0A04020102020204" pitchFamily="34" charset="0"/>
              </a:rPr>
              <a:t>Verb</a:t>
            </a:r>
            <a:endParaRPr lang="en-ID" sz="2000" dirty="0">
              <a:latin typeface="Arial Black" panose="020B0A040201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D72B46C-5341-4502-91E0-7F0DF8C7890A}"/>
              </a:ext>
            </a:extLst>
          </p:cNvPr>
          <p:cNvSpPr/>
          <p:nvPr/>
        </p:nvSpPr>
        <p:spPr>
          <a:xfrm>
            <a:off x="3106965" y="2213991"/>
            <a:ext cx="2004164" cy="13778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Arial Black" panose="020B0A04020102020204" pitchFamily="34" charset="0"/>
              </a:rPr>
              <a:t>S</a:t>
            </a:r>
          </a:p>
          <a:p>
            <a:pPr algn="ctr"/>
            <a:r>
              <a:rPr lang="en-US" sz="2000" dirty="0">
                <a:latin typeface="Arial Black" panose="020B0A04020102020204" pitchFamily="34" charset="0"/>
              </a:rPr>
              <a:t>Subject</a:t>
            </a:r>
            <a:endParaRPr lang="en-ID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267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DA4F6-9853-4582-B86E-669174D0F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of Modal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E81ED-B9E9-4C4A-8E67-D2D180D0D9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726" y="2968669"/>
            <a:ext cx="10543031" cy="4206383"/>
          </a:xfrm>
        </p:spPr>
        <p:txBody>
          <a:bodyPr/>
          <a:lstStyle/>
          <a:p>
            <a:pPr marL="457200" lvl="1" indent="0">
              <a:buNone/>
            </a:pPr>
            <a:r>
              <a:rPr lang="en-US" b="0" i="0" dirty="0">
                <a:solidFill>
                  <a:srgbClr val="4C4C4C"/>
                </a:solidFill>
                <a:effectLst/>
                <a:latin typeface="-apple-system"/>
              </a:rPr>
              <a:t>	+ You </a:t>
            </a:r>
            <a:r>
              <a:rPr lang="en-US" b="1" i="0" dirty="0">
                <a:solidFill>
                  <a:srgbClr val="4C4C4C"/>
                </a:solidFill>
                <a:effectLst/>
                <a:latin typeface="-apple-system"/>
              </a:rPr>
              <a:t>should</a:t>
            </a:r>
            <a:r>
              <a:rPr lang="en-US" b="0" i="0" dirty="0">
                <a:solidFill>
                  <a:srgbClr val="4C4C4C"/>
                </a:solidFill>
                <a:effectLst/>
                <a:latin typeface="-apple-system"/>
              </a:rPr>
              <a:t> see the doctor.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4C4C4C"/>
                </a:solidFill>
                <a:latin typeface="-apple-system"/>
              </a:rPr>
              <a:t>	- You shouldn’t see the doctor.</a:t>
            </a:r>
          </a:p>
          <a:p>
            <a:pPr marL="0" indent="0">
              <a:buNone/>
            </a:pPr>
            <a:r>
              <a:rPr lang="en-US" sz="2200" b="0" i="0" dirty="0">
                <a:solidFill>
                  <a:srgbClr val="4C4C4C"/>
                </a:solidFill>
                <a:effectLst/>
                <a:latin typeface="-apple-system"/>
              </a:rPr>
              <a:t>	? Should I see the doctor?</a:t>
            </a:r>
          </a:p>
          <a:p>
            <a:pPr marL="0" indent="0">
              <a:buNone/>
            </a:pPr>
            <a:endParaRPr lang="en-US" sz="2200" b="0" i="0" dirty="0">
              <a:solidFill>
                <a:srgbClr val="4C4C4C"/>
              </a:solidFill>
              <a:effectLst/>
              <a:latin typeface="-apple-system"/>
            </a:endParaRPr>
          </a:p>
          <a:p>
            <a:pPr marL="0" indent="0">
              <a:buNone/>
            </a:pPr>
            <a:r>
              <a:rPr lang="en-US" sz="2200" dirty="0">
                <a:solidFill>
                  <a:srgbClr val="4C4C4C"/>
                </a:solidFill>
                <a:latin typeface="-apple-system"/>
              </a:rPr>
              <a:t>	+ </a:t>
            </a:r>
            <a:r>
              <a:rPr lang="en-US" sz="2200" b="0" i="0" dirty="0">
                <a:solidFill>
                  <a:srgbClr val="4C4C4C"/>
                </a:solidFill>
                <a:effectLst/>
                <a:latin typeface="-apple-system"/>
              </a:rPr>
              <a:t>We </a:t>
            </a:r>
            <a:r>
              <a:rPr lang="en-US" sz="2200" b="1" i="0" dirty="0">
                <a:solidFill>
                  <a:srgbClr val="4C4C4C"/>
                </a:solidFill>
                <a:effectLst/>
                <a:latin typeface="-apple-system"/>
              </a:rPr>
              <a:t>ought to</a:t>
            </a:r>
            <a:r>
              <a:rPr lang="en-US" sz="2200" b="0" i="0" dirty="0">
                <a:solidFill>
                  <a:srgbClr val="4C4C4C"/>
                </a:solidFill>
                <a:effectLst/>
                <a:latin typeface="-apple-system"/>
              </a:rPr>
              <a:t> select the best candidate for the job.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4C4C4C"/>
                </a:solidFill>
                <a:latin typeface="-apple-system"/>
              </a:rPr>
              <a:t>	- We ought to not select the best candidate for the job.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4C4C4C"/>
                </a:solidFill>
                <a:latin typeface="-apple-system"/>
              </a:rPr>
              <a:t>	? Ought to we select the best candidate for the job?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6D74B6-40AE-4D29-82A1-ED621A75E05C}"/>
              </a:ext>
            </a:extLst>
          </p:cNvPr>
          <p:cNvSpPr/>
          <p:nvPr/>
        </p:nvSpPr>
        <p:spPr>
          <a:xfrm>
            <a:off x="800726" y="1540702"/>
            <a:ext cx="9782827" cy="1039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  <a:cs typeface="+mn-cs"/>
              </a:rPr>
              <a:t>Modal verbs </a:t>
            </a:r>
            <a:r>
              <a:rPr lang="en-GB" sz="3200" dirty="0">
                <a:latin typeface="Calibri" pitchFamily="34" charset="0"/>
                <a:cs typeface="+mn-cs"/>
              </a:rPr>
              <a:t>are followed by an infinitive </a:t>
            </a:r>
            <a:r>
              <a:rPr lang="en-GB" sz="3200" u="sng" dirty="0">
                <a:latin typeface="Calibri" pitchFamily="34" charset="0"/>
                <a:cs typeface="+mn-cs"/>
              </a:rPr>
              <a:t>without</a:t>
            </a:r>
            <a:r>
              <a:rPr lang="en-GB" sz="3200" dirty="0">
                <a:latin typeface="Calibri" pitchFamily="34" charset="0"/>
                <a:cs typeface="+mn-cs"/>
              </a:rPr>
              <a:t> </a:t>
            </a:r>
            <a:r>
              <a:rPr lang="en-GB" sz="3200" dirty="0">
                <a:solidFill>
                  <a:srgbClr val="FF0000"/>
                </a:solidFill>
                <a:latin typeface="Calibri" pitchFamily="34" charset="0"/>
                <a:cs typeface="+mn-cs"/>
              </a:rPr>
              <a:t>to.</a:t>
            </a:r>
          </a:p>
          <a:p>
            <a:pPr algn="ctr"/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150574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ED254E-4620-4693-BE66-0D3ADEC44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4484" y="635652"/>
            <a:ext cx="10543031" cy="5301685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He </a:t>
            </a:r>
            <a:r>
              <a:rPr lang="en-US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work out and eat healthy food every day.</a:t>
            </a:r>
            <a:endParaRPr lang="en-ID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ID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may not work out and eat healthy food every day.</a:t>
            </a: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D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May he work out and eat healthy food every day?</a:t>
            </a: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endParaRPr lang="en-ID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  <a:tabLst>
                <a:tab pos="457200" algn="l"/>
              </a:tabLst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You </a:t>
            </a:r>
            <a:r>
              <a:rPr lang="en-US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may/might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forget the </a:t>
            </a:r>
            <a:r>
              <a:rPr lang="en-US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embarassing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incident.</a:t>
            </a:r>
            <a:endParaRPr lang="en-ID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ID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might not forget the embarrassing incident.</a:t>
            </a: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D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May/might you forget the embarrassing incident?</a:t>
            </a:r>
          </a:p>
          <a:p>
            <a:pPr marL="0" indent="0">
              <a:buNone/>
            </a:pPr>
            <a:endParaRPr lang="en-ID" sz="2200" dirty="0"/>
          </a:p>
        </p:txBody>
      </p:sp>
    </p:spTree>
    <p:extLst>
      <p:ext uri="{BB962C8B-B14F-4D97-AF65-F5344CB8AC3E}">
        <p14:creationId xmlns:p14="http://schemas.microsoft.com/office/powerpoint/2010/main" val="538257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BBAD11-69EB-4321-B38A-53E48D5746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6930"/>
            <a:ext cx="12192000" cy="650414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i="1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Practice one of the dialogues below with your friend</a:t>
            </a:r>
            <a:r>
              <a:rPr lang="en-US" sz="18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endParaRPr lang="en-ID" sz="18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Dialogue 1 </a:t>
            </a:r>
            <a:endParaRPr lang="en-ID" sz="18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Anne 	: I may not go to the grocery store today. </a:t>
            </a:r>
            <a:endParaRPr lang="en-ID" sz="18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Eva 	: Does it mean you are not going? </a:t>
            </a:r>
            <a:endParaRPr lang="en-ID" sz="18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Anne 	: I mean that I am not sure if I will go to the grocery store today, but I might. </a:t>
            </a:r>
            <a:endParaRPr lang="en-ID" sz="18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Eva 	: So, will you go? </a:t>
            </a:r>
            <a:endParaRPr lang="en-ID" sz="18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Anne 	: As I said, I am thinking about it. I will decide later.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ID" sz="18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Dialogue 2 </a:t>
            </a:r>
            <a:endParaRPr lang="en-ID" sz="18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Ralf  	: Do you think that our team will win the football game? </a:t>
            </a:r>
            <a:endParaRPr lang="en-ID" sz="18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George	: They may not. </a:t>
            </a:r>
            <a:endParaRPr lang="en-ID" sz="18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Ralf 	: Do you think they will lose the game then? </a:t>
            </a:r>
            <a:endParaRPr lang="en-ID" sz="18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George	: I am not sure. Our team is good, but the other team is good as well. </a:t>
            </a:r>
            <a:endParaRPr lang="en-ID" sz="18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Ralf 	: I think we will win the game. </a:t>
            </a:r>
            <a:endParaRPr lang="en-ID" sz="18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</a:rPr>
              <a:t>George	: I hope you are right.</a:t>
            </a:r>
            <a:endParaRPr lang="en-ID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980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FC666-ABCE-4186-A070-BAC0DA8BCE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208" y="162839"/>
            <a:ext cx="11974881" cy="6601216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i="1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Write declarative and interrogative sentences using the following modals. See the example</a:t>
            </a:r>
            <a:endParaRPr lang="en-ID" sz="20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Example</a:t>
            </a:r>
            <a:r>
              <a:rPr lang="en-US" sz="20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: should</a:t>
            </a:r>
            <a:endParaRPr lang="en-ID" sz="20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	(+)         She should answer the questions.</a:t>
            </a:r>
            <a:endParaRPr lang="en-ID" sz="20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	</a:t>
            </a:r>
            <a:r>
              <a:rPr lang="en-US" sz="20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(?)         Should she answer the questions?</a:t>
            </a:r>
            <a:endParaRPr lang="en-ID" sz="20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	(</a:t>
            </a:r>
            <a:r>
              <a:rPr lang="en-US" sz="2000" dirty="0" err="1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Wh</a:t>
            </a:r>
            <a:r>
              <a:rPr lang="en-US" sz="20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/H) What should she answer?</a:t>
            </a:r>
            <a:endParaRPr lang="en-ID" sz="20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 	 (-)          She should not answer the questions.</a:t>
            </a:r>
            <a:endParaRPr lang="en-ID" sz="20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 </a:t>
            </a:r>
            <a:endParaRPr lang="en-ID" sz="20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	</a:t>
            </a:r>
            <a:r>
              <a:rPr lang="en-US" sz="20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1. may</a:t>
            </a:r>
            <a:endParaRPr lang="en-ID" sz="20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	2. will</a:t>
            </a:r>
            <a:endParaRPr lang="en-ID" sz="20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	3. can</a:t>
            </a:r>
            <a:endParaRPr lang="en-ID" sz="20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	4. should</a:t>
            </a:r>
            <a:endParaRPr lang="en-ID" sz="20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	5. must</a:t>
            </a:r>
            <a:endParaRPr lang="en-ID" sz="20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D" sz="2000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650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setVTI">
  <a:themeElements>
    <a:clrScheme name="AnalogousFromLightSeedLeftStep">
      <a:dk1>
        <a:srgbClr val="000000"/>
      </a:dk1>
      <a:lt1>
        <a:srgbClr val="FFFFFF"/>
      </a:lt1>
      <a:dk2>
        <a:srgbClr val="3E2441"/>
      </a:dk2>
      <a:lt2>
        <a:srgbClr val="E8E6E2"/>
      </a:lt2>
      <a:accent1>
        <a:srgbClr val="96A3C6"/>
      </a:accent1>
      <a:accent2>
        <a:srgbClr val="7FA7BA"/>
      </a:accent2>
      <a:accent3>
        <a:srgbClr val="82ACA8"/>
      </a:accent3>
      <a:accent4>
        <a:srgbClr val="77AE92"/>
      </a:accent4>
      <a:accent5>
        <a:srgbClr val="81AC84"/>
      </a:accent5>
      <a:accent6>
        <a:srgbClr val="8AAE77"/>
      </a:accent6>
      <a:hlink>
        <a:srgbClr val="908157"/>
      </a:hlink>
      <a:folHlink>
        <a:srgbClr val="7F7F7F"/>
      </a:folHlink>
    </a:clrScheme>
    <a:fontScheme name="Dante">
      <a:majorFont>
        <a:latin typeface="Dante"/>
        <a:ea typeface=""/>
        <a:cs typeface=""/>
      </a:majorFont>
      <a:minorFont>
        <a:latin typeface="Dan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setVTI" id="{17A3166B-76FF-4669-8F6D-D4251AE158D8}" vid="{4532814A-B5F8-4CFD-BC69-A007D492DA4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529</Words>
  <Application>Microsoft Office PowerPoint</Application>
  <PresentationFormat>Widescreen</PresentationFormat>
  <Paragraphs>65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-apple-system</vt:lpstr>
      <vt:lpstr>Arial</vt:lpstr>
      <vt:lpstr>Arial Black</vt:lpstr>
      <vt:lpstr>Calibri</vt:lpstr>
      <vt:lpstr>Dante</vt:lpstr>
      <vt:lpstr>Dante (Headings)2</vt:lpstr>
      <vt:lpstr>Segoe UI Black</vt:lpstr>
      <vt:lpstr>Wingdings 2</vt:lpstr>
      <vt:lpstr>OffsetVTI</vt:lpstr>
      <vt:lpstr>Grammar Focus</vt:lpstr>
      <vt:lpstr>PowerPoint Presentation</vt:lpstr>
      <vt:lpstr>PowerPoint Presentation</vt:lpstr>
      <vt:lpstr>How to use modals</vt:lpstr>
      <vt:lpstr>Form of Modal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 Focus</dc:title>
  <dc:creator>DA - VI</dc:creator>
  <cp:lastModifiedBy>DA - VI</cp:lastModifiedBy>
  <cp:revision>10</cp:revision>
  <dcterms:created xsi:type="dcterms:W3CDTF">2020-08-17T06:14:52Z</dcterms:created>
  <dcterms:modified xsi:type="dcterms:W3CDTF">2020-08-17T09:42:44Z</dcterms:modified>
</cp:coreProperties>
</file>