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70" r:id="rId8"/>
    <p:sldId id="262" r:id="rId9"/>
    <p:sldId id="271" r:id="rId10"/>
    <p:sldId id="263" r:id="rId11"/>
    <p:sldId id="264" r:id="rId12"/>
    <p:sldId id="272" r:id="rId13"/>
    <p:sldId id="273" r:id="rId14"/>
    <p:sldId id="274" r:id="rId15"/>
    <p:sldId id="26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4B19EE1-9C96-4CE6-AE5F-CF7ED8709150}" type="datetimeFigureOut">
              <a:rPr lang="en-US" smtClean="0"/>
              <a:t>10/13/2020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98F0AC7-0D43-42A8-B0AF-93BFD1FAB7C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B19EE1-9C96-4CE6-AE5F-CF7ED870915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B19EE1-9C96-4CE6-AE5F-CF7ED870915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B19EE1-9C96-4CE6-AE5F-CF7ED870915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B19EE1-9C96-4CE6-AE5F-CF7ED8709150}"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98F0AC7-0D43-42A8-B0AF-93BFD1FAB7C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B19EE1-9C96-4CE6-AE5F-CF7ED8709150}"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B19EE1-9C96-4CE6-AE5F-CF7ED8709150}"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B19EE1-9C96-4CE6-AE5F-CF7ED8709150}"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19EE1-9C96-4CE6-AE5F-CF7ED8709150}"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B19EE1-9C96-4CE6-AE5F-CF7ED8709150}"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19EE1-9C96-4CE6-AE5F-CF7ED8709150}"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F0AC7-0D43-42A8-B0AF-93BFD1FAB7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4B19EE1-9C96-4CE6-AE5F-CF7ED8709150}" type="datetimeFigureOut">
              <a:rPr lang="en-US" smtClean="0"/>
              <a:t>10/13/2020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8F0AC7-0D43-42A8-B0AF-93BFD1FAB7C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ritannic Bold" pitchFamily="34" charset="0"/>
              </a:rPr>
              <a:t>Momentum </a:t>
            </a:r>
            <a:r>
              <a:rPr lang="en-US" dirty="0" err="1" smtClean="0">
                <a:latin typeface="Britannic Bold" pitchFamily="34" charset="0"/>
              </a:rPr>
              <a:t>dan</a:t>
            </a:r>
            <a:r>
              <a:rPr lang="en-US" dirty="0" smtClean="0">
                <a:latin typeface="Britannic Bold" pitchFamily="34" charset="0"/>
              </a:rPr>
              <a:t> </a:t>
            </a:r>
            <a:r>
              <a:rPr lang="en-US" dirty="0" err="1" smtClean="0">
                <a:latin typeface="Britannic Bold" pitchFamily="34" charset="0"/>
              </a:rPr>
              <a:t>impuls</a:t>
            </a:r>
            <a:endParaRPr lang="en-US" dirty="0">
              <a:latin typeface="Britannic Bold" pitchFamily="34" charset="0"/>
            </a:endParaRPr>
          </a:p>
        </p:txBody>
      </p:sp>
      <p:sp>
        <p:nvSpPr>
          <p:cNvPr id="3" name="Subtitle 2"/>
          <p:cNvSpPr>
            <a:spLocks noGrp="1"/>
          </p:cNvSpPr>
          <p:nvPr>
            <p:ph type="subTitle" idx="1"/>
          </p:nvPr>
        </p:nvSpPr>
        <p:spPr>
          <a:xfrm>
            <a:off x="1524000" y="3657600"/>
            <a:ext cx="6400800" cy="1316502"/>
          </a:xfrm>
        </p:spPr>
        <p:txBody>
          <a:bodyPr/>
          <a:lstStyle/>
          <a:p>
            <a:r>
              <a:rPr lang="en-US" dirty="0" err="1" smtClean="0"/>
              <a:t>Pertemuan</a:t>
            </a:r>
            <a:r>
              <a:rPr lang="en-US" dirty="0" smtClean="0"/>
              <a:t> 1</a:t>
            </a:r>
            <a:r>
              <a:rPr lang="id-ID" dirty="0" smtClean="0"/>
              <a:t>3</a:t>
            </a:r>
            <a:endParaRPr lang="en-US" dirty="0"/>
          </a:p>
        </p:txBody>
      </p:sp>
    </p:spTree>
    <p:extLst>
      <p:ext uri="{BB962C8B-B14F-4D97-AF65-F5344CB8AC3E}">
        <p14:creationId xmlns:p14="http://schemas.microsoft.com/office/powerpoint/2010/main" val="42702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HUKUM KEKEKALAN MOMENTUM</a:t>
            </a:r>
            <a:endParaRPr lang="en-US" dirty="0"/>
          </a:p>
        </p:txBody>
      </p:sp>
      <p:sp>
        <p:nvSpPr>
          <p:cNvPr id="3" name="Content Placeholder 2"/>
          <p:cNvSpPr>
            <a:spLocks noGrp="1"/>
          </p:cNvSpPr>
          <p:nvPr>
            <p:ph idx="1"/>
          </p:nvPr>
        </p:nvSpPr>
        <p:spPr/>
        <p:txBody>
          <a:bodyPr>
            <a:normAutofit fontScale="92500"/>
          </a:bodyPr>
          <a:lstStyle/>
          <a:p>
            <a:pPr marL="137160" indent="0" algn="just">
              <a:buNone/>
            </a:pPr>
            <a:r>
              <a:rPr lang="en-US" dirty="0" err="1"/>
              <a:t>Hukum</a:t>
            </a:r>
            <a:r>
              <a:rPr lang="en-US" dirty="0"/>
              <a:t> </a:t>
            </a:r>
            <a:r>
              <a:rPr lang="en-US" dirty="0" err="1"/>
              <a:t>kekekalan</a:t>
            </a:r>
            <a:r>
              <a:rPr lang="en-US" dirty="0"/>
              <a:t> momentum </a:t>
            </a:r>
            <a:r>
              <a:rPr lang="en-US" dirty="0" err="1"/>
              <a:t>adalah</a:t>
            </a:r>
            <a:r>
              <a:rPr lang="en-US" dirty="0"/>
              <a:t> </a:t>
            </a:r>
            <a:r>
              <a:rPr lang="en-US" dirty="0" err="1"/>
              <a:t>salah</a:t>
            </a:r>
            <a:r>
              <a:rPr lang="en-US" dirty="0"/>
              <a:t> </a:t>
            </a:r>
            <a:r>
              <a:rPr lang="en-US" dirty="0" err="1"/>
              <a:t>satu</a:t>
            </a:r>
            <a:r>
              <a:rPr lang="en-US" dirty="0"/>
              <a:t> </a:t>
            </a:r>
            <a:r>
              <a:rPr lang="en-US" dirty="0" err="1"/>
              <a:t>hukum</a:t>
            </a:r>
            <a:r>
              <a:rPr lang="en-US" dirty="0"/>
              <a:t> </a:t>
            </a:r>
            <a:r>
              <a:rPr lang="en-US" dirty="0" err="1"/>
              <a:t>dasar</a:t>
            </a:r>
            <a:r>
              <a:rPr lang="en-US" dirty="0"/>
              <a:t> yang </a:t>
            </a:r>
            <a:r>
              <a:rPr lang="en-US" dirty="0" err="1"/>
              <a:t>ada</a:t>
            </a:r>
            <a:r>
              <a:rPr lang="en-US" dirty="0"/>
              <a:t> </a:t>
            </a:r>
            <a:r>
              <a:rPr lang="en-US" dirty="0" err="1"/>
              <a:t>dalam</a:t>
            </a:r>
            <a:r>
              <a:rPr lang="en-US" dirty="0"/>
              <a:t> </a:t>
            </a:r>
            <a:r>
              <a:rPr lang="en-US" dirty="0" err="1"/>
              <a:t>ilmu</a:t>
            </a:r>
            <a:r>
              <a:rPr lang="en-US" dirty="0"/>
              <a:t> </a:t>
            </a:r>
            <a:r>
              <a:rPr lang="en-US" dirty="0" err="1"/>
              <a:t>Fisika</a:t>
            </a:r>
            <a:r>
              <a:rPr lang="en-US" dirty="0" smtClean="0"/>
              <a:t>.</a:t>
            </a:r>
            <a:endParaRPr lang="id-ID" dirty="0" smtClean="0"/>
          </a:p>
          <a:p>
            <a:pPr marL="137160" indent="0">
              <a:buNone/>
            </a:pPr>
            <a:endParaRPr lang="en-US" dirty="0" smtClean="0"/>
          </a:p>
          <a:p>
            <a:pPr marL="137160" indent="0" algn="just">
              <a:buNone/>
            </a:pPr>
            <a:r>
              <a:rPr lang="en-US" dirty="0" err="1"/>
              <a:t>Hukum</a:t>
            </a:r>
            <a:r>
              <a:rPr lang="en-US" dirty="0"/>
              <a:t> </a:t>
            </a:r>
            <a:r>
              <a:rPr lang="en-US" dirty="0" err="1"/>
              <a:t>ini</a:t>
            </a:r>
            <a:r>
              <a:rPr lang="en-US" dirty="0"/>
              <a:t> </a:t>
            </a:r>
            <a:r>
              <a:rPr lang="en-US" dirty="0" err="1"/>
              <a:t>menyatakan</a:t>
            </a:r>
            <a:r>
              <a:rPr lang="en-US" dirty="0"/>
              <a:t> </a:t>
            </a:r>
            <a:r>
              <a:rPr lang="en-US" dirty="0" err="1"/>
              <a:t>bahwa</a:t>
            </a:r>
            <a:r>
              <a:rPr lang="en-US" dirty="0"/>
              <a:t> “Momentum  total </a:t>
            </a:r>
            <a:r>
              <a:rPr lang="en-US" dirty="0" err="1"/>
              <a:t>dua</a:t>
            </a:r>
            <a:r>
              <a:rPr lang="en-US" dirty="0"/>
              <a:t> </a:t>
            </a:r>
            <a:r>
              <a:rPr lang="en-US" dirty="0" err="1"/>
              <a:t>buah</a:t>
            </a:r>
            <a:r>
              <a:rPr lang="en-US" dirty="0"/>
              <a:t> </a:t>
            </a:r>
            <a:r>
              <a:rPr lang="en-US" dirty="0" err="1"/>
              <a:t>benda</a:t>
            </a:r>
            <a:r>
              <a:rPr lang="en-US" dirty="0"/>
              <a:t> </a:t>
            </a:r>
            <a:r>
              <a:rPr lang="en-US" dirty="0" err="1"/>
              <a:t>sebelum</a:t>
            </a:r>
            <a:r>
              <a:rPr lang="en-US" dirty="0"/>
              <a:t> </a:t>
            </a:r>
            <a:r>
              <a:rPr lang="en-US" dirty="0" err="1"/>
              <a:t>bertumbukan</a:t>
            </a:r>
            <a:r>
              <a:rPr lang="en-US" dirty="0"/>
              <a:t> </a:t>
            </a:r>
            <a:r>
              <a:rPr lang="en-US" dirty="0" err="1"/>
              <a:t>adalah</a:t>
            </a:r>
            <a:r>
              <a:rPr lang="en-US" dirty="0"/>
              <a:t> </a:t>
            </a:r>
            <a:r>
              <a:rPr lang="en-US" dirty="0" err="1"/>
              <a:t>sama</a:t>
            </a:r>
            <a:r>
              <a:rPr lang="en-US" dirty="0"/>
              <a:t> </a:t>
            </a:r>
            <a:r>
              <a:rPr lang="en-US" dirty="0" err="1"/>
              <a:t>setelah</a:t>
            </a:r>
            <a:r>
              <a:rPr lang="en-US" dirty="0"/>
              <a:t> </a:t>
            </a:r>
            <a:r>
              <a:rPr lang="en-US" dirty="0" err="1"/>
              <a:t>bertumbukan</a:t>
            </a:r>
            <a:r>
              <a:rPr lang="en-US" dirty="0"/>
              <a:t>”. </a:t>
            </a:r>
            <a:r>
              <a:rPr lang="en-US" dirty="0" err="1"/>
              <a:t>Pernyataan</a:t>
            </a:r>
            <a:r>
              <a:rPr lang="en-US" dirty="0"/>
              <a:t> </a:t>
            </a:r>
            <a:r>
              <a:rPr lang="en-US" dirty="0" err="1"/>
              <a:t>ini</a:t>
            </a:r>
            <a:r>
              <a:rPr lang="en-US" dirty="0"/>
              <a:t> </a:t>
            </a:r>
            <a:r>
              <a:rPr lang="en-US" dirty="0" err="1"/>
              <a:t>mengisyaratkan</a:t>
            </a:r>
            <a:r>
              <a:rPr lang="en-US" dirty="0"/>
              <a:t> </a:t>
            </a:r>
            <a:r>
              <a:rPr lang="en-US" dirty="0" err="1"/>
              <a:t>bahwa</a:t>
            </a:r>
            <a:r>
              <a:rPr lang="en-US" dirty="0"/>
              <a:t> </a:t>
            </a:r>
            <a:r>
              <a:rPr lang="en-US" dirty="0" err="1"/>
              <a:t>nilai</a:t>
            </a:r>
            <a:r>
              <a:rPr lang="en-US" dirty="0"/>
              <a:t> momentum total </a:t>
            </a:r>
            <a:r>
              <a:rPr lang="en-US" dirty="0" err="1"/>
              <a:t>ketika</a:t>
            </a:r>
            <a:r>
              <a:rPr lang="en-US" dirty="0"/>
              <a:t> </a:t>
            </a:r>
            <a:r>
              <a:rPr lang="en-US" dirty="0" err="1"/>
              <a:t>benda</a:t>
            </a:r>
            <a:r>
              <a:rPr lang="en-US" dirty="0"/>
              <a:t> </a:t>
            </a:r>
            <a:r>
              <a:rPr lang="en-US" dirty="0" err="1"/>
              <a:t>bertumbukan</a:t>
            </a:r>
            <a:r>
              <a:rPr lang="en-US" dirty="0"/>
              <a:t> </a:t>
            </a:r>
            <a:r>
              <a:rPr lang="en-US" dirty="0" err="1"/>
              <a:t>adalah</a:t>
            </a:r>
            <a:r>
              <a:rPr lang="en-US" dirty="0"/>
              <a:t> </a:t>
            </a:r>
            <a:r>
              <a:rPr lang="en-US" dirty="0" err="1"/>
              <a:t>konstan</a:t>
            </a:r>
            <a:r>
              <a:rPr lang="en-US" dirty="0"/>
              <a:t> </a:t>
            </a:r>
            <a:r>
              <a:rPr lang="en-US" dirty="0" err="1"/>
              <a:t>atau</a:t>
            </a:r>
            <a:r>
              <a:rPr lang="en-US" dirty="0"/>
              <a:t> </a:t>
            </a:r>
            <a:r>
              <a:rPr lang="en-US" dirty="0" err="1"/>
              <a:t>tidak</a:t>
            </a:r>
            <a:r>
              <a:rPr lang="en-US" dirty="0"/>
              <a:t> </a:t>
            </a:r>
            <a:r>
              <a:rPr lang="en-US" dirty="0" err="1"/>
              <a:t>berubah</a:t>
            </a:r>
            <a:r>
              <a:rPr lang="en-US" dirty="0"/>
              <a:t>. </a:t>
            </a:r>
            <a:r>
              <a:rPr lang="en-US" dirty="0" err="1"/>
              <a:t>Untuk</a:t>
            </a:r>
            <a:r>
              <a:rPr lang="en-US" dirty="0"/>
              <a:t> </a:t>
            </a:r>
            <a:r>
              <a:rPr lang="en-US" dirty="0" err="1"/>
              <a:t>memahami</a:t>
            </a:r>
            <a:r>
              <a:rPr lang="en-US" dirty="0"/>
              <a:t> </a:t>
            </a:r>
            <a:r>
              <a:rPr lang="en-US" dirty="0" err="1"/>
              <a:t>hukum</a:t>
            </a:r>
            <a:r>
              <a:rPr lang="en-US" dirty="0"/>
              <a:t> </a:t>
            </a:r>
            <a:r>
              <a:rPr lang="en-US" dirty="0" err="1"/>
              <a:t>ini</a:t>
            </a:r>
            <a:r>
              <a:rPr lang="en-US" dirty="0"/>
              <a:t>, </a:t>
            </a:r>
            <a:r>
              <a:rPr lang="en-US" dirty="0" err="1"/>
              <a:t>dapat</a:t>
            </a:r>
            <a:r>
              <a:rPr lang="en-US" dirty="0"/>
              <a:t> </a:t>
            </a:r>
            <a:r>
              <a:rPr lang="en-US" dirty="0" err="1"/>
              <a:t>kita</a:t>
            </a:r>
            <a:r>
              <a:rPr lang="en-US" dirty="0"/>
              <a:t> </a:t>
            </a:r>
            <a:r>
              <a:rPr lang="en-US" dirty="0" err="1"/>
              <a:t>mulai</a:t>
            </a:r>
            <a:r>
              <a:rPr lang="en-US" dirty="0"/>
              <a:t> </a:t>
            </a:r>
            <a:r>
              <a:rPr lang="en-US" dirty="0" err="1"/>
              <a:t>dengan</a:t>
            </a:r>
            <a:r>
              <a:rPr lang="en-US" dirty="0"/>
              <a:t> </a:t>
            </a:r>
            <a:r>
              <a:rPr lang="en-US" dirty="0" err="1"/>
              <a:t>memahami</a:t>
            </a:r>
            <a:r>
              <a:rPr lang="en-US" dirty="0"/>
              <a:t> </a:t>
            </a:r>
            <a:r>
              <a:rPr lang="en-US" dirty="0" err="1"/>
              <a:t>Hukum</a:t>
            </a:r>
            <a:r>
              <a:rPr lang="en-US" dirty="0"/>
              <a:t> </a:t>
            </a:r>
            <a:r>
              <a:rPr lang="en-US" dirty="0" err="1"/>
              <a:t>ketiga</a:t>
            </a:r>
            <a:r>
              <a:rPr lang="en-US" dirty="0"/>
              <a:t> Newton </a:t>
            </a:r>
            <a:r>
              <a:rPr lang="en-US" dirty="0" err="1"/>
              <a:t>tentang</a:t>
            </a:r>
            <a:r>
              <a:rPr lang="en-US" dirty="0"/>
              <a:t> </a:t>
            </a:r>
            <a:r>
              <a:rPr lang="en-US" dirty="0" err="1"/>
              <a:t>Aksi-Reaksi</a:t>
            </a:r>
            <a:r>
              <a:rPr lang="en-US" dirty="0"/>
              <a:t>.</a:t>
            </a:r>
          </a:p>
        </p:txBody>
      </p:sp>
    </p:spTree>
    <p:extLst>
      <p:ext uri="{BB962C8B-B14F-4D97-AF65-F5344CB8AC3E}">
        <p14:creationId xmlns:p14="http://schemas.microsoft.com/office/powerpoint/2010/main" val="220535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Rumus</a:t>
            </a:r>
            <a:r>
              <a:rPr lang="en-US" dirty="0" smtClean="0"/>
              <a:t> </a:t>
            </a:r>
            <a:r>
              <a:rPr lang="en-US" dirty="0" err="1" smtClean="0"/>
              <a:t>Hukum</a:t>
            </a:r>
            <a:r>
              <a:rPr lang="en-US" dirty="0" smtClean="0"/>
              <a:t> </a:t>
            </a:r>
            <a:r>
              <a:rPr lang="en-US" dirty="0" err="1" smtClean="0"/>
              <a:t>Kekekalan</a:t>
            </a:r>
            <a:r>
              <a:rPr lang="en-US" dirty="0" smtClean="0"/>
              <a:t> Momentum</a:t>
            </a:r>
            <a:endParaRPr lang="en-US" dirty="0"/>
          </a:p>
        </p:txBody>
      </p:sp>
      <p:sp>
        <p:nvSpPr>
          <p:cNvPr id="3" name="Content Placeholder 2"/>
          <p:cNvSpPr>
            <a:spLocks noGrp="1"/>
          </p:cNvSpPr>
          <p:nvPr>
            <p:ph idx="1"/>
          </p:nvPr>
        </p:nvSpPr>
        <p:spPr/>
        <p:txBody>
          <a:bodyPr>
            <a:normAutofit fontScale="92500"/>
          </a:bodyPr>
          <a:lstStyle/>
          <a:p>
            <a:pPr marL="137160" indent="0">
              <a:buNone/>
            </a:pPr>
            <a:r>
              <a:rPr lang="en-US" dirty="0" smtClean="0"/>
              <a:t>                 </a:t>
            </a:r>
            <a:r>
              <a:rPr lang="en-US" sz="3500" b="1" dirty="0" smtClean="0"/>
              <a:t>m</a:t>
            </a:r>
            <a:r>
              <a:rPr lang="en-US" sz="3500" b="1" baseline="-25000" dirty="0" smtClean="0"/>
              <a:t>1</a:t>
            </a:r>
            <a:r>
              <a:rPr lang="en-US" sz="3500" b="1" dirty="0" smtClean="0"/>
              <a:t> </a:t>
            </a:r>
            <a:r>
              <a:rPr lang="en-US" sz="3500" b="1" dirty="0"/>
              <a:t>v</a:t>
            </a:r>
            <a:r>
              <a:rPr lang="en-US" sz="3500" b="1" baseline="-25000" dirty="0"/>
              <a:t>1</a:t>
            </a:r>
            <a:r>
              <a:rPr lang="en-US" sz="3500" b="1" dirty="0"/>
              <a:t>+ m</a:t>
            </a:r>
            <a:r>
              <a:rPr lang="en-US" sz="3500" b="1" baseline="-25000" dirty="0"/>
              <a:t>2</a:t>
            </a:r>
            <a:r>
              <a:rPr lang="en-US" sz="3500" b="1" dirty="0"/>
              <a:t> v</a:t>
            </a:r>
            <a:r>
              <a:rPr lang="en-US" sz="3500" b="1" baseline="-25000" dirty="0"/>
              <a:t>2</a:t>
            </a:r>
            <a:r>
              <a:rPr lang="en-US" sz="3500" b="1" dirty="0"/>
              <a:t> = m</a:t>
            </a:r>
            <a:r>
              <a:rPr lang="en-US" sz="3500" b="1" baseline="-25000" dirty="0"/>
              <a:t>1</a:t>
            </a:r>
            <a:r>
              <a:rPr lang="en-US" sz="3500" b="1" dirty="0"/>
              <a:t> </a:t>
            </a:r>
            <a:r>
              <a:rPr lang="en-US" sz="3500" b="1" dirty="0" smtClean="0"/>
              <a:t>v</a:t>
            </a:r>
            <a:r>
              <a:rPr lang="en-US" sz="3500" b="1" baseline="-25000" dirty="0"/>
              <a:t>1</a:t>
            </a:r>
            <a:r>
              <a:rPr lang="en-US" sz="3500" b="1" dirty="0" smtClean="0"/>
              <a:t>' </a:t>
            </a:r>
            <a:r>
              <a:rPr lang="en-US" sz="3500" b="1" dirty="0"/>
              <a:t>+ m</a:t>
            </a:r>
            <a:r>
              <a:rPr lang="en-US" sz="3500" b="1" baseline="-25000" dirty="0"/>
              <a:t>2</a:t>
            </a:r>
            <a:r>
              <a:rPr lang="en-US" sz="3500" b="1" dirty="0"/>
              <a:t> </a:t>
            </a:r>
            <a:r>
              <a:rPr lang="en-US" sz="3500" b="1" dirty="0" smtClean="0"/>
              <a:t>v</a:t>
            </a:r>
            <a:r>
              <a:rPr lang="en-US" sz="3500" b="1" baseline="-25000" dirty="0" smtClean="0"/>
              <a:t>2</a:t>
            </a:r>
            <a:r>
              <a:rPr lang="en-US" sz="3500" b="1" dirty="0" smtClean="0"/>
              <a:t>‘</a:t>
            </a:r>
          </a:p>
          <a:p>
            <a:endParaRPr lang="en-US" sz="3500" b="1" dirty="0" smtClean="0"/>
          </a:p>
          <a:p>
            <a:pPr marL="137160" indent="0">
              <a:buNone/>
            </a:pPr>
            <a:r>
              <a:rPr lang="en-US" dirty="0" err="1"/>
              <a:t>Keterangan</a:t>
            </a:r>
            <a:r>
              <a:rPr lang="en-US" dirty="0"/>
              <a:t> </a:t>
            </a:r>
            <a:r>
              <a:rPr lang="en-US" dirty="0" smtClean="0"/>
              <a:t>:</a:t>
            </a:r>
          </a:p>
          <a:p>
            <a:pPr marL="137160" indent="0">
              <a:buNone/>
            </a:pPr>
            <a:r>
              <a:rPr lang="en-US" dirty="0"/>
              <a:t>m</a:t>
            </a:r>
            <a:r>
              <a:rPr lang="en-US" baseline="-25000" dirty="0"/>
              <a:t>1</a:t>
            </a:r>
            <a:r>
              <a:rPr lang="en-US" dirty="0"/>
              <a:t> = </a:t>
            </a:r>
            <a:r>
              <a:rPr lang="en-US" dirty="0" err="1"/>
              <a:t>massa</a:t>
            </a:r>
            <a:r>
              <a:rPr lang="en-US" dirty="0"/>
              <a:t> </a:t>
            </a:r>
            <a:r>
              <a:rPr lang="en-US" dirty="0" err="1"/>
              <a:t>benda</a:t>
            </a:r>
            <a:r>
              <a:rPr lang="en-US" dirty="0"/>
              <a:t> </a:t>
            </a:r>
            <a:r>
              <a:rPr lang="en-US" dirty="0" err="1"/>
              <a:t>pertama</a:t>
            </a:r>
            <a:r>
              <a:rPr lang="en-US" dirty="0"/>
              <a:t> (kg</a:t>
            </a:r>
            <a:r>
              <a:rPr lang="en-US" dirty="0" smtClean="0"/>
              <a:t>)</a:t>
            </a:r>
          </a:p>
          <a:p>
            <a:pPr marL="137160" indent="0">
              <a:buNone/>
            </a:pPr>
            <a:r>
              <a:rPr lang="sv-SE" dirty="0"/>
              <a:t>m</a:t>
            </a:r>
            <a:r>
              <a:rPr lang="sv-SE" baseline="-25000" dirty="0"/>
              <a:t>2</a:t>
            </a:r>
            <a:r>
              <a:rPr lang="sv-SE" dirty="0"/>
              <a:t> = massa benda kedua (kg</a:t>
            </a:r>
            <a:r>
              <a:rPr lang="sv-SE" dirty="0" smtClean="0"/>
              <a:t>)</a:t>
            </a:r>
          </a:p>
          <a:p>
            <a:pPr marL="137160" indent="0">
              <a:buNone/>
            </a:pPr>
            <a:r>
              <a:rPr lang="pt-BR" dirty="0"/>
              <a:t>v</a:t>
            </a:r>
            <a:r>
              <a:rPr lang="pt-BR" baseline="-25000" dirty="0"/>
              <a:t>1</a:t>
            </a:r>
            <a:r>
              <a:rPr lang="pt-BR" dirty="0"/>
              <a:t> = kecepatan benda 1</a:t>
            </a:r>
            <a:r>
              <a:rPr lang="pt-BR" dirty="0" smtClean="0"/>
              <a:t> </a:t>
            </a:r>
            <a:r>
              <a:rPr lang="pt-BR" dirty="0"/>
              <a:t>sebelum bertumbukan (m/s</a:t>
            </a:r>
            <a:r>
              <a:rPr lang="pt-BR" dirty="0" smtClean="0"/>
              <a:t>)</a:t>
            </a:r>
          </a:p>
          <a:p>
            <a:pPr marL="137160" indent="0">
              <a:buNone/>
            </a:pPr>
            <a:r>
              <a:rPr lang="pt-BR" dirty="0" smtClean="0"/>
              <a:t>v</a:t>
            </a:r>
            <a:r>
              <a:rPr lang="pt-BR" baseline="-25000" dirty="0"/>
              <a:t>1</a:t>
            </a:r>
            <a:r>
              <a:rPr lang="pt-BR" dirty="0" smtClean="0"/>
              <a:t>' </a:t>
            </a:r>
            <a:r>
              <a:rPr lang="pt-BR" dirty="0"/>
              <a:t>= kecepatan benda 1</a:t>
            </a:r>
            <a:r>
              <a:rPr lang="pt-BR" dirty="0" smtClean="0"/>
              <a:t> </a:t>
            </a:r>
            <a:r>
              <a:rPr lang="pt-BR" dirty="0"/>
              <a:t>setelah bertumbukan (m/s</a:t>
            </a:r>
            <a:r>
              <a:rPr lang="pt-BR" dirty="0" smtClean="0"/>
              <a:t>)</a:t>
            </a:r>
          </a:p>
          <a:p>
            <a:pPr marL="137160" indent="0">
              <a:buNone/>
            </a:pPr>
            <a:r>
              <a:rPr lang="en-US" dirty="0"/>
              <a:t>v</a:t>
            </a:r>
            <a:r>
              <a:rPr lang="en-US" baseline="-25000" dirty="0"/>
              <a:t>2</a:t>
            </a:r>
            <a:r>
              <a:rPr lang="en-US" dirty="0"/>
              <a:t> = </a:t>
            </a:r>
            <a:r>
              <a:rPr lang="en-US" dirty="0" err="1"/>
              <a:t>kecepatan</a:t>
            </a:r>
            <a:r>
              <a:rPr lang="en-US" dirty="0"/>
              <a:t> </a:t>
            </a:r>
            <a:r>
              <a:rPr lang="en-US" dirty="0" err="1"/>
              <a:t>benda</a:t>
            </a:r>
            <a:r>
              <a:rPr lang="en-US" dirty="0"/>
              <a:t>  </a:t>
            </a:r>
            <a:r>
              <a:rPr lang="en-US" dirty="0" smtClean="0"/>
              <a:t>2 </a:t>
            </a:r>
            <a:r>
              <a:rPr lang="en-US" dirty="0" err="1" smtClean="0"/>
              <a:t>sebelum</a:t>
            </a:r>
            <a:r>
              <a:rPr lang="en-US" dirty="0" smtClean="0"/>
              <a:t> </a:t>
            </a:r>
            <a:r>
              <a:rPr lang="en-US" dirty="0" err="1"/>
              <a:t>bertumbukan</a:t>
            </a:r>
            <a:r>
              <a:rPr lang="en-US" dirty="0"/>
              <a:t> (m/s</a:t>
            </a:r>
            <a:r>
              <a:rPr lang="en-US" dirty="0" smtClean="0"/>
              <a:t>)</a:t>
            </a:r>
          </a:p>
          <a:p>
            <a:pPr marL="137160" indent="0">
              <a:buNone/>
            </a:pPr>
            <a:r>
              <a:rPr lang="en-US" dirty="0" smtClean="0"/>
              <a:t>v</a:t>
            </a:r>
            <a:r>
              <a:rPr lang="en-US" baseline="-25000" dirty="0"/>
              <a:t>2</a:t>
            </a:r>
            <a:r>
              <a:rPr lang="en-US" dirty="0" smtClean="0"/>
              <a:t>' </a:t>
            </a:r>
            <a:r>
              <a:rPr lang="en-US" dirty="0"/>
              <a:t>= </a:t>
            </a:r>
            <a:r>
              <a:rPr lang="en-US" dirty="0" err="1"/>
              <a:t>kecepatan</a:t>
            </a:r>
            <a:r>
              <a:rPr lang="en-US" dirty="0"/>
              <a:t> </a:t>
            </a:r>
            <a:r>
              <a:rPr lang="en-US" dirty="0" err="1"/>
              <a:t>benda</a:t>
            </a:r>
            <a:r>
              <a:rPr lang="en-US" dirty="0"/>
              <a:t> 2</a:t>
            </a:r>
            <a:r>
              <a:rPr lang="en-US" dirty="0" smtClean="0"/>
              <a:t> </a:t>
            </a:r>
            <a:r>
              <a:rPr lang="en-US" dirty="0" err="1"/>
              <a:t>setelah</a:t>
            </a:r>
            <a:r>
              <a:rPr lang="en-US" dirty="0"/>
              <a:t> </a:t>
            </a:r>
            <a:r>
              <a:rPr lang="en-US" dirty="0" err="1" smtClean="0"/>
              <a:t>bertumbukan</a:t>
            </a:r>
            <a:r>
              <a:rPr lang="en-US" dirty="0"/>
              <a:t> (m/s)</a:t>
            </a:r>
          </a:p>
        </p:txBody>
      </p:sp>
    </p:spTree>
    <p:extLst>
      <p:ext uri="{BB962C8B-B14F-4D97-AF65-F5344CB8AC3E}">
        <p14:creationId xmlns:p14="http://schemas.microsoft.com/office/powerpoint/2010/main" val="235439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13012"/>
            <a:ext cx="8612634" cy="4952999"/>
          </a:xfrm>
          <a:prstGeom prst="rect">
            <a:avLst/>
          </a:prstGeom>
        </p:spPr>
      </p:pic>
    </p:spTree>
    <p:extLst>
      <p:ext uri="{BB962C8B-B14F-4D97-AF65-F5344CB8AC3E}">
        <p14:creationId xmlns:p14="http://schemas.microsoft.com/office/powerpoint/2010/main" val="5055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8186167" cy="3079376"/>
          </a:xfrm>
          <a:prstGeom prst="rect">
            <a:avLst/>
          </a:prstGeom>
        </p:spPr>
      </p:pic>
    </p:spTree>
    <p:extLst>
      <p:ext uri="{BB962C8B-B14F-4D97-AF65-F5344CB8AC3E}">
        <p14:creationId xmlns:p14="http://schemas.microsoft.com/office/powerpoint/2010/main" val="261041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
            <a:ext cx="7627972" cy="6477472"/>
          </a:xfrm>
          <a:prstGeom prst="rect">
            <a:avLst/>
          </a:prstGeom>
        </p:spPr>
      </p:pic>
    </p:spTree>
    <p:extLst>
      <p:ext uri="{BB962C8B-B14F-4D97-AF65-F5344CB8AC3E}">
        <p14:creationId xmlns:p14="http://schemas.microsoft.com/office/powerpoint/2010/main" val="341414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Pengaplikasian</a:t>
            </a:r>
            <a:r>
              <a:rPr lang="en-US" dirty="0" smtClean="0"/>
              <a:t> </a:t>
            </a:r>
            <a:r>
              <a:rPr lang="en-US" dirty="0" err="1" smtClean="0"/>
              <a:t>dengan</a:t>
            </a:r>
            <a:r>
              <a:rPr lang="en-US" dirty="0" smtClean="0"/>
              <a:t> MATLAB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28800"/>
            <a:ext cx="8229600" cy="3356526"/>
          </a:xfrm>
        </p:spPr>
      </p:pic>
    </p:spTree>
    <p:extLst>
      <p:ext uri="{BB962C8B-B14F-4D97-AF65-F5344CB8AC3E}">
        <p14:creationId xmlns:p14="http://schemas.microsoft.com/office/powerpoint/2010/main" val="58004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Maka</a:t>
            </a:r>
            <a:r>
              <a:rPr lang="en-US" dirty="0" smtClean="0"/>
              <a:t> </a:t>
            </a:r>
            <a:r>
              <a:rPr lang="en-US" dirty="0" err="1" smtClean="0"/>
              <a:t>codingan</a:t>
            </a:r>
            <a:r>
              <a:rPr lang="en-US" dirty="0" smtClean="0"/>
              <a:t> yang </a:t>
            </a:r>
            <a:r>
              <a:rPr lang="en-US" dirty="0" err="1" smtClean="0"/>
              <a:t>dihasilkan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00200"/>
            <a:ext cx="6059710" cy="4714304"/>
          </a:xfrm>
        </p:spPr>
      </p:pic>
    </p:spTree>
    <p:extLst>
      <p:ext uri="{BB962C8B-B14F-4D97-AF65-F5344CB8AC3E}">
        <p14:creationId xmlns:p14="http://schemas.microsoft.com/office/powerpoint/2010/main" val="254160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Dengan</a:t>
            </a:r>
            <a:r>
              <a:rPr lang="en-US" dirty="0" smtClean="0"/>
              <a:t> </a:t>
            </a:r>
            <a:r>
              <a:rPr lang="en-US" dirty="0" err="1" smtClean="0"/>
              <a:t>menggunakan</a:t>
            </a:r>
            <a:r>
              <a:rPr lang="en-US" dirty="0" smtClean="0"/>
              <a:t> pushbutton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7208234" cy="3015044"/>
          </a:xfrm>
        </p:spPr>
      </p:pic>
    </p:spTree>
    <p:extLst>
      <p:ext uri="{BB962C8B-B14F-4D97-AF65-F5344CB8AC3E}">
        <p14:creationId xmlns:p14="http://schemas.microsoft.com/office/powerpoint/2010/main" val="391672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8" y="76200"/>
            <a:ext cx="8229600" cy="914400"/>
          </a:xfrm>
        </p:spPr>
        <p:txBody>
          <a:bodyPr/>
          <a:lstStyle/>
          <a:p>
            <a:r>
              <a:rPr lang="en-US" dirty="0" err="1" smtClean="0"/>
              <a:t>Latihan</a:t>
            </a:r>
            <a:r>
              <a:rPr lang="en-US" dirty="0" smtClean="0"/>
              <a:t> </a:t>
            </a:r>
            <a:r>
              <a:rPr lang="en-US" dirty="0" err="1" smtClean="0"/>
              <a:t>soal</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1219200"/>
            <a:ext cx="8458200" cy="5418112"/>
          </a:xfrm>
          <a:prstGeom prst="rect">
            <a:avLst/>
          </a:prstGeom>
        </p:spPr>
      </p:pic>
    </p:spTree>
    <p:extLst>
      <p:ext uri="{BB962C8B-B14F-4D97-AF65-F5344CB8AC3E}">
        <p14:creationId xmlns:p14="http://schemas.microsoft.com/office/powerpoint/2010/main" val="415145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Pendahuluan</a:t>
            </a:r>
            <a:endParaRPr lang="en-US" dirty="0"/>
          </a:p>
        </p:txBody>
      </p:sp>
      <p:sp>
        <p:nvSpPr>
          <p:cNvPr id="3" name="Content Placeholder 2"/>
          <p:cNvSpPr>
            <a:spLocks noGrp="1"/>
          </p:cNvSpPr>
          <p:nvPr>
            <p:ph idx="1"/>
          </p:nvPr>
        </p:nvSpPr>
        <p:spPr>
          <a:xfrm>
            <a:off x="304800" y="1600200"/>
            <a:ext cx="8382000" cy="4709160"/>
          </a:xfrm>
        </p:spPr>
        <p:txBody>
          <a:bodyPr>
            <a:normAutofit fontScale="92500" lnSpcReduction="20000"/>
          </a:bodyPr>
          <a:lstStyle/>
          <a:p>
            <a:pPr marL="137160" indent="0" algn="just">
              <a:buNone/>
            </a:pPr>
            <a:r>
              <a:rPr lang="id-ID" dirty="0"/>
              <a:t>Apa yang anda pikirkan jika mendengar kata “momentum”? </a:t>
            </a:r>
            <a:r>
              <a:rPr lang="id-ID"/>
              <a:t>Orang </a:t>
            </a:r>
            <a:r>
              <a:rPr lang="id-ID" smtClean="0"/>
              <a:t>awam </a:t>
            </a:r>
            <a:r>
              <a:rPr lang="id-ID" dirty="0"/>
              <a:t>pasti berfikir momentum adalah suatu kejadian. </a:t>
            </a:r>
            <a:endParaRPr lang="id-ID" dirty="0" smtClean="0"/>
          </a:p>
          <a:p>
            <a:pPr marL="137160" indent="0" algn="just">
              <a:buNone/>
            </a:pPr>
            <a:endParaRPr lang="id-ID" dirty="0"/>
          </a:p>
          <a:p>
            <a:pPr marL="137160" indent="0" algn="just">
              <a:buNone/>
            </a:pPr>
            <a:r>
              <a:rPr lang="id-ID" dirty="0" smtClean="0"/>
              <a:t>Pemikiran </a:t>
            </a:r>
            <a:r>
              <a:rPr lang="id-ID" dirty="0"/>
              <a:t>anda tidak salah, tetapi bagi fisikawan momentum adalah suatu besaran. Contoh peristiwa yang melibatkan besaran momentum dan impuls adalah kejadian tabrakan dua buah kendaraan </a:t>
            </a:r>
            <a:r>
              <a:rPr lang="id-ID" dirty="0" smtClean="0"/>
              <a:t>dan </a:t>
            </a:r>
            <a:r>
              <a:rPr lang="id-ID" dirty="0"/>
              <a:t>pemain sepak bola menendang </a:t>
            </a:r>
            <a:r>
              <a:rPr lang="id-ID" dirty="0" smtClean="0"/>
              <a:t>bola</a:t>
            </a:r>
            <a:r>
              <a:rPr lang="en-US" dirty="0" smtClean="0"/>
              <a:t>.</a:t>
            </a:r>
            <a:endParaRPr lang="id-ID" dirty="0" smtClean="0"/>
          </a:p>
          <a:p>
            <a:pPr marL="137160" indent="0" algn="just">
              <a:buNone/>
            </a:pPr>
            <a:endParaRPr lang="en-US" dirty="0" smtClean="0"/>
          </a:p>
          <a:p>
            <a:pPr marL="137160" indent="0" algn="just">
              <a:buNone/>
            </a:pPr>
            <a:r>
              <a:rPr lang="id-ID" dirty="0" smtClean="0"/>
              <a:t>Momentum </a:t>
            </a:r>
            <a:r>
              <a:rPr lang="id-ID" dirty="0"/>
              <a:t>dan impuls terkait dengan massa dan kecepatan. Dalam bab ini akan dibahas lebih mendalam mengenai momentum serta impuls</a:t>
            </a:r>
            <a:r>
              <a:rPr lang="id-ID" dirty="0" smtClean="0"/>
              <a:t>.</a:t>
            </a: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8465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600" dirty="0" err="1" smtClean="0"/>
              <a:t>Peristiwa</a:t>
            </a:r>
            <a:r>
              <a:rPr lang="en-US" sz="3600" dirty="0" smtClean="0"/>
              <a:t> </a:t>
            </a:r>
            <a:r>
              <a:rPr lang="en-US" sz="3600" dirty="0" err="1" smtClean="0"/>
              <a:t>tabrakan</a:t>
            </a:r>
            <a:r>
              <a:rPr lang="en-US" sz="3600" dirty="0" smtClean="0"/>
              <a:t> </a:t>
            </a:r>
            <a:r>
              <a:rPr lang="en-US" sz="3600" dirty="0" err="1" smtClean="0"/>
              <a:t>dua</a:t>
            </a:r>
            <a:r>
              <a:rPr lang="en-US" sz="3600" dirty="0" smtClean="0"/>
              <a:t> </a:t>
            </a:r>
            <a:r>
              <a:rPr lang="en-US" sz="3600" dirty="0" err="1" smtClean="0"/>
              <a:t>buah</a:t>
            </a:r>
            <a:r>
              <a:rPr lang="en-US" sz="3600" dirty="0" smtClean="0"/>
              <a:t> </a:t>
            </a:r>
            <a:r>
              <a:rPr lang="en-US" sz="3600" dirty="0" err="1" smtClean="0"/>
              <a:t>kendaraan</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399"/>
            <a:ext cx="6019800" cy="422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42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18271"/>
            <a:ext cx="4057650" cy="508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375271"/>
            <a:ext cx="8229600" cy="1143000"/>
          </a:xfrm>
          <a:prstGeom prst="rect">
            <a:avLst/>
          </a:prstGeom>
          <a:solidFill>
            <a:schemeClr val="bg2">
              <a:lumMod val="75000"/>
            </a:schemeClr>
          </a:solidFill>
          <a:ln w="38100" cap="flat" cmpd="sng" algn="ctr">
            <a:noFill/>
            <a:prstDash val="solid"/>
          </a:ln>
        </p:spPr>
        <p:style>
          <a:lnRef idx="3">
            <a:schemeClr val="lt1"/>
          </a:lnRef>
          <a:fillRef idx="1">
            <a:schemeClr val="accent1"/>
          </a:fillRef>
          <a:effectRef idx="1">
            <a:schemeClr val="accent1"/>
          </a:effectRef>
          <a:fontRef idx="minor">
            <a:schemeClr val="lt1"/>
          </a:fontRef>
        </p:style>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lt1"/>
                </a:solidFill>
                <a:effectLst>
                  <a:outerShdw blurRad="114300" dist="101600" dir="27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3600" dirty="0" smtClean="0"/>
              <a:t>Pemain Sepak Bola </a:t>
            </a:r>
            <a:r>
              <a:rPr lang="id-ID" sz="3600" dirty="0" smtClean="0"/>
              <a:t>Menendang </a:t>
            </a:r>
            <a:r>
              <a:rPr lang="id-ID" sz="3600" dirty="0" smtClean="0"/>
              <a:t>Bola</a:t>
            </a:r>
            <a:endParaRPr lang="en-US" sz="3600" dirty="0"/>
          </a:p>
        </p:txBody>
      </p:sp>
    </p:spTree>
    <p:extLst>
      <p:ext uri="{BB962C8B-B14F-4D97-AF65-F5344CB8AC3E}">
        <p14:creationId xmlns:p14="http://schemas.microsoft.com/office/powerpoint/2010/main" val="158083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Pengertian</a:t>
            </a:r>
            <a:r>
              <a:rPr lang="en-US" dirty="0" smtClean="0"/>
              <a:t> Momentum</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lnSpcReduction="10000"/>
              </a:bodyPr>
              <a:lstStyle/>
              <a:p>
                <a:pPr marL="137160" indent="0" algn="just">
                  <a:buNone/>
                </a:pPr>
                <a:r>
                  <a:rPr lang="id-ID" b="1" dirty="0"/>
                  <a:t>Momentum adalah suatu besaran yang diukur dengan cara mengalikan benda bermassa yang bergerak dengan kecepatan benda tersebut</a:t>
                </a:r>
                <a:r>
                  <a:rPr lang="id-ID" dirty="0"/>
                  <a:t>. Sehingga momentum dapat dituliskan sebagai berikut</a:t>
                </a:r>
                <a:r>
                  <a:rPr lang="id-ID" dirty="0" smtClean="0"/>
                  <a:t>:</a:t>
                </a:r>
                <a:endParaRPr lang="en-US" dirty="0" smtClean="0"/>
              </a:p>
              <a:p>
                <a:pPr marL="137160" indent="0">
                  <a:buNone/>
                </a:pPr>
                <a:r>
                  <a:rPr lang="en-US" sz="3200" b="1" dirty="0" smtClean="0"/>
                  <a:t>                           P = m . v </a:t>
                </a:r>
              </a:p>
              <a:p>
                <a:pPr marL="137160" indent="0">
                  <a:buNone/>
                </a:pPr>
                <a:r>
                  <a:rPr lang="en-US" dirty="0" err="1" smtClean="0"/>
                  <a:t>Dimana</a:t>
                </a:r>
                <a:endParaRPr lang="en-US" dirty="0" smtClean="0"/>
              </a:p>
              <a:p>
                <a:pPr marL="137160" indent="0">
                  <a:buNone/>
                </a:pPr>
                <a14:m>
                  <m:oMath xmlns:m="http://schemas.openxmlformats.org/officeDocument/2006/math">
                    <m:acc>
                      <m:accPr>
                        <m:chr m:val="⃗"/>
                        <m:ctrlPr>
                          <a:rPr lang="en-US" i="1">
                            <a:latin typeface="Cambria Math"/>
                          </a:rPr>
                        </m:ctrlPr>
                      </m:accPr>
                      <m:e>
                        <m:r>
                          <a:rPr lang="id-ID" i="1">
                            <a:latin typeface="Cambria Math"/>
                          </a:rPr>
                          <m:t>𝑝</m:t>
                        </m:r>
                      </m:e>
                    </m:acc>
                    <m:r>
                      <a:rPr lang="id-ID" i="1">
                        <a:latin typeface="Cambria Math"/>
                      </a:rPr>
                      <m:t>=</m:t>
                    </m:r>
                  </m:oMath>
                </a14:m>
                <a:r>
                  <a:rPr lang="id-ID" dirty="0"/>
                  <a:t> momentum dengan satuan </a:t>
                </a:r>
                <a14:m>
                  <m:oMath xmlns:m="http://schemas.openxmlformats.org/officeDocument/2006/math">
                    <m:r>
                      <a:rPr lang="id-ID" i="1">
                        <a:latin typeface="Cambria Math"/>
                      </a:rPr>
                      <m:t>𝑘𝑔𝑚</m:t>
                    </m:r>
                    <m:r>
                      <a:rPr lang="id-ID" i="1">
                        <a:latin typeface="Cambria Math"/>
                      </a:rPr>
                      <m:t>/</m:t>
                    </m:r>
                    <m:r>
                      <a:rPr lang="id-ID" i="1">
                        <a:latin typeface="Cambria Math"/>
                      </a:rPr>
                      <m:t>𝑠</m:t>
                    </m:r>
                  </m:oMath>
                </a14:m>
                <a:endParaRPr lang="en-US" dirty="0"/>
              </a:p>
              <a:p>
                <a:pPr marL="137160" indent="0">
                  <a:buNone/>
                </a:pPr>
                <a14:m>
                  <m:oMath xmlns:m="http://schemas.openxmlformats.org/officeDocument/2006/math">
                    <m:r>
                      <a:rPr lang="id-ID" i="1">
                        <a:latin typeface="Cambria Math"/>
                      </a:rPr>
                      <m:t>𝑚</m:t>
                    </m:r>
                    <m:r>
                      <a:rPr lang="id-ID" i="1">
                        <a:latin typeface="Cambria Math"/>
                      </a:rPr>
                      <m:t>=</m:t>
                    </m:r>
                  </m:oMath>
                </a14:m>
                <a:r>
                  <a:rPr lang="id-ID" dirty="0"/>
                  <a:t> massa benda dengan satuan </a:t>
                </a:r>
                <a14:m>
                  <m:oMath xmlns:m="http://schemas.openxmlformats.org/officeDocument/2006/math">
                    <m:r>
                      <a:rPr lang="id-ID" i="1">
                        <a:latin typeface="Cambria Math"/>
                      </a:rPr>
                      <m:t>𝑘𝑔</m:t>
                    </m:r>
                  </m:oMath>
                </a14:m>
                <a:endParaRPr lang="en-US" dirty="0"/>
              </a:p>
              <a:p>
                <a:pPr marL="137160" indent="0">
                  <a:buNone/>
                </a:pPr>
                <a14:m>
                  <m:oMath xmlns:m="http://schemas.openxmlformats.org/officeDocument/2006/math">
                    <m:acc>
                      <m:accPr>
                        <m:chr m:val="⃗"/>
                        <m:ctrlPr>
                          <a:rPr lang="en-US" i="1">
                            <a:latin typeface="Cambria Math"/>
                          </a:rPr>
                        </m:ctrlPr>
                      </m:accPr>
                      <m:e>
                        <m:r>
                          <a:rPr lang="id-ID" i="1">
                            <a:latin typeface="Cambria Math"/>
                          </a:rPr>
                          <m:t>𝑣</m:t>
                        </m:r>
                      </m:e>
                    </m:acc>
                    <m:r>
                      <a:rPr lang="id-ID" i="1">
                        <a:latin typeface="Cambria Math"/>
                      </a:rPr>
                      <m:t>=</m:t>
                    </m:r>
                  </m:oMath>
                </a14:m>
                <a:r>
                  <a:rPr lang="id-ID" dirty="0"/>
                  <a:t> kecepatan benda dengan satuan </a:t>
                </a:r>
                <a14:m>
                  <m:oMath xmlns:m="http://schemas.openxmlformats.org/officeDocument/2006/math">
                    <m:r>
                      <a:rPr lang="id-ID" i="1">
                        <a:latin typeface="Cambria Math"/>
                      </a:rPr>
                      <m:t>𝑚</m:t>
                    </m:r>
                    <m:r>
                      <a:rPr lang="id-ID" i="1">
                        <a:latin typeface="Cambria Math"/>
                      </a:rPr>
                      <m:t>/</m:t>
                    </m:r>
                    <m:r>
                      <a:rPr lang="id-ID" i="1">
                        <a:latin typeface="Cambria Math"/>
                      </a:rPr>
                      <m:t>𝑠</m:t>
                    </m:r>
                  </m:oMath>
                </a14:m>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t="-2332" r="-1481"/>
                </a:stretch>
              </a:blipFill>
            </p:spPr>
            <p:txBody>
              <a:bodyPr/>
              <a:lstStyle/>
              <a:p>
                <a:r>
                  <a:rPr lang="id-ID">
                    <a:noFill/>
                  </a:rPr>
                  <a:t> </a:t>
                </a:r>
              </a:p>
            </p:txBody>
          </p:sp>
        </mc:Fallback>
      </mc:AlternateContent>
    </p:spTree>
    <p:extLst>
      <p:ext uri="{BB962C8B-B14F-4D97-AF65-F5344CB8AC3E}">
        <p14:creationId xmlns:p14="http://schemas.microsoft.com/office/powerpoint/2010/main" val="311412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709160"/>
          </a:xfrm>
        </p:spPr>
        <p:txBody>
          <a:bodyPr>
            <a:normAutofit fontScale="92500" lnSpcReduction="20000"/>
          </a:bodyPr>
          <a:lstStyle/>
          <a:p>
            <a:pPr marL="137160" indent="0" algn="just">
              <a:buNone/>
            </a:pPr>
            <a:r>
              <a:rPr lang="id-ID" dirty="0"/>
              <a:t>Jika sebuah truk dan mobil bergerak sembarang arah dengan kecepatan yang sama, maka dapat dihitung dengan jelas bahwa momentum antara truk dengan mobil akan lebih besar truk dibandingkan dengan mobil. Momentum yang lebih besar ini terkait dengan massa dari truk yang lebih besar sehingga memiliki momentum yang lebih besar. </a:t>
            </a:r>
            <a:endParaRPr lang="id-ID" dirty="0" smtClean="0"/>
          </a:p>
          <a:p>
            <a:pPr marL="137160" indent="0" algn="just">
              <a:buNone/>
            </a:pPr>
            <a:endParaRPr lang="en-US" dirty="0"/>
          </a:p>
          <a:p>
            <a:pPr marL="137160" indent="0" algn="just">
              <a:buNone/>
            </a:pPr>
            <a:r>
              <a:rPr lang="id-ID" dirty="0"/>
              <a:t>Momentum merupakan besaran vektor sehingga arah momentum ikut diperhitungkan. Arah dari momentum mengikuti arah dari kecepatan benda yang bergerak. Jika sebuah kelereng bergerak ke kanan dengan kecepatan tertentu maka arah momentum ke kanan juga. </a:t>
            </a:r>
            <a:endParaRPr lang="en-US" dirty="0"/>
          </a:p>
          <a:p>
            <a:pPr algn="just"/>
            <a:endParaRPr lang="en-US" dirty="0"/>
          </a:p>
        </p:txBody>
      </p:sp>
    </p:spTree>
    <p:extLst>
      <p:ext uri="{BB962C8B-B14F-4D97-AF65-F5344CB8AC3E}">
        <p14:creationId xmlns:p14="http://schemas.microsoft.com/office/powerpoint/2010/main" val="105939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0670"/>
            <a:ext cx="8686799" cy="6232154"/>
          </a:xfrm>
          <a:prstGeom prst="rect">
            <a:avLst/>
          </a:prstGeom>
        </p:spPr>
      </p:pic>
    </p:spTree>
    <p:extLst>
      <p:ext uri="{BB962C8B-B14F-4D97-AF65-F5344CB8AC3E}">
        <p14:creationId xmlns:p14="http://schemas.microsoft.com/office/powerpoint/2010/main" val="6086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Pengertian</a:t>
            </a:r>
            <a:r>
              <a:rPr lang="en-US" dirty="0" smtClean="0"/>
              <a:t> </a:t>
            </a:r>
            <a:r>
              <a:rPr lang="en-US" dirty="0" err="1" smtClean="0"/>
              <a:t>Impuls</a:t>
            </a:r>
            <a:endParaRPr lang="en-US" dirty="0"/>
          </a:p>
        </p:txBody>
      </p:sp>
      <p:sp>
        <p:nvSpPr>
          <p:cNvPr id="4" name="Content Placeholder 3"/>
          <p:cNvSpPr>
            <a:spLocks noGrp="1"/>
          </p:cNvSpPr>
          <p:nvPr>
            <p:ph idx="1"/>
          </p:nvPr>
        </p:nvSpPr>
        <p:spPr/>
        <p:txBody>
          <a:bodyPr>
            <a:normAutofit fontScale="92500" lnSpcReduction="10000"/>
          </a:bodyPr>
          <a:lstStyle/>
          <a:p>
            <a:pPr marL="137160" indent="0" algn="just">
              <a:buNone/>
            </a:pPr>
            <a:r>
              <a:rPr lang="en-US" dirty="0" err="1"/>
              <a:t>Impuls</a:t>
            </a:r>
            <a:r>
              <a:rPr lang="en-US" dirty="0"/>
              <a:t> </a:t>
            </a:r>
            <a:r>
              <a:rPr lang="en-US" dirty="0" err="1"/>
              <a:t>dapat</a:t>
            </a:r>
            <a:r>
              <a:rPr lang="en-US" dirty="0"/>
              <a:t> </a:t>
            </a:r>
            <a:r>
              <a:rPr lang="en-US" dirty="0" err="1"/>
              <a:t>diartikan</a:t>
            </a:r>
            <a:r>
              <a:rPr lang="en-US" dirty="0"/>
              <a:t> </a:t>
            </a:r>
            <a:r>
              <a:rPr lang="en-US" dirty="0" err="1"/>
              <a:t>sebagai</a:t>
            </a:r>
            <a:r>
              <a:rPr lang="en-US" dirty="0"/>
              <a:t> </a:t>
            </a:r>
            <a:r>
              <a:rPr lang="en-US" dirty="0" err="1"/>
              <a:t>gaya</a:t>
            </a:r>
            <a:r>
              <a:rPr lang="en-US" dirty="0"/>
              <a:t> yang </a:t>
            </a:r>
            <a:r>
              <a:rPr lang="en-US" dirty="0" err="1"/>
              <a:t>bekerja</a:t>
            </a:r>
            <a:r>
              <a:rPr lang="en-US" dirty="0"/>
              <a:t> </a:t>
            </a:r>
            <a:r>
              <a:rPr lang="en-US" dirty="0" err="1"/>
              <a:t>pada</a:t>
            </a:r>
            <a:r>
              <a:rPr lang="en-US" dirty="0"/>
              <a:t> </a:t>
            </a:r>
            <a:r>
              <a:rPr lang="en-US" dirty="0" err="1"/>
              <a:t>suatu</a:t>
            </a:r>
            <a:r>
              <a:rPr lang="en-US" dirty="0"/>
              <a:t> </a:t>
            </a:r>
            <a:r>
              <a:rPr lang="en-US" dirty="0" err="1"/>
              <a:t>benda</a:t>
            </a:r>
            <a:r>
              <a:rPr lang="en-US" dirty="0"/>
              <a:t> </a:t>
            </a:r>
            <a:r>
              <a:rPr lang="en-US" dirty="0" err="1"/>
              <a:t>dalam</a:t>
            </a:r>
            <a:r>
              <a:rPr lang="en-US" dirty="0"/>
              <a:t> </a:t>
            </a:r>
            <a:r>
              <a:rPr lang="en-US" dirty="0" err="1"/>
              <a:t>selang</a:t>
            </a:r>
            <a:r>
              <a:rPr lang="en-US" dirty="0"/>
              <a:t> </a:t>
            </a:r>
            <a:r>
              <a:rPr lang="en-US" dirty="0" err="1"/>
              <a:t>waktu</a:t>
            </a:r>
            <a:r>
              <a:rPr lang="en-US" dirty="0"/>
              <a:t> </a:t>
            </a:r>
            <a:r>
              <a:rPr lang="en-US" dirty="0" err="1"/>
              <a:t>tertentu</a:t>
            </a:r>
            <a:r>
              <a:rPr lang="en-US" dirty="0"/>
              <a:t> yang </a:t>
            </a:r>
            <a:r>
              <a:rPr lang="en-US" dirty="0" err="1"/>
              <a:t>menyebabkan</a:t>
            </a:r>
            <a:r>
              <a:rPr lang="en-US" dirty="0"/>
              <a:t> </a:t>
            </a:r>
            <a:r>
              <a:rPr lang="en-US" dirty="0" err="1"/>
              <a:t>benda</a:t>
            </a:r>
            <a:r>
              <a:rPr lang="en-US" dirty="0"/>
              <a:t> </a:t>
            </a:r>
            <a:r>
              <a:rPr lang="en-US" dirty="0" err="1"/>
              <a:t>tersebut</a:t>
            </a:r>
            <a:r>
              <a:rPr lang="en-US" dirty="0"/>
              <a:t> </a:t>
            </a:r>
            <a:r>
              <a:rPr lang="en-US" dirty="0" err="1"/>
              <a:t>mengalami</a:t>
            </a:r>
            <a:r>
              <a:rPr lang="en-US" dirty="0"/>
              <a:t> </a:t>
            </a:r>
            <a:r>
              <a:rPr lang="en-US" dirty="0" err="1"/>
              <a:t>perubahan</a:t>
            </a:r>
            <a:r>
              <a:rPr lang="en-US" dirty="0"/>
              <a:t> momentum. </a:t>
            </a:r>
          </a:p>
          <a:p>
            <a:pPr marL="137160" indent="0">
              <a:buNone/>
            </a:pPr>
            <a:r>
              <a:rPr lang="en-US" dirty="0" err="1"/>
              <a:t>Sehingga</a:t>
            </a:r>
            <a:r>
              <a:rPr lang="en-US" dirty="0"/>
              <a:t> </a:t>
            </a:r>
            <a:r>
              <a:rPr lang="en-US" dirty="0" err="1"/>
              <a:t>impuls</a:t>
            </a:r>
            <a:r>
              <a:rPr lang="en-US" dirty="0"/>
              <a:t> </a:t>
            </a:r>
            <a:r>
              <a:rPr lang="en-US" dirty="0" err="1"/>
              <a:t>dapat</a:t>
            </a:r>
            <a:r>
              <a:rPr lang="en-US" dirty="0"/>
              <a:t> </a:t>
            </a:r>
            <a:r>
              <a:rPr lang="en-US" dirty="0" err="1"/>
              <a:t>ditulis</a:t>
            </a:r>
            <a:endParaRPr lang="en-US" dirty="0"/>
          </a:p>
          <a:p>
            <a:pPr marL="137160" indent="0">
              <a:buNone/>
            </a:pPr>
            <a:r>
              <a:rPr lang="en-US" dirty="0"/>
              <a:t>	</a:t>
            </a:r>
            <a:r>
              <a:rPr lang="en-US" dirty="0" smtClean="0"/>
              <a:t>                              </a:t>
            </a:r>
            <a:r>
              <a:rPr lang="en-US" sz="3500" b="1" dirty="0" smtClean="0"/>
              <a:t>I = F ⋅ t</a:t>
            </a:r>
            <a:r>
              <a:rPr lang="en-US" dirty="0"/>
              <a:t>	</a:t>
            </a:r>
          </a:p>
          <a:p>
            <a:pPr marL="137160" indent="0">
              <a:buNone/>
            </a:pPr>
            <a:r>
              <a:rPr lang="en-US" dirty="0" err="1" smtClean="0"/>
              <a:t>Dimana</a:t>
            </a:r>
            <a:r>
              <a:rPr lang="en-US" dirty="0" smtClean="0"/>
              <a:t> :</a:t>
            </a:r>
            <a:endParaRPr lang="en-US" dirty="0"/>
          </a:p>
          <a:p>
            <a:pPr marL="137160" indent="0">
              <a:buNone/>
            </a:pPr>
            <a:r>
              <a:rPr lang="en-US" dirty="0"/>
              <a:t>I </a:t>
            </a:r>
            <a:r>
              <a:rPr lang="en-US" dirty="0" smtClean="0"/>
              <a:t>= </a:t>
            </a:r>
            <a:r>
              <a:rPr lang="en-US" dirty="0" err="1"/>
              <a:t>impuls</a:t>
            </a:r>
            <a:r>
              <a:rPr lang="en-US" dirty="0"/>
              <a:t> </a:t>
            </a:r>
            <a:r>
              <a:rPr lang="en-US" dirty="0" err="1"/>
              <a:t>dengan</a:t>
            </a:r>
            <a:r>
              <a:rPr lang="en-US" dirty="0"/>
              <a:t> </a:t>
            </a:r>
            <a:r>
              <a:rPr lang="en-US" dirty="0" err="1"/>
              <a:t>satuan</a:t>
            </a:r>
            <a:r>
              <a:rPr lang="en-US" dirty="0"/>
              <a:t> </a:t>
            </a:r>
            <a:r>
              <a:rPr lang="en-US" dirty="0" smtClean="0"/>
              <a:t>Ns</a:t>
            </a:r>
            <a:endParaRPr lang="en-US" dirty="0"/>
          </a:p>
          <a:p>
            <a:pPr marL="137160" indent="0">
              <a:buNone/>
            </a:pPr>
            <a:r>
              <a:rPr lang="en-US" dirty="0"/>
              <a:t>F </a:t>
            </a:r>
            <a:r>
              <a:rPr lang="en-US" dirty="0" smtClean="0"/>
              <a:t>= </a:t>
            </a:r>
            <a:r>
              <a:rPr lang="en-US" dirty="0" err="1"/>
              <a:t>gaya</a:t>
            </a:r>
            <a:r>
              <a:rPr lang="en-US" dirty="0"/>
              <a:t> </a:t>
            </a:r>
            <a:r>
              <a:rPr lang="en-US" dirty="0" err="1"/>
              <a:t>dengan</a:t>
            </a:r>
            <a:r>
              <a:rPr lang="en-US" dirty="0"/>
              <a:t> </a:t>
            </a:r>
            <a:r>
              <a:rPr lang="en-US" dirty="0" err="1"/>
              <a:t>satuan</a:t>
            </a:r>
            <a:r>
              <a:rPr lang="en-US" dirty="0"/>
              <a:t> </a:t>
            </a:r>
            <a:r>
              <a:rPr lang="en-US" dirty="0" smtClean="0"/>
              <a:t>N</a:t>
            </a:r>
            <a:endParaRPr lang="en-US" dirty="0"/>
          </a:p>
          <a:p>
            <a:pPr marL="137160" indent="0">
              <a:buNone/>
            </a:pPr>
            <a:r>
              <a:rPr lang="en-US" dirty="0" smtClean="0"/>
              <a:t>t  =  </a:t>
            </a:r>
            <a:r>
              <a:rPr lang="en-US" dirty="0" err="1"/>
              <a:t>selang</a:t>
            </a:r>
            <a:r>
              <a:rPr lang="en-US" dirty="0"/>
              <a:t> </a:t>
            </a:r>
            <a:r>
              <a:rPr lang="en-US" dirty="0" err="1"/>
              <a:t>waktu</a:t>
            </a:r>
            <a:r>
              <a:rPr lang="en-US" dirty="0"/>
              <a:t> </a:t>
            </a:r>
            <a:r>
              <a:rPr lang="en-US" dirty="0" err="1"/>
              <a:t>gaya</a:t>
            </a:r>
            <a:r>
              <a:rPr lang="en-US" dirty="0"/>
              <a:t> </a:t>
            </a:r>
            <a:r>
              <a:rPr lang="en-US" dirty="0" err="1"/>
              <a:t>bekerja</a:t>
            </a:r>
            <a:r>
              <a:rPr lang="en-US" dirty="0"/>
              <a:t>, </a:t>
            </a:r>
            <a:r>
              <a:rPr lang="en-US" dirty="0" err="1"/>
              <a:t>dengan</a:t>
            </a:r>
            <a:r>
              <a:rPr lang="en-US" dirty="0"/>
              <a:t> </a:t>
            </a:r>
            <a:r>
              <a:rPr lang="en-US" dirty="0" err="1"/>
              <a:t>satuan</a:t>
            </a:r>
            <a:r>
              <a:rPr lang="en-US" dirty="0"/>
              <a:t> s </a:t>
            </a:r>
            <a:r>
              <a:rPr lang="en-US" dirty="0" err="1"/>
              <a:t>atau</a:t>
            </a:r>
            <a:r>
              <a:rPr lang="en-US" dirty="0"/>
              <a:t> </a:t>
            </a:r>
            <a:r>
              <a:rPr lang="en-US" dirty="0" err="1"/>
              <a:t>detik</a:t>
            </a:r>
            <a:r>
              <a:rPr lang="en-US" dirty="0"/>
              <a:t>. </a:t>
            </a:r>
          </a:p>
          <a:p>
            <a:endParaRPr lang="en-US" dirty="0"/>
          </a:p>
          <a:p>
            <a:endParaRPr lang="en-US" dirty="0"/>
          </a:p>
        </p:txBody>
      </p:sp>
    </p:spTree>
    <p:extLst>
      <p:ext uri="{BB962C8B-B14F-4D97-AF65-F5344CB8AC3E}">
        <p14:creationId xmlns:p14="http://schemas.microsoft.com/office/powerpoint/2010/main" val="148383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806205" cy="5791200"/>
          </a:xfrm>
          <a:prstGeom prst="rect">
            <a:avLst/>
          </a:prstGeom>
        </p:spPr>
      </p:pic>
    </p:spTree>
    <p:extLst>
      <p:ext uri="{BB962C8B-B14F-4D97-AF65-F5344CB8AC3E}">
        <p14:creationId xmlns:p14="http://schemas.microsoft.com/office/powerpoint/2010/main" val="1653188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79</TotalTime>
  <Words>362</Words>
  <Application>Microsoft Office PowerPoint</Application>
  <PresentationFormat>On-screen Show (4:3)</PresentationFormat>
  <Paragraphs>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Momentum dan impuls</vt:lpstr>
      <vt:lpstr>Pendahuluan</vt:lpstr>
      <vt:lpstr>Peristiwa tabrakan dua buah kendaraan</vt:lpstr>
      <vt:lpstr>PowerPoint Presentation</vt:lpstr>
      <vt:lpstr>Pengertian Momentum</vt:lpstr>
      <vt:lpstr>PowerPoint Presentation</vt:lpstr>
      <vt:lpstr>PowerPoint Presentation</vt:lpstr>
      <vt:lpstr>Pengertian Impuls</vt:lpstr>
      <vt:lpstr>PowerPoint Presentation</vt:lpstr>
      <vt:lpstr>HUKUM KEKEKALAN MOMENTUM</vt:lpstr>
      <vt:lpstr>Rumus Hukum Kekekalan Momentum</vt:lpstr>
      <vt:lpstr>PowerPoint Presentation</vt:lpstr>
      <vt:lpstr>PowerPoint Presentation</vt:lpstr>
      <vt:lpstr>PowerPoint Presentation</vt:lpstr>
      <vt:lpstr>Pengaplikasian dengan MATLAB</vt:lpstr>
      <vt:lpstr>Maka codingan yang dihasilkan</vt:lpstr>
      <vt:lpstr>Dengan menggunakan pushbutton</vt:lpstr>
      <vt:lpstr>Latihan soal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dan impuls</dc:title>
  <dc:creator>lenovo</dc:creator>
  <cp:lastModifiedBy>LENOVO</cp:lastModifiedBy>
  <cp:revision>14</cp:revision>
  <dcterms:created xsi:type="dcterms:W3CDTF">2020-07-29T12:31:49Z</dcterms:created>
  <dcterms:modified xsi:type="dcterms:W3CDTF">2020-10-13T11:06:21Z</dcterms:modified>
</cp:coreProperties>
</file>