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65" r:id="rId6"/>
    <p:sldId id="266" r:id="rId7"/>
    <p:sldId id="268" r:id="rId8"/>
    <p:sldId id="272" r:id="rId9"/>
    <p:sldId id="270" r:id="rId10"/>
    <p:sldId id="271" r:id="rId11"/>
    <p:sldId id="273" r:id="rId12"/>
    <p:sldId id="274" r:id="rId13"/>
    <p:sldId id="275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D363-F17E-4AC0-9962-DC0294468C39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85866-1918-4C4B-928E-AFFE913BAC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93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085866-1918-4C4B-928E-AFFE913BACF3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910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11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832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372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9170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5969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8991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0977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851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229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024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7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669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408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3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89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029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1C58-6666-48AC-9EC0-9D7C484D76EE}" type="datetimeFigureOut">
              <a:rPr lang="id-ID" smtClean="0"/>
              <a:t>26/12/2021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3CCF87-FE24-4EC2-986A-C113EBC4913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48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965" y="1937569"/>
            <a:ext cx="6600451" cy="2262781"/>
          </a:xfrm>
        </p:spPr>
        <p:txBody>
          <a:bodyPr>
            <a:normAutofit/>
          </a:bodyPr>
          <a:lstStyle/>
          <a:p>
            <a:r>
              <a:rPr lang="id-ID" sz="6000" dirty="0">
                <a:latin typeface="Rockwell Extra Bold" pitchFamily="18" charset="0"/>
              </a:rPr>
              <a:t>Kinematika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2080" y="4772743"/>
            <a:ext cx="1944216" cy="816496"/>
          </a:xfrm>
        </p:spPr>
        <p:txBody>
          <a:bodyPr/>
          <a:lstStyle/>
          <a:p>
            <a:r>
              <a:rPr lang="id-ID" dirty="0"/>
              <a:t>Pertemuan ke 4</a:t>
            </a:r>
          </a:p>
        </p:txBody>
      </p:sp>
      <p:pic>
        <p:nvPicPr>
          <p:cNvPr id="1028" name="Picture 4" descr="Pengertian Gerak dan Beberapa Macam Gerak | Pengertian dan Defin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4868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707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0"/>
            <a:ext cx="7632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88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6E0AB4-A0B7-4E59-ACDC-9FCD93B9FD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13" t="10781" r="56299" b="37394"/>
          <a:stretch/>
        </p:blipFill>
        <p:spPr>
          <a:xfrm>
            <a:off x="755576" y="826550"/>
            <a:ext cx="7920880" cy="5872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8A9F1E-EB9E-47B3-BB4C-786D21A47A63}"/>
              </a:ext>
            </a:extLst>
          </p:cNvPr>
          <p:cNvSpPr txBox="1"/>
          <p:nvPr/>
        </p:nvSpPr>
        <p:spPr>
          <a:xfrm>
            <a:off x="1331640" y="4046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 GUI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0A256-0AE9-4D16-B2FE-B69DD84F3BD7}"/>
              </a:ext>
            </a:extLst>
          </p:cNvPr>
          <p:cNvSpPr txBox="1"/>
          <p:nvPr/>
        </p:nvSpPr>
        <p:spPr>
          <a:xfrm>
            <a:off x="2411760" y="414908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edit1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A87D5E-17D1-483A-A1FF-E843322382E9}"/>
              </a:ext>
            </a:extLst>
          </p:cNvPr>
          <p:cNvSpPr txBox="1"/>
          <p:nvPr/>
        </p:nvSpPr>
        <p:spPr>
          <a:xfrm>
            <a:off x="2411760" y="4653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edit2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E781AE-3F89-4851-86C2-04065BDFF9D0}"/>
              </a:ext>
            </a:extLst>
          </p:cNvPr>
          <p:cNvSpPr txBox="1"/>
          <p:nvPr/>
        </p:nvSpPr>
        <p:spPr>
          <a:xfrm>
            <a:off x="7236296" y="2348880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edit3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6BA723-A061-475E-A97F-71B46563B17B}"/>
              </a:ext>
            </a:extLst>
          </p:cNvPr>
          <p:cNvSpPr txBox="1"/>
          <p:nvPr/>
        </p:nvSpPr>
        <p:spPr>
          <a:xfrm>
            <a:off x="7236296" y="28529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edit4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E89604-F869-445D-BB14-3351EF0C673B}"/>
              </a:ext>
            </a:extLst>
          </p:cNvPr>
          <p:cNvSpPr txBox="1"/>
          <p:nvPr/>
        </p:nvSpPr>
        <p:spPr>
          <a:xfrm>
            <a:off x="7236296" y="34549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edit5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09501A-A090-4DDB-BA0A-894067EE355E}"/>
              </a:ext>
            </a:extLst>
          </p:cNvPr>
          <p:cNvSpPr txBox="1"/>
          <p:nvPr/>
        </p:nvSpPr>
        <p:spPr>
          <a:xfrm>
            <a:off x="7236296" y="403587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edit6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356469-3AB6-4467-B390-9AB503D6C49F}"/>
              </a:ext>
            </a:extLst>
          </p:cNvPr>
          <p:cNvSpPr txBox="1"/>
          <p:nvPr/>
        </p:nvSpPr>
        <p:spPr>
          <a:xfrm>
            <a:off x="7236296" y="461681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edit7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8B2033-6AF1-4A82-99F3-4DF232E880E1}"/>
              </a:ext>
            </a:extLst>
          </p:cNvPr>
          <p:cNvSpPr txBox="1"/>
          <p:nvPr/>
        </p:nvSpPr>
        <p:spPr>
          <a:xfrm>
            <a:off x="2171401" y="1963435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9B40C1-B76D-4FE6-899B-4A628492B98E}"/>
              </a:ext>
            </a:extLst>
          </p:cNvPr>
          <p:cNvSpPr txBox="1"/>
          <p:nvPr/>
        </p:nvSpPr>
        <p:spPr>
          <a:xfrm>
            <a:off x="1551530" y="5522116"/>
            <a:ext cx="143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pushbutton1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3EBEE7-C73A-46A0-8CFC-8AD9F4AE15F1}"/>
              </a:ext>
            </a:extLst>
          </p:cNvPr>
          <p:cNvSpPr txBox="1"/>
          <p:nvPr/>
        </p:nvSpPr>
        <p:spPr>
          <a:xfrm>
            <a:off x="4139952" y="5517232"/>
            <a:ext cx="143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pushbutton2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AE4E20-5817-4FBC-95FA-25EAC9DC09FB}"/>
              </a:ext>
            </a:extLst>
          </p:cNvPr>
          <p:cNvSpPr txBox="1"/>
          <p:nvPr/>
        </p:nvSpPr>
        <p:spPr>
          <a:xfrm>
            <a:off x="6520082" y="5517232"/>
            <a:ext cx="143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Tag: pushbutton3</a:t>
            </a:r>
            <a:endParaRPr lang="en-ID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22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2479D1-B6BB-4EF5-943D-B19FBDBE1292}"/>
              </a:ext>
            </a:extLst>
          </p:cNvPr>
          <p:cNvSpPr txBox="1"/>
          <p:nvPr/>
        </p:nvSpPr>
        <p:spPr>
          <a:xfrm>
            <a:off x="1547664" y="243512"/>
            <a:ext cx="6840760" cy="6370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--- Executes on button press in pushbutton1.</a:t>
            </a:r>
          </a:p>
          <a:p>
            <a:r>
              <a:rPr lang="en-US" sz="1200" b="0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pushbutton1_Callback(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hObject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eventdata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handles)</a:t>
            </a:r>
          </a:p>
          <a:p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hObject</a:t>
            </a:r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  handle to pushbutton1 (see GCBO)</a:t>
            </a:r>
          </a:p>
          <a:p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eventdata</a:t>
            </a:r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reserved - to be defined in a future version of MATLAB</a:t>
            </a:r>
          </a:p>
          <a:p>
            <a:r>
              <a:rPr lang="en-US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handles    structure with handles and user data (see GUIDATA)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Masukan</a:t>
            </a:r>
            <a:endParaRPr lang="en-ID" sz="1200" b="0" i="0" u="none" strike="noStrike" baseline="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t1= str2double(get(handles.edit1,</a:t>
            </a:r>
            <a:r>
              <a:rPr lang="en-US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</a:p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t2= str2double(get(handles.edit2,</a:t>
            </a:r>
            <a:r>
              <a:rPr lang="en-US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Operasi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hitung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kecepatan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rata-rata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x1= 5*(t1^2) + 20*t1 + 5;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x2= 5*(t2^2) + 20*t2 + 5;</a:t>
            </a:r>
          </a:p>
          <a:p>
            <a:r>
              <a:rPr lang="en-ID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vr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= (x2-x1)/(t2-t1);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kecepatan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sesaat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t1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v1= 10*t1 + 20;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kecepatan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sesaat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t2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v2= 10*t2 + 20;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Percepatan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rata-rata</a:t>
            </a:r>
          </a:p>
          <a:p>
            <a:r>
              <a:rPr lang="en-ID" sz="12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ar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= (v2-v1)/(t2-t1);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Percepatan</a:t>
            </a:r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sesaat</a:t>
            </a:r>
            <a:endParaRPr lang="en-ID" sz="1200" b="0" i="0" u="none" strike="noStrike" baseline="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as= 10;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ID" sz="12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</a:t>
            </a:r>
            <a:r>
              <a:rPr lang="en-ID" sz="12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Keluaran</a:t>
            </a:r>
            <a:endParaRPr lang="en-ID" sz="1200" b="0" i="0" u="none" strike="noStrike" baseline="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set(handles.edit3,</a:t>
            </a:r>
            <a:r>
              <a:rPr lang="da-DK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vr);</a:t>
            </a:r>
          </a:p>
          <a:p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set(handles.edit4,</a:t>
            </a:r>
            <a:r>
              <a:rPr lang="da-DK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v1);</a:t>
            </a:r>
          </a:p>
          <a:p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set(handles.edit5,</a:t>
            </a:r>
            <a:r>
              <a:rPr lang="da-DK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v2);</a:t>
            </a:r>
          </a:p>
          <a:p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set(handles.edit6,</a:t>
            </a:r>
            <a:r>
              <a:rPr lang="da-DK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da-DK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ar);</a:t>
            </a:r>
          </a:p>
          <a:p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set(handles.edit7,</a:t>
            </a:r>
            <a:r>
              <a:rPr lang="en-ID" sz="12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2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as);</a:t>
            </a:r>
          </a:p>
          <a:p>
            <a:endParaRPr lang="en-ID" sz="1200" b="0" i="0" u="none" strike="noStrike" baseline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A536AA-67AF-487D-9F6E-BA16611F147A}"/>
              </a:ext>
            </a:extLst>
          </p:cNvPr>
          <p:cNvSpPr txBox="1"/>
          <p:nvPr/>
        </p:nvSpPr>
        <p:spPr>
          <a:xfrm>
            <a:off x="395536" y="2435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D8526-9395-4738-A001-F0C9F1922891}"/>
              </a:ext>
            </a:extLst>
          </p:cNvPr>
          <p:cNvSpPr txBox="1"/>
          <p:nvPr/>
        </p:nvSpPr>
        <p:spPr>
          <a:xfrm>
            <a:off x="179766" y="591507"/>
            <a:ext cx="115162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err="1"/>
              <a:t>Sintak</a:t>
            </a:r>
            <a:r>
              <a:rPr lang="en-US" sz="1600" b="1" dirty="0"/>
              <a:t> </a:t>
            </a:r>
            <a:r>
              <a:rPr lang="en-US" sz="1600" b="1" dirty="0" err="1"/>
              <a:t>Tombol</a:t>
            </a:r>
            <a:r>
              <a:rPr lang="en-US" sz="1600" b="1" dirty="0"/>
              <a:t> HITUNG</a:t>
            </a:r>
            <a:endParaRPr lang="en-ID" sz="1600" b="1" dirty="0"/>
          </a:p>
        </p:txBody>
      </p:sp>
    </p:spTree>
    <p:extLst>
      <p:ext uri="{BB962C8B-B14F-4D97-AF65-F5344CB8AC3E}">
        <p14:creationId xmlns:p14="http://schemas.microsoft.com/office/powerpoint/2010/main" val="3368601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B83B94-CA05-41AA-9BD0-3DC2A1FBB150}"/>
              </a:ext>
            </a:extLst>
          </p:cNvPr>
          <p:cNvSpPr txBox="1"/>
          <p:nvPr/>
        </p:nvSpPr>
        <p:spPr>
          <a:xfrm>
            <a:off x="1547664" y="692696"/>
            <a:ext cx="6912768" cy="2893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--- Executes on button press in pushbutton2.</a:t>
            </a:r>
          </a:p>
          <a:p>
            <a:r>
              <a:rPr lang="en-US" sz="1400" b="0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pushbutton2_Callback(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hObject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eventdata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handles)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4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hObject</a:t>
            </a:r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  handle to pushbutton2 (see GCBO)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4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eventdata</a:t>
            </a:r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reserved - to be defined in a future version of MATLAB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handles    structure with handles and user data (see GUIDATA)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set(handles.edit1,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set(handles.edit2,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set(handles.edit3,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set(handles.edit4,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set(handles.edit5,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set(handles.edit6,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set(handles.edit7,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'string'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ID" sz="1400" b="0" i="0" u="none" strike="noStrike" baseline="0" dirty="0">
                <a:solidFill>
                  <a:srgbClr val="A020F0"/>
                </a:solidFill>
                <a:latin typeface="Courier New" panose="02070309020205020404" pitchFamily="49" charset="0"/>
              </a:rPr>
              <a:t>' '</a:t>
            </a:r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383C29-B470-4F79-9954-DA2BDB20C59B}"/>
              </a:ext>
            </a:extLst>
          </p:cNvPr>
          <p:cNvSpPr txBox="1"/>
          <p:nvPr/>
        </p:nvSpPr>
        <p:spPr>
          <a:xfrm>
            <a:off x="1403648" y="188640"/>
            <a:ext cx="338437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/>
              <a:t>Sintak</a:t>
            </a:r>
            <a:r>
              <a:rPr lang="en-US" b="1" dirty="0"/>
              <a:t> </a:t>
            </a:r>
            <a:r>
              <a:rPr lang="en-US" b="1" dirty="0" err="1"/>
              <a:t>Tombol</a:t>
            </a:r>
            <a:r>
              <a:rPr lang="en-US" b="1" dirty="0"/>
              <a:t> RESET</a:t>
            </a:r>
            <a:endParaRPr lang="en-ID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47674-CBE5-4188-A122-FE142AC34F12}"/>
              </a:ext>
            </a:extLst>
          </p:cNvPr>
          <p:cNvSpPr txBox="1"/>
          <p:nvPr/>
        </p:nvSpPr>
        <p:spPr>
          <a:xfrm>
            <a:off x="1403648" y="3933056"/>
            <a:ext cx="338437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/>
              <a:t>Sintak</a:t>
            </a:r>
            <a:r>
              <a:rPr lang="en-US" b="1" dirty="0"/>
              <a:t> </a:t>
            </a:r>
            <a:r>
              <a:rPr lang="en-US" b="1" dirty="0" err="1"/>
              <a:t>Tombol</a:t>
            </a:r>
            <a:r>
              <a:rPr lang="en-US" b="1" dirty="0"/>
              <a:t> KELUAR</a:t>
            </a:r>
            <a:endParaRPr lang="en-ID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DE4F03-3194-45C6-AA16-0A21C18B7367}"/>
              </a:ext>
            </a:extLst>
          </p:cNvPr>
          <p:cNvSpPr txBox="1"/>
          <p:nvPr/>
        </p:nvSpPr>
        <p:spPr>
          <a:xfrm>
            <a:off x="1547664" y="4437112"/>
            <a:ext cx="6912768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--- Executes on button press in pushbutton3.</a:t>
            </a:r>
          </a:p>
          <a:p>
            <a:r>
              <a:rPr lang="en-US" sz="1400" b="0" i="0" u="none" strike="noStrike" baseline="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pushbutton3_Callback(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hObject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eventdata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handles)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4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hObject</a:t>
            </a:r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  handle to pushbutton3 (see GCBO)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400" b="0" i="0" u="none" strike="noStrike" baseline="0" dirty="0" err="1">
                <a:solidFill>
                  <a:srgbClr val="228B22"/>
                </a:solidFill>
                <a:latin typeface="Courier New" panose="02070309020205020404" pitchFamily="49" charset="0"/>
              </a:rPr>
              <a:t>eventdata</a:t>
            </a:r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  reserved - to be defined in a future version of MATLAB</a:t>
            </a:r>
          </a:p>
          <a:p>
            <a:r>
              <a:rPr lang="en-US" sz="1400" b="0" i="0" u="none" strike="noStrike" baseline="0" dirty="0">
                <a:solidFill>
                  <a:srgbClr val="228B22"/>
                </a:solidFill>
                <a:latin typeface="Courier New" panose="02070309020205020404" pitchFamily="49" charset="0"/>
              </a:rPr>
              <a:t>% handles    structure with handles and user data (see GUIDATA)</a:t>
            </a:r>
          </a:p>
          <a:p>
            <a:r>
              <a:rPr lang="en-ID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close;</a:t>
            </a:r>
          </a:p>
        </p:txBody>
      </p:sp>
    </p:spTree>
    <p:extLst>
      <p:ext uri="{BB962C8B-B14F-4D97-AF65-F5344CB8AC3E}">
        <p14:creationId xmlns:p14="http://schemas.microsoft.com/office/powerpoint/2010/main" val="4041449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475656" y="620688"/>
                <a:ext cx="7164796" cy="58785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ID" sz="36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Latihan </a:t>
                </a:r>
                <a:r>
                  <a:rPr lang="en-ID" sz="36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Soal</a:t>
                </a:r>
                <a:endParaRPr lang="id-ID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Sebuah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benda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bergerak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lurus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pada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arah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sumbu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-x,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persamaan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posisi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benda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fungsi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waktu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0"/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i="1">
                              <a:latin typeface="Cambria Math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20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ID" sz="2000" i="1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0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sz="20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ID" sz="2000" i="1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0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sz="2000" i="1">
                          <a:latin typeface="Cambria Math"/>
                        </a:rPr>
                        <m:t>+6</m:t>
                      </m:r>
                      <m:r>
                        <a:rPr lang="en-ID" sz="2000" i="1">
                          <a:latin typeface="Cambria Math"/>
                        </a:rPr>
                        <m:t>𝑡</m:t>
                      </m:r>
                      <m:r>
                        <a:rPr lang="en-ID" sz="2000" i="1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meter dan t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Tentukan</a:t>
                </a:r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Posisi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partikel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saat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sesaat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4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sesaat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pada t = 4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Buat GUI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persoalan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point 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e.</a:t>
                </a: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Tulis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sintak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program.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620688"/>
                <a:ext cx="7164796" cy="5878532"/>
              </a:xfrm>
              <a:prstGeom prst="rect">
                <a:avLst/>
              </a:prstGeom>
              <a:blipFill>
                <a:blip r:embed="rId2"/>
                <a:stretch>
                  <a:fillRect l="-2553" t="-1763" r="-5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138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1894" y="544988"/>
            <a:ext cx="5652120" cy="141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Kinematika</a:t>
            </a:r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memelajari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memperdulikan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2936" y="2348880"/>
            <a:ext cx="5652120" cy="1412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id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adalah perubahan kedudukan atau tempat suatu benda terhadap titik acuan atau tit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asalnya</a:t>
            </a:r>
          </a:p>
        </p:txBody>
      </p:sp>
      <p:sp>
        <p:nvSpPr>
          <p:cNvPr id="6" name="Rectangle 5"/>
          <p:cNvSpPr/>
          <p:nvPr/>
        </p:nvSpPr>
        <p:spPr>
          <a:xfrm>
            <a:off x="1403648" y="4152772"/>
            <a:ext cx="7416824" cy="253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suatu benda 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kedudukannya berubah setiap saat terhadap titik acuannya maka benda tersebut dikatakan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sedang begerak.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posisinya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titik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kerangka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mutlak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mutlak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Relatif</a:t>
            </a:r>
            <a:endParaRPr lang="id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 descr="C:\Users\LENOVO\AppData\Local\Microsoft\Windows\INetCache\IE\G6BU29NV\0060-0808-2203-0226_Young_Girl_Riding_a_Bicycle_clipart_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964704"/>
            <a:ext cx="1692985" cy="24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43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96831"/>
            <a:ext cx="8064896" cy="58477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POSISI, JARAK, dan perpindahan</a:t>
            </a:r>
            <a:endParaRPr lang="en-US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340768"/>
            <a:ext cx="8496944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Posisi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adalah letak suatu benda pada suatu waktu tertentu terhadap suatu titik acuan tertentu. Dengan kata lain, posisi merupakan besaran vektor yang menyatakan kedudukan suatu benda terhadap titik acuan, di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mana kedudukan tersebut dinyatakan dalam </a:t>
            </a:r>
            <a:r>
              <a:rPr kumimoji="0" lang="id-ID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besar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dan </a:t>
            </a:r>
            <a:r>
              <a:rPr kumimoji="0" lang="id-ID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arah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  <a:endParaRPr kumimoji="0" lang="id-ID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2996952"/>
            <a:ext cx="849694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Jarak</a:t>
            </a:r>
            <a:r>
              <a:rPr kumimoji="0" lang="id-ID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adalah panjang lintasan yang ditempuh oleh suatu benda dalam selang waktu tertentu.</a:t>
            </a:r>
            <a:endParaRPr kumimoji="0" lang="id-ID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4077072"/>
            <a:ext cx="8496944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ID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selang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bergantung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bergantung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ditempuh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7624" y="5445224"/>
            <a:ext cx="7704856" cy="12241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(+)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negatif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(-), di mana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(+) dan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dinyatakan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negatif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(-).</a:t>
            </a:r>
            <a:endParaRPr lang="id-ID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1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0688"/>
            <a:ext cx="3672408" cy="24482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987824" y="3259723"/>
            <a:ext cx="36808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Gambar</a:t>
            </a:r>
            <a:r>
              <a:rPr lang="id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Jarak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Perpindahan</a:t>
            </a:r>
            <a:endParaRPr lang="id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63688" y="4124106"/>
                <a:ext cx="6264696" cy="21852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Perpindahan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suatu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benda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dirumuskan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sebagai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b="1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berikut</a:t>
                </a:r>
                <a:r>
                  <a:rPr lang="en-ID" b="1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:</a:t>
                </a:r>
                <a:endParaRPr lang="id-ID" b="1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:endParaRPr lang="id-ID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800" b="1" i="1">
                          <a:latin typeface="Cambria Math"/>
                        </a:rPr>
                        <m:t>∆</m:t>
                      </m:r>
                      <m:r>
                        <a:rPr lang="en-ID" sz="2800" b="1" i="1">
                          <a:latin typeface="Cambria Math"/>
                        </a:rPr>
                        <m:t>𝒙</m:t>
                      </m:r>
                      <m:r>
                        <a:rPr lang="en-ID" sz="28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ID" sz="28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ID" sz="28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id-ID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sz="2800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ID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id-ID" sz="2800" b="1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dengan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:  </a:t>
                </a:r>
                <a:endParaRPr lang="id-ID" i="1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ID" i="1">
                        <a:latin typeface="Cambria Math"/>
                      </a:rPr>
                      <m:t>∆</m:t>
                    </m:r>
                    <m:r>
                      <a:rPr lang="en-ID" i="1">
                        <a:latin typeface="Cambria Math"/>
                      </a:rPr>
                      <m:t>𝑥</m:t>
                    </m:r>
                  </m:oMath>
                </a14:m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: </a:t>
                </a:r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perpindahan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(m)</a:t>
                </a:r>
                <a:endParaRPr lang="id-ID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: </a:t>
                </a:r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posisi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akhir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(m)</a:t>
                </a:r>
                <a:endParaRPr lang="id-ID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ID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: </a:t>
                </a:r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posisi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</a:t>
                </a:r>
                <a:r>
                  <a:rPr lang="en-ID" dirty="0" err="1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awal</a:t>
                </a:r>
                <a:r>
                  <a:rPr lang="en-ID" dirty="0">
                    <a:latin typeface="Times New Roman" panose="02020603050405020304" pitchFamily="18" charset="0"/>
                    <a:ea typeface="Adobe Fan Heiti Std B" pitchFamily="34" charset="-128"/>
                    <a:cs typeface="Times New Roman" panose="02020603050405020304" pitchFamily="18" charset="0"/>
                  </a:rPr>
                  <a:t> (m)</a:t>
                </a:r>
                <a:endParaRPr lang="id-ID" dirty="0">
                  <a:latin typeface="Times New Roman" panose="02020603050405020304" pitchFamily="18" charset="0"/>
                  <a:ea typeface="Adobe Fan Heiti Std B" pitchFamily="34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124106"/>
                <a:ext cx="6264696" cy="2185214"/>
              </a:xfrm>
              <a:prstGeom prst="rect">
                <a:avLst/>
              </a:prstGeom>
              <a:blipFill>
                <a:blip r:embed="rId3"/>
                <a:stretch>
                  <a:fillRect l="-679" t="-1385" b="-304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93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132" y="188640"/>
            <a:ext cx="67504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KELAJUAN DAN KECEPATAN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2486" y="1439751"/>
            <a:ext cx="8208912" cy="8048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bergantung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bernilai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spidometer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486" y="4149080"/>
            <a:ext cx="8208912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bergantung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velocitometer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67465" y="2780928"/>
            <a:ext cx="2772308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Kelajuan Sesaat</a:t>
            </a:r>
          </a:p>
        </p:txBody>
      </p:sp>
      <p:sp>
        <p:nvSpPr>
          <p:cNvPr id="6" name="Oval 5"/>
          <p:cNvSpPr/>
          <p:nvPr/>
        </p:nvSpPr>
        <p:spPr>
          <a:xfrm>
            <a:off x="5076056" y="2780928"/>
            <a:ext cx="2736304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Kelajuan Rata-rata</a:t>
            </a:r>
          </a:p>
        </p:txBody>
      </p:sp>
      <p:sp>
        <p:nvSpPr>
          <p:cNvPr id="7" name="Oval 6"/>
          <p:cNvSpPr/>
          <p:nvPr/>
        </p:nvSpPr>
        <p:spPr>
          <a:xfrm>
            <a:off x="899592" y="5805264"/>
            <a:ext cx="2808312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Kecepatan Sesaat</a:t>
            </a:r>
          </a:p>
        </p:txBody>
      </p:sp>
      <p:sp>
        <p:nvSpPr>
          <p:cNvPr id="8" name="Oval 7"/>
          <p:cNvSpPr/>
          <p:nvPr/>
        </p:nvSpPr>
        <p:spPr>
          <a:xfrm>
            <a:off x="5076056" y="5805264"/>
            <a:ext cx="2952328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Kecepatan Rata-rata</a:t>
            </a:r>
          </a:p>
        </p:txBody>
      </p:sp>
      <p:cxnSp>
        <p:nvCxnSpPr>
          <p:cNvPr id="10" name="Straight Arrow Connector 9"/>
          <p:cNvCxnSpPr>
            <a:stCxn id="3" idx="2"/>
            <a:endCxn id="5" idx="0"/>
          </p:cNvCxnSpPr>
          <p:nvPr/>
        </p:nvCxnSpPr>
        <p:spPr>
          <a:xfrm flipH="1">
            <a:off x="2253619" y="2244613"/>
            <a:ext cx="2383323" cy="536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2"/>
            <a:endCxn id="6" idx="0"/>
          </p:cNvCxnSpPr>
          <p:nvPr/>
        </p:nvCxnSpPr>
        <p:spPr>
          <a:xfrm>
            <a:off x="4636942" y="2244613"/>
            <a:ext cx="1807266" cy="536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23728" y="5012200"/>
            <a:ext cx="2281821" cy="721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05549" y="5025950"/>
            <a:ext cx="1840637" cy="7073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82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0832" y="404664"/>
            <a:ext cx="3168352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Kelajuan Sesaat</a:t>
            </a:r>
          </a:p>
        </p:txBody>
      </p:sp>
      <p:sp>
        <p:nvSpPr>
          <p:cNvPr id="3" name="Oval 2"/>
          <p:cNvSpPr/>
          <p:nvPr/>
        </p:nvSpPr>
        <p:spPr>
          <a:xfrm>
            <a:off x="298844" y="2780928"/>
            <a:ext cx="2952328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Kelajuan Rata-rata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2195736" y="1556792"/>
            <a:ext cx="6635969" cy="1008112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rata-rata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selang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mendekati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sesaat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2308983" y="3861048"/>
            <a:ext cx="6110210" cy="1008112"/>
          </a:xfrm>
          <a:prstGeom prst="flowChartTerminator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Kelajuan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rata-rata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jarak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total yang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ditempuh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selang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menempuhnya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627784" y="4995418"/>
                <a:ext cx="4176464" cy="16561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b="1" i="1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b="1" i="1"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ID" sz="2000" b="1" i="1">
                              <a:latin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id-ID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id-ID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D" sz="20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kelajuan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 (m/s)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: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jarak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tempuh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total (m)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: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waktu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(s)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995418"/>
                <a:ext cx="4176464" cy="1656184"/>
              </a:xfrm>
              <a:prstGeom prst="rect">
                <a:avLst/>
              </a:prstGeom>
              <a:blipFill>
                <a:blip r:embed="rId2"/>
                <a:stretch>
                  <a:fillRect l="-1460" t="-735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90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67544" y="479208"/>
            <a:ext cx="3168352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/>
              <a:t>Kecepatan Sesaat</a:t>
            </a:r>
          </a:p>
        </p:txBody>
      </p:sp>
      <p:sp>
        <p:nvSpPr>
          <p:cNvPr id="3" name="Oval 2"/>
          <p:cNvSpPr/>
          <p:nvPr/>
        </p:nvSpPr>
        <p:spPr>
          <a:xfrm>
            <a:off x="5222703" y="476672"/>
            <a:ext cx="3348372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b="1" dirty="0"/>
              <a:t>Kecepatan</a:t>
            </a:r>
            <a:r>
              <a:rPr lang="id-ID" b="1" dirty="0"/>
              <a:t> Rata-rata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472100" y="3709080"/>
                <a:ext cx="3204356" cy="21328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b="1" i="1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b="1" i="1">
                              <a:latin typeface="Cambria Math"/>
                            </a:rPr>
                            <m:t>∆</m:t>
                          </m:r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𝒙</m:t>
                              </m:r>
                            </m:e>
                          </m:acc>
                        </m:num>
                        <m:den>
                          <m:r>
                            <a:rPr lang="en-ID" sz="2000" b="1" i="1">
                              <a:latin typeface="Cambria Math"/>
                            </a:rPr>
                            <m:t>∆</m:t>
                          </m:r>
                          <m:r>
                            <a:rPr lang="en-ID" sz="2000" b="1" i="1"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id-ID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acc>
                          <m:r>
                            <a:rPr lang="en-ID" sz="2000" b="1" i="1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id-ID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ID" sz="20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ID" sz="2000" b="1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ID" sz="2000" b="1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D" sz="20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ID" sz="2000" i="1">
                        <a:latin typeface="Cambria Math"/>
                      </a:rPr>
                      <m:t>∆</m:t>
                    </m:r>
                    <m:acc>
                      <m:accPr>
                        <m:chr m:val="⃗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D" sz="2000" i="1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perpindahan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ID" sz="2000" i="1">
                        <a:latin typeface="Cambria Math"/>
                      </a:rPr>
                      <m:t>∆</m:t>
                    </m:r>
                    <m:r>
                      <a:rPr lang="en-ID" sz="2000" i="1">
                        <a:latin typeface="Cambria Math"/>
                      </a:rPr>
                      <m:t>𝑡</m:t>
                    </m:r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selang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waktu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3709080"/>
                <a:ext cx="3204356" cy="2132856"/>
              </a:xfrm>
              <a:prstGeom prst="rect">
                <a:avLst/>
              </a:prstGeom>
              <a:blipFill>
                <a:blip r:embed="rId2"/>
                <a:stretch>
                  <a:fillRect l="-20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140425" y="3680794"/>
                <a:ext cx="3844531" cy="172819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b="1" i="1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b="1" i="1"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ID" sz="2000" b="1" i="1"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id-ID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D" sz="20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sesaat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000" i="1">
                            <a:latin typeface="Cambria Math"/>
                          </a:rPr>
                          <m:t>𝑑𝑥</m:t>
                        </m:r>
                      </m:num>
                      <m:den>
                        <m:r>
                          <a:rPr lang="en-ID" sz="2000" i="1">
                            <a:latin typeface="Cambria Math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turunan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pertama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x(t)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terhadap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425" y="3680794"/>
                <a:ext cx="3844531" cy="1728192"/>
              </a:xfrm>
              <a:prstGeom prst="rect">
                <a:avLst/>
              </a:prstGeom>
              <a:blipFill>
                <a:blip r:embed="rId3"/>
                <a:stretch>
                  <a:fillRect l="-1585" r="-1426" b="-24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25193" y="1871486"/>
            <a:ext cx="3672408" cy="17281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en-ID" b="1" dirty="0" err="1"/>
              <a:t>Kecepatan</a:t>
            </a:r>
            <a:r>
              <a:rPr lang="en-ID" b="1" dirty="0"/>
              <a:t> </a:t>
            </a:r>
            <a:r>
              <a:rPr lang="en-ID" b="1" dirty="0" err="1"/>
              <a:t>sesaat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endParaRPr lang="id-ID" dirty="0"/>
          </a:p>
          <a:p>
            <a:r>
              <a:rPr lang="en-ID" dirty="0" err="1"/>
              <a:t>perpindahan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selang</a:t>
            </a:r>
            <a:r>
              <a:rPr lang="en-ID" dirty="0"/>
              <a:t> </a:t>
            </a:r>
            <a:r>
              <a:rPr lang="en-ID" dirty="0" err="1"/>
              <a:t>waktunya</a:t>
            </a:r>
            <a:r>
              <a:rPr lang="en-ID" dirty="0"/>
              <a:t>. 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5004050" y="1484784"/>
            <a:ext cx="3672406" cy="21328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b="1" dirty="0" err="1"/>
              <a:t>Kecepatan</a:t>
            </a:r>
            <a:r>
              <a:rPr lang="en-ID" b="1" dirty="0"/>
              <a:t> rata-rata</a:t>
            </a:r>
            <a:r>
              <a:rPr lang="en-ID" dirty="0"/>
              <a:t> </a:t>
            </a:r>
            <a:r>
              <a:rPr lang="en-ID" dirty="0" err="1"/>
              <a:t>adalah</a:t>
            </a:r>
            <a:endParaRPr lang="id-ID" dirty="0"/>
          </a:p>
          <a:p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perpindahan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selang</a:t>
            </a:r>
            <a:r>
              <a:rPr lang="en-ID" dirty="0"/>
              <a:t> </a:t>
            </a:r>
            <a:r>
              <a:rPr lang="en-ID" dirty="0" err="1"/>
              <a:t>waktu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4770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67544" y="479208"/>
            <a:ext cx="3168352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Sesaat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222703" y="476672"/>
            <a:ext cx="3348372" cy="108012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Rata-rata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193" y="1871486"/>
            <a:ext cx="3672408" cy="172819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just"/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Percepatan</a:t>
            </a:r>
            <a:r>
              <a:rPr lang="en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sesaat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laju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kecepatan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notasi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kalkulus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persamaan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007538" y="1368152"/>
                <a:ext cx="3672406" cy="21328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en-ID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Percepatan rata-rata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D" sz="2000" i="1"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ID" sz="20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ID" sz="2000" i="1">
                        <a:latin typeface="Cambria Math"/>
                      </a:rPr>
                      <m:t>)</m:t>
                    </m:r>
                  </m:oMath>
                </a14:m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waktu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</a:t>
                </a:r>
                <a:r>
                  <a:rPr lang="en-ID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</a:t>
                </a:r>
                <a:r>
                  <a:rPr lang="en-ID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didefinisikan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538" y="1368152"/>
                <a:ext cx="3672406" cy="2132856"/>
              </a:xfrm>
              <a:prstGeom prst="rect">
                <a:avLst/>
              </a:prstGeom>
              <a:blipFill>
                <a:blip r:embed="rId2"/>
                <a:stretch>
                  <a:fillRect l="-1658" r="-16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CFDB746-77E1-4AAB-AA13-9DB4A766E35F}"/>
                  </a:ext>
                </a:extLst>
              </p:cNvPr>
              <p:cNvSpPr/>
              <p:nvPr/>
            </p:nvSpPr>
            <p:spPr>
              <a:xfrm>
                <a:off x="741217" y="3761656"/>
                <a:ext cx="3240360" cy="1296144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ID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id-ID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D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num>
                        <m:den>
                          <m:r>
                            <a:rPr lang="en-ID" sz="2000" i="1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CFDB746-77E1-4AAB-AA13-9DB4A766E3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17" y="3761656"/>
                <a:ext cx="3240360" cy="1296144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E82CD5B-BE69-4CA8-B506-7D5CFCDC7E34}"/>
                  </a:ext>
                </a:extLst>
              </p:cNvPr>
              <p:cNvSpPr/>
              <p:nvPr/>
            </p:nvSpPr>
            <p:spPr>
              <a:xfrm>
                <a:off x="4860032" y="3789040"/>
                <a:ext cx="3240360" cy="1296144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ID" sz="2000" b="1" i="1"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D" sz="2000" b="1" i="1">
                              <a:latin typeface="Cambria Math"/>
                            </a:rPr>
                            <m:t>∆</m:t>
                          </m:r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𝒗</m:t>
                              </m:r>
                            </m:e>
                          </m:acc>
                        </m:num>
                        <m:den>
                          <m:r>
                            <a:rPr lang="en-ID" sz="2000" b="1" i="1">
                              <a:latin typeface="Cambria Math"/>
                            </a:rPr>
                            <m:t>∆</m:t>
                          </m:r>
                          <m:r>
                            <a:rPr lang="en-ID" sz="2000" b="1" i="1"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en-ID" sz="20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id-ID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acc>
                          <m:r>
                            <a:rPr lang="en-ID" sz="2000" b="1" i="1"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id-ID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n-ID" sz="2000" b="1" i="1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ID" sz="20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ID" sz="2000" b="1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D" sz="2000" b="1" i="1"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ID" sz="2000" b="1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E82CD5B-BE69-4CA8-B506-7D5CFCDC7E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789040"/>
                <a:ext cx="3240360" cy="1296144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382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331640" y="620688"/>
                <a:ext cx="7344816" cy="46474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ID" sz="3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ID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36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soal</a:t>
                </a:r>
                <a:r>
                  <a:rPr lang="en-ID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</a:t>
                </a:r>
              </a:p>
              <a:p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Sebuah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benda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bergerak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lurus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pada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arah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sumbu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-x,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persamaan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posisi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2000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20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ID" sz="2000" i="1">
                          <a:latin typeface="Cambria Math"/>
                        </a:rPr>
                        <m:t>=5</m:t>
                      </m:r>
                      <m:sSup>
                        <m:sSup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20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ID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D" sz="2000" i="1">
                          <a:latin typeface="Cambria Math"/>
                        </a:rPr>
                        <m:t>+20</m:t>
                      </m:r>
                      <m:r>
                        <a:rPr lang="en-ID" sz="2000" i="1">
                          <a:latin typeface="Cambria Math"/>
                        </a:rPr>
                        <m:t>𝑡</m:t>
                      </m:r>
                      <m:r>
                        <a:rPr lang="en-ID" sz="20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Tentukan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sesaat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rata-rata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Percepatan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sesaat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pada t = 1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dan t = 2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detik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Buatlah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desain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GUI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persoalan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point a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sampai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d.</a:t>
                </a:r>
              </a:p>
              <a:p>
                <a:pPr marL="342900" lvl="0" indent="-342900">
                  <a:buFont typeface="+mj-lt"/>
                  <a:buAutoNum type="alphaLcPeriod"/>
                </a:pP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Tulis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sintak</a:t>
                </a:r>
                <a:r>
                  <a:rPr lang="en-ID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program.</a:t>
                </a:r>
                <a:endParaRPr lang="id-ID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620688"/>
                <a:ext cx="7344816" cy="4647426"/>
              </a:xfrm>
              <a:prstGeom prst="rect">
                <a:avLst/>
              </a:prstGeom>
              <a:blipFill>
                <a:blip r:embed="rId2"/>
                <a:stretch>
                  <a:fillRect l="-2490" t="-2231" b="-1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25028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373</TotalTime>
  <Words>1157</Words>
  <Application>Microsoft Office PowerPoint</Application>
  <PresentationFormat>On-screen Show (4:3)</PresentationFormat>
  <Paragraphs>153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Century Gothic</vt:lpstr>
      <vt:lpstr>Courier New</vt:lpstr>
      <vt:lpstr>Rockwell Extra Bold</vt:lpstr>
      <vt:lpstr>Times New Roman</vt:lpstr>
      <vt:lpstr>Wingdings 3</vt:lpstr>
      <vt:lpstr>Wisp</vt:lpstr>
      <vt:lpstr>Kinematika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</dc:title>
  <dc:creator>LENOVO</dc:creator>
  <cp:lastModifiedBy>Windows10</cp:lastModifiedBy>
  <cp:revision>40</cp:revision>
  <dcterms:created xsi:type="dcterms:W3CDTF">2020-07-28T17:32:12Z</dcterms:created>
  <dcterms:modified xsi:type="dcterms:W3CDTF">2021-12-26T01:16:56Z</dcterms:modified>
</cp:coreProperties>
</file>