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9" r:id="rId3"/>
    <p:sldId id="260" r:id="rId4"/>
    <p:sldId id="261" r:id="rId5"/>
    <p:sldId id="262" r:id="rId6"/>
    <p:sldId id="272" r:id="rId7"/>
    <p:sldId id="273" r:id="rId8"/>
    <p:sldId id="274" r:id="rId9"/>
    <p:sldId id="275" r:id="rId10"/>
    <p:sldId id="276" r:id="rId11"/>
    <p:sldId id="277" r:id="rId12"/>
    <p:sldId id="279" r:id="rId13"/>
    <p:sldId id="278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602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D363-F17E-4AC0-9962-DC0294468C39}" type="datetimeFigureOut">
              <a:rPr lang="id-ID" smtClean="0"/>
              <a:t>19/12/2021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85866-1918-4C4B-928E-AFFE913BACF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932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85866-1918-4C4B-928E-AFFE913BACF3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3642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4282763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6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19/12/2021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70995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19/12/2021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600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19/12/2021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32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19/12/2021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91415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B01C58-6666-48AC-9EC0-9D7C484D76EE}" type="datetimeFigureOut">
              <a:rPr lang="id-ID" smtClean="0"/>
              <a:t>19/12/2021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3376" y="6282268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d-ID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8081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19/12/2021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2680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19/12/2021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2752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B01C58-6666-48AC-9EC0-9D7C484D76EE}" type="datetimeFigureOut">
              <a:rPr lang="id-ID" smtClean="0"/>
              <a:t>19/12/2021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01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19/12/2021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2413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19/12/2021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6453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19/12/2021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184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B01C58-6666-48AC-9EC0-9D7C484D76EE}" type="datetimeFigureOut">
              <a:rPr lang="id-ID" smtClean="0"/>
              <a:t>19/12/2021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417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microsoft.com/office/2007/relationships/hdphoto" Target="../media/hdphoto3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1432223"/>
            <a:ext cx="5904656" cy="3035808"/>
          </a:xfrm>
        </p:spPr>
        <p:txBody>
          <a:bodyPr>
            <a:normAutofit/>
          </a:bodyPr>
          <a:lstStyle/>
          <a:p>
            <a:pPr algn="ctr"/>
            <a:r>
              <a:rPr lang="id-ID" sz="6000" dirty="0">
                <a:latin typeface="Rockwell Extra Bold" pitchFamily="18" charset="0"/>
              </a:rPr>
              <a:t>Kinematika</a:t>
            </a:r>
            <a:br>
              <a:rPr lang="en-US" sz="6000" dirty="0">
                <a:latin typeface="Rockwell Extra Bold" pitchFamily="18" charset="0"/>
              </a:rPr>
            </a:br>
            <a:r>
              <a:rPr lang="en-US" sz="4000" dirty="0">
                <a:latin typeface="Rockwell Extra Bold" pitchFamily="18" charset="0"/>
              </a:rPr>
              <a:t>--- </a:t>
            </a:r>
            <a:r>
              <a:rPr lang="en-US" sz="2800" dirty="0">
                <a:latin typeface="Rockwell Extra Bold" pitchFamily="18" charset="0"/>
              </a:rPr>
              <a:t>GLB dan GLBB ---</a:t>
            </a:r>
            <a:endParaRPr lang="id-ID" sz="2800" dirty="0">
              <a:latin typeface="Rockwell Extra Bol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772816"/>
            <a:ext cx="2160240" cy="816496"/>
          </a:xfrm>
        </p:spPr>
        <p:txBody>
          <a:bodyPr/>
          <a:lstStyle/>
          <a:p>
            <a:r>
              <a:rPr lang="id-ID" b="1" dirty="0"/>
              <a:t>Pertemuan ke </a:t>
            </a:r>
            <a:r>
              <a:rPr lang="en-US" b="1" dirty="0"/>
              <a:t>5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92570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79667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dirty="0" err="1"/>
              <a:t>Klik</a:t>
            </a:r>
            <a:r>
              <a:rPr lang="en-ID" dirty="0"/>
              <a:t> </a:t>
            </a:r>
            <a:r>
              <a:rPr lang="en-ID" dirty="0" err="1"/>
              <a:t>kanan</a:t>
            </a:r>
            <a:r>
              <a:rPr lang="en-ID" dirty="0"/>
              <a:t> </a:t>
            </a:r>
            <a:r>
              <a:rPr lang="en-ID" dirty="0" err="1"/>
              <a:t>tombol</a:t>
            </a:r>
            <a:r>
              <a:rPr lang="en-ID" dirty="0"/>
              <a:t> </a:t>
            </a:r>
            <a:r>
              <a:rPr lang="en-ID" dirty="0" err="1"/>
              <a:t>Hitung</a:t>
            </a:r>
            <a:r>
              <a:rPr lang="en-ID" dirty="0"/>
              <a:t> → view </a:t>
            </a:r>
            <a:r>
              <a:rPr lang="en-ID" dirty="0" err="1"/>
              <a:t>callback</a:t>
            </a:r>
            <a:r>
              <a:rPr lang="en-ID" dirty="0"/>
              <a:t> → </a:t>
            </a:r>
            <a:r>
              <a:rPr lang="en-ID" dirty="0" err="1"/>
              <a:t>callback</a:t>
            </a:r>
            <a:endParaRPr lang="id-ID" dirty="0"/>
          </a:p>
          <a:p>
            <a:r>
              <a:rPr lang="en-ID" dirty="0" err="1"/>
              <a:t>Ketikkan</a:t>
            </a:r>
            <a:r>
              <a:rPr lang="en-ID" dirty="0"/>
              <a:t> </a:t>
            </a:r>
            <a:r>
              <a:rPr lang="en-ID" dirty="0" err="1"/>
              <a:t>sintak</a:t>
            </a:r>
            <a:r>
              <a:rPr lang="en-ID" dirty="0"/>
              <a:t> program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terlihat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di </a:t>
            </a:r>
            <a:r>
              <a:rPr lang="en-ID" dirty="0" err="1"/>
              <a:t>bawah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.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323528" y="273455"/>
            <a:ext cx="367761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ID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Untuk</a:t>
            </a:r>
            <a:r>
              <a:rPr lang="en-ID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</a:t>
            </a:r>
            <a:r>
              <a:rPr lang="en-ID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tombol</a:t>
            </a:r>
            <a:r>
              <a:rPr lang="en-ID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</a:t>
            </a:r>
            <a:r>
              <a:rPr lang="en-ID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Hitung</a:t>
            </a:r>
            <a:endParaRPr lang="id-ID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pic>
        <p:nvPicPr>
          <p:cNvPr id="4" name="Picture 3" descr="C:\Users\LENOVO\Pictures\Screenshots\Screenshot (30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08912" cy="4608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1402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9414" y="838453"/>
            <a:ext cx="78306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dirty="0" err="1"/>
              <a:t>Klik</a:t>
            </a:r>
            <a:r>
              <a:rPr lang="en-ID" dirty="0"/>
              <a:t> </a:t>
            </a:r>
            <a:r>
              <a:rPr lang="en-ID" dirty="0" err="1"/>
              <a:t>kanan</a:t>
            </a:r>
            <a:r>
              <a:rPr lang="en-ID" dirty="0"/>
              <a:t> </a:t>
            </a:r>
            <a:r>
              <a:rPr lang="en-ID" dirty="0" err="1"/>
              <a:t>tombol</a:t>
            </a:r>
            <a:r>
              <a:rPr lang="en-ID" dirty="0"/>
              <a:t> Reset → view </a:t>
            </a:r>
            <a:r>
              <a:rPr lang="en-ID" dirty="0" err="1"/>
              <a:t>callback</a:t>
            </a:r>
            <a:r>
              <a:rPr lang="en-ID" dirty="0"/>
              <a:t> → </a:t>
            </a:r>
            <a:r>
              <a:rPr lang="en-ID" dirty="0" err="1"/>
              <a:t>callback</a:t>
            </a:r>
            <a:endParaRPr lang="id-ID" dirty="0"/>
          </a:p>
          <a:p>
            <a:r>
              <a:rPr lang="en-ID" dirty="0" err="1"/>
              <a:t>Ketikkan</a:t>
            </a:r>
            <a:r>
              <a:rPr lang="en-ID" dirty="0"/>
              <a:t> </a:t>
            </a:r>
            <a:r>
              <a:rPr lang="en-ID" dirty="0" err="1"/>
              <a:t>sintak</a:t>
            </a:r>
            <a:r>
              <a:rPr lang="en-ID" dirty="0"/>
              <a:t> program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terlihat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di </a:t>
            </a:r>
            <a:r>
              <a:rPr lang="en-ID" dirty="0" err="1"/>
              <a:t>bawah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.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369414" y="313492"/>
            <a:ext cx="350929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ID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Untuk</a:t>
            </a:r>
            <a:r>
              <a:rPr lang="en-ID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</a:t>
            </a:r>
            <a:r>
              <a:rPr lang="en-ID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tombol</a:t>
            </a:r>
            <a:r>
              <a:rPr lang="en-ID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</a:t>
            </a:r>
            <a:r>
              <a:rPr lang="id-ID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Reset</a:t>
            </a:r>
          </a:p>
        </p:txBody>
      </p:sp>
      <p:pic>
        <p:nvPicPr>
          <p:cNvPr id="5" name="Picture 4" descr="C:\Users\LENOVO\Pictures\Screenshots\Screenshot (31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14" y="1772816"/>
            <a:ext cx="8163026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7506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9414" y="908720"/>
            <a:ext cx="78306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dirty="0" err="1"/>
              <a:t>Klik</a:t>
            </a:r>
            <a:r>
              <a:rPr lang="en-ID" dirty="0"/>
              <a:t> </a:t>
            </a:r>
            <a:r>
              <a:rPr lang="en-ID" dirty="0" err="1"/>
              <a:t>kanan</a:t>
            </a:r>
            <a:r>
              <a:rPr lang="en-ID" dirty="0"/>
              <a:t> </a:t>
            </a:r>
            <a:r>
              <a:rPr lang="en-ID" dirty="0" err="1"/>
              <a:t>tombol</a:t>
            </a:r>
            <a:r>
              <a:rPr lang="en-ID" dirty="0"/>
              <a:t> </a:t>
            </a:r>
            <a:r>
              <a:rPr lang="en-ID" dirty="0" err="1"/>
              <a:t>Keluar</a:t>
            </a:r>
            <a:r>
              <a:rPr lang="en-ID" dirty="0"/>
              <a:t>→ view </a:t>
            </a:r>
            <a:r>
              <a:rPr lang="en-ID" dirty="0" err="1"/>
              <a:t>callback</a:t>
            </a:r>
            <a:r>
              <a:rPr lang="en-ID" dirty="0"/>
              <a:t> → </a:t>
            </a:r>
            <a:r>
              <a:rPr lang="en-ID" dirty="0" err="1"/>
              <a:t>callback</a:t>
            </a:r>
            <a:endParaRPr lang="id-ID" dirty="0"/>
          </a:p>
          <a:p>
            <a:r>
              <a:rPr lang="en-ID" dirty="0" err="1"/>
              <a:t>Ketikkan</a:t>
            </a:r>
            <a:r>
              <a:rPr lang="en-ID" dirty="0"/>
              <a:t> </a:t>
            </a:r>
            <a:r>
              <a:rPr lang="en-ID" dirty="0" err="1"/>
              <a:t>sintak</a:t>
            </a:r>
            <a:r>
              <a:rPr lang="en-ID" dirty="0"/>
              <a:t> program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terlihat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di </a:t>
            </a:r>
            <a:r>
              <a:rPr lang="en-ID" dirty="0" err="1"/>
              <a:t>bawah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.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305655" y="313492"/>
            <a:ext cx="366959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ID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Untuk</a:t>
            </a:r>
            <a:r>
              <a:rPr lang="en-ID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</a:t>
            </a:r>
            <a:r>
              <a:rPr lang="en-ID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tombol</a:t>
            </a:r>
            <a:r>
              <a:rPr lang="en-ID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</a:t>
            </a:r>
            <a:r>
              <a:rPr lang="en-US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Keluar</a:t>
            </a:r>
            <a:endParaRPr lang="id-ID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pic>
        <p:nvPicPr>
          <p:cNvPr id="7" name="Picture 6" descr="C:\Users\LENOVO\Pictures\Screenshots\Screenshot (32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14" y="1959882"/>
            <a:ext cx="8163026" cy="2261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5234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LENOVO\Pictures\Screenshots\Screenshot (184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586" y="2060848"/>
            <a:ext cx="7324338" cy="40324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858076" y="944239"/>
            <a:ext cx="7427848" cy="9233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langkah-langkah</a:t>
            </a:r>
            <a:r>
              <a:rPr lang="en-ID" dirty="0"/>
              <a:t> di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dijalankan</a:t>
            </a:r>
            <a:r>
              <a:rPr lang="en-ID" dirty="0"/>
              <a:t>, </a:t>
            </a:r>
            <a:r>
              <a:rPr lang="en-ID" dirty="0" err="1"/>
              <a:t>langkah</a:t>
            </a:r>
            <a:r>
              <a:rPr lang="en-ID" dirty="0"/>
              <a:t> </a:t>
            </a:r>
            <a:r>
              <a:rPr lang="en-ID" dirty="0" err="1"/>
              <a:t>terakhir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menjalankan</a:t>
            </a:r>
            <a:r>
              <a:rPr lang="en-ID" dirty="0"/>
              <a:t> </a:t>
            </a:r>
            <a:r>
              <a:rPr lang="en-ID" dirty="0" err="1"/>
              <a:t>aplikasi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dibuat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mengklik</a:t>
            </a:r>
            <a:r>
              <a:rPr lang="en-ID" dirty="0"/>
              <a:t> </a:t>
            </a:r>
            <a:r>
              <a:rPr lang="en-ID" dirty="0" err="1"/>
              <a:t>tombol</a:t>
            </a:r>
            <a:r>
              <a:rPr lang="en-ID" dirty="0"/>
              <a:t> run figure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jendela</a:t>
            </a:r>
            <a:r>
              <a:rPr lang="en-ID" dirty="0"/>
              <a:t> figure,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muncul</a:t>
            </a:r>
            <a:r>
              <a:rPr lang="en-ID" dirty="0"/>
              <a:t> </a:t>
            </a:r>
            <a:r>
              <a:rPr lang="en-ID" dirty="0" err="1"/>
              <a:t>tampilan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794239" y="262517"/>
            <a:ext cx="3783408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36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Menjalankan GUI</a:t>
            </a:r>
            <a:endParaRPr lang="en-US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504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7563" y="620688"/>
            <a:ext cx="7848873" cy="53860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ID" sz="4000" b="1" u="sng" dirty="0"/>
              <a:t>Latihan </a:t>
            </a:r>
            <a:r>
              <a:rPr lang="en-ID" sz="4000" b="1" u="sng" dirty="0" err="1"/>
              <a:t>Soal</a:t>
            </a:r>
            <a:endParaRPr lang="id-ID" sz="4000" dirty="0"/>
          </a:p>
          <a:p>
            <a:pPr algn="just"/>
            <a:r>
              <a:rPr lang="en-ID" dirty="0"/>
              <a:t> </a:t>
            </a:r>
            <a:endParaRPr lang="id-ID" dirty="0"/>
          </a:p>
          <a:p>
            <a:pPr algn="just"/>
            <a:r>
              <a:rPr lang="en-ID" sz="1600" dirty="0"/>
              <a:t> </a:t>
            </a:r>
            <a:endParaRPr lang="id-ID" sz="1600" dirty="0"/>
          </a:p>
          <a:p>
            <a:pPr marL="342900" lvl="0" indent="-342900" algn="just">
              <a:buFont typeface="+mj-lt"/>
              <a:buAutoNum type="arabicPeriod"/>
            </a:pP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mobil</a:t>
            </a:r>
            <a:r>
              <a:rPr lang="en-ID" dirty="0"/>
              <a:t> </a:t>
            </a:r>
            <a:r>
              <a:rPr lang="en-ID" dirty="0" err="1"/>
              <a:t>bergerak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kelajuan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72 km/jam,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direm</a:t>
            </a:r>
            <a:r>
              <a:rPr lang="en-ID" dirty="0"/>
              <a:t> </a:t>
            </a:r>
            <a:r>
              <a:rPr lang="en-ID" dirty="0" err="1"/>
              <a:t>hingga</a:t>
            </a:r>
            <a:r>
              <a:rPr lang="en-ID" dirty="0"/>
              <a:t> </a:t>
            </a:r>
            <a:r>
              <a:rPr lang="en-ID" dirty="0" err="1"/>
              <a:t>berhenti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jarak</a:t>
            </a:r>
            <a:r>
              <a:rPr lang="en-ID" dirty="0"/>
              <a:t> 40 meter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mulainya</a:t>
            </a:r>
            <a:r>
              <a:rPr lang="en-ID" dirty="0"/>
              <a:t> </a:t>
            </a:r>
            <a:r>
              <a:rPr lang="en-ID" dirty="0" err="1"/>
              <a:t>pengereman</a:t>
            </a:r>
            <a:r>
              <a:rPr lang="en-ID" dirty="0"/>
              <a:t>. </a:t>
            </a:r>
            <a:r>
              <a:rPr lang="en-ID" dirty="0" err="1"/>
              <a:t>Tentukan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</a:t>
            </a:r>
            <a:r>
              <a:rPr lang="en-ID" dirty="0" err="1"/>
              <a:t>perlambatan</a:t>
            </a:r>
            <a:r>
              <a:rPr lang="en-ID" dirty="0"/>
              <a:t> yang </a:t>
            </a:r>
            <a:r>
              <a:rPr lang="en-ID" dirty="0" err="1"/>
              <a:t>diberikan</a:t>
            </a:r>
            <a:r>
              <a:rPr lang="en-ID" dirty="0"/>
              <a:t> </a:t>
            </a:r>
            <a:r>
              <a:rPr lang="en-ID" dirty="0" err="1"/>
              <a:t>mobil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?</a:t>
            </a:r>
            <a:endParaRPr lang="id-ID" dirty="0"/>
          </a:p>
          <a:p>
            <a:pPr lvl="0" algn="just"/>
            <a:endParaRPr lang="id-ID" dirty="0"/>
          </a:p>
          <a:p>
            <a:pPr marL="342900" lvl="0" indent="-342900" algn="just">
              <a:buFont typeface="+mj-lt"/>
              <a:buAutoNum type="arabicPeriod" startAt="2"/>
            </a:pP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benda</a:t>
            </a:r>
            <a:r>
              <a:rPr lang="en-ID" dirty="0"/>
              <a:t> </a:t>
            </a:r>
            <a:r>
              <a:rPr lang="en-ID" dirty="0" err="1"/>
              <a:t>mula-mula</a:t>
            </a:r>
            <a:r>
              <a:rPr lang="en-ID" dirty="0"/>
              <a:t> </a:t>
            </a:r>
            <a:r>
              <a:rPr lang="en-ID" dirty="0" err="1"/>
              <a:t>bergerak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kecepatan</a:t>
            </a:r>
            <a:r>
              <a:rPr lang="en-ID" dirty="0"/>
              <a:t> 25 m/s </a:t>
            </a:r>
            <a:r>
              <a:rPr lang="en-ID" dirty="0" err="1"/>
              <a:t>lalu</a:t>
            </a:r>
            <a:r>
              <a:rPr lang="en-ID" dirty="0"/>
              <a:t> </a:t>
            </a:r>
            <a:r>
              <a:rPr lang="en-ID" dirty="0" err="1"/>
              <a:t>dipercepat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5 </a:t>
            </a:r>
            <a:r>
              <a:rPr lang="en-ID" dirty="0" err="1"/>
              <a:t>sekon</a:t>
            </a:r>
            <a:r>
              <a:rPr lang="en-ID" dirty="0"/>
              <a:t> </a:t>
            </a:r>
            <a:r>
              <a:rPr lang="en-ID" dirty="0" err="1"/>
              <a:t>kecepatannya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40 m/s. </a:t>
            </a:r>
            <a:r>
              <a:rPr lang="en-ID" dirty="0" err="1"/>
              <a:t>Jarak</a:t>
            </a:r>
            <a:r>
              <a:rPr lang="en-ID" dirty="0"/>
              <a:t> yang </a:t>
            </a:r>
            <a:r>
              <a:rPr lang="en-ID" dirty="0" err="1"/>
              <a:t>ditempuh</a:t>
            </a:r>
            <a:r>
              <a:rPr lang="en-ID" dirty="0"/>
              <a:t> </a:t>
            </a:r>
            <a:r>
              <a:rPr lang="en-ID" dirty="0" err="1"/>
              <a:t>benda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5 </a:t>
            </a:r>
            <a:r>
              <a:rPr lang="en-ID" dirty="0" err="1"/>
              <a:t>sekon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GB" dirty="0"/>
              <a:t>! </a:t>
            </a:r>
            <a:endParaRPr lang="id-ID" dirty="0"/>
          </a:p>
          <a:p>
            <a:pPr lvl="0" algn="just"/>
            <a:endParaRPr lang="id-ID" dirty="0"/>
          </a:p>
          <a:p>
            <a:pPr marL="342900" lvl="0" indent="-342900" algn="just">
              <a:buFont typeface="+mj-lt"/>
              <a:buAutoNum type="arabicPeriod" startAt="3"/>
            </a:pP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mobil</a:t>
            </a:r>
            <a:r>
              <a:rPr lang="en-ID" dirty="0"/>
              <a:t> </a:t>
            </a:r>
            <a:r>
              <a:rPr lang="en-ID" dirty="0" err="1"/>
              <a:t>bergerak</a:t>
            </a:r>
            <a:r>
              <a:rPr lang="en-ID" dirty="0"/>
              <a:t> </a:t>
            </a:r>
            <a:r>
              <a:rPr lang="en-ID" dirty="0" err="1"/>
              <a:t>lurus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kecepatan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36 km/jam,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menempuh</a:t>
            </a:r>
            <a:r>
              <a:rPr lang="en-ID" dirty="0"/>
              <a:t> </a:t>
            </a:r>
            <a:r>
              <a:rPr lang="en-ID" dirty="0" err="1"/>
              <a:t>jarak</a:t>
            </a:r>
            <a:r>
              <a:rPr lang="en-ID" dirty="0"/>
              <a:t> 150 meter </a:t>
            </a:r>
            <a:r>
              <a:rPr lang="en-ID" dirty="0" err="1"/>
              <a:t>kecepatan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72 km/jam. </a:t>
            </a:r>
            <a:r>
              <a:rPr lang="id-ID" dirty="0"/>
              <a:t>Maka:</a:t>
            </a:r>
          </a:p>
          <a:p>
            <a:pPr marL="342900" lvl="0" indent="12700" algn="just">
              <a:buFont typeface="+mj-lt"/>
              <a:buAutoNum type="alphaLcPeriod"/>
            </a:pP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tempuh</a:t>
            </a:r>
            <a:r>
              <a:rPr lang="en-ID" dirty="0"/>
              <a:t> </a:t>
            </a:r>
            <a:r>
              <a:rPr lang="en-ID" dirty="0" err="1"/>
              <a:t>mobil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?</a:t>
            </a:r>
            <a:endParaRPr lang="id-ID" dirty="0"/>
          </a:p>
          <a:p>
            <a:pPr marL="342900" lvl="0" indent="12700" algn="just">
              <a:buFont typeface="+mj-lt"/>
              <a:buAutoNum type="alphaLcPeriod"/>
            </a:pPr>
            <a:r>
              <a:rPr lang="en-ID" dirty="0" err="1"/>
              <a:t>Buatlah</a:t>
            </a:r>
            <a:r>
              <a:rPr lang="en-ID" dirty="0"/>
              <a:t> </a:t>
            </a:r>
            <a:r>
              <a:rPr lang="en-ID" dirty="0" err="1"/>
              <a:t>tampilan</a:t>
            </a:r>
            <a:r>
              <a:rPr lang="en-ID" dirty="0"/>
              <a:t> GUI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jawaban</a:t>
            </a:r>
            <a:r>
              <a:rPr lang="en-ID" dirty="0"/>
              <a:t> </a:t>
            </a:r>
            <a:r>
              <a:rPr lang="en-ID" dirty="0" err="1"/>
              <a:t>persoalan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id-ID" dirty="0"/>
              <a:t>!</a:t>
            </a:r>
          </a:p>
          <a:p>
            <a:pPr marL="342900" lvl="0" indent="12700" algn="just">
              <a:buFont typeface="+mj-lt"/>
              <a:buAutoNum type="alphaLcPeriod"/>
            </a:pPr>
            <a:r>
              <a:rPr lang="en-ID" dirty="0" err="1"/>
              <a:t>Buatlah</a:t>
            </a:r>
            <a:r>
              <a:rPr lang="en-ID" dirty="0"/>
              <a:t> coding program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GUI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dibuat</a:t>
            </a:r>
            <a:r>
              <a:rPr lang="id-ID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5138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67544" y="188640"/>
            <a:ext cx="1872208" cy="172819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GLB</a:t>
            </a:r>
          </a:p>
        </p:txBody>
      </p:sp>
      <p:sp>
        <p:nvSpPr>
          <p:cNvPr id="3" name="Right Arrow 2"/>
          <p:cNvSpPr/>
          <p:nvPr/>
        </p:nvSpPr>
        <p:spPr>
          <a:xfrm>
            <a:off x="2411760" y="1052736"/>
            <a:ext cx="129614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51920" y="476672"/>
            <a:ext cx="4392488" cy="16561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Gerak</a:t>
            </a:r>
            <a:r>
              <a:rPr lang="en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lurus</a:t>
            </a:r>
            <a:r>
              <a:rPr lang="en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beraturan</a:t>
            </a:r>
            <a:r>
              <a:rPr lang="en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gerak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lurus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benda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kecepatan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Kecepatan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arah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besarnya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kata lain,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percepatannya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nol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d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1391757" y="2060848"/>
            <a:ext cx="121158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Gerak Lurus – Pengertian, Rumus, &amp; Contoh Soal Gerak Luru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781" y="2699545"/>
            <a:ext cx="4527635" cy="1848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39" y="3407709"/>
            <a:ext cx="1056235" cy="1056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5" descr="Apa Perbedaan GLB dan GLBB? - GURU IPA P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7" descr="Apa Perbedaan GLB dan GLBB? - GURU IPA P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9" descr="Apa Perbedaan GLB dan GLBB? - GURU IPA PAT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5301208"/>
            <a:ext cx="5018535" cy="131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894462" y="4548527"/>
            <a:ext cx="23418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Grafik pada GLB</a:t>
            </a:r>
          </a:p>
        </p:txBody>
      </p:sp>
    </p:spTree>
    <p:extLst>
      <p:ext uri="{BB962C8B-B14F-4D97-AF65-F5344CB8AC3E}">
        <p14:creationId xmlns:p14="http://schemas.microsoft.com/office/powerpoint/2010/main" val="522230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665566" y="728700"/>
                <a:ext cx="7812868" cy="5400600"/>
              </a:xfrm>
              <a:prstGeom prst="rect">
                <a:avLst/>
              </a:prstGeom>
              <a:ln w="76200" cmpd="dbl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265113" algn="just">
                  <a:lnSpc>
                    <a:spcPct val="107000"/>
                  </a:lnSpc>
                  <a:spcAft>
                    <a:spcPts val="800"/>
                  </a:spcAft>
                  <a:tabLst>
                    <a:tab pos="7270750" algn="l"/>
                  </a:tabLst>
                </a:pPr>
                <a:r>
                  <a:rPr lang="en-ID" sz="2400" b="1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Contoh</a:t>
                </a:r>
                <a:r>
                  <a:rPr lang="en-ID" sz="2400" b="1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</a:t>
                </a:r>
                <a:r>
                  <a:rPr lang="en-ID" sz="2400" b="1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soal</a:t>
                </a:r>
                <a:r>
                  <a:rPr lang="en-ID" sz="2400" b="1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:</a:t>
                </a:r>
                <a:endParaRPr lang="en-ID" sz="2400" dirty="0">
                  <a:effectLst/>
                  <a:latin typeface="Cambria" pitchFamily="18" charset="0"/>
                  <a:ea typeface="Calibri"/>
                  <a:cs typeface="Times New Roman"/>
                </a:endParaRPr>
              </a:p>
              <a:p>
                <a:pPr marL="265113" algn="just">
                  <a:lnSpc>
                    <a:spcPct val="107000"/>
                  </a:lnSpc>
                  <a:spcAft>
                    <a:spcPts val="800"/>
                  </a:spcAft>
                  <a:tabLst>
                    <a:tab pos="7270750" algn="l"/>
                  </a:tabLst>
                </a:pP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Sebuah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</a:t>
                </a: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sepeda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motor </a:t>
                </a: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bergerak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pada </a:t>
                </a: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lintasan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</a:t>
                </a: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lurus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</a:t>
                </a: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dengan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</a:t>
                </a: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kecepatan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</a:t>
                </a: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konstan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36 km/jam. </a:t>
                </a: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Hitunglah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</a:t>
                </a: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besar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</a:t>
                </a: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jarak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yang </a:t>
                </a: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ditempuh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motor </a:t>
                </a: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setelah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</a:t>
                </a: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melaju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</a:t>
                </a: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selama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10 </a:t>
                </a: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menit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!</a:t>
                </a:r>
                <a:endParaRPr lang="id-ID" dirty="0">
                  <a:effectLst/>
                  <a:latin typeface="Cambria" pitchFamily="18" charset="0"/>
                  <a:ea typeface="Calibri"/>
                  <a:cs typeface="Times New Roman"/>
                </a:endParaRPr>
              </a:p>
              <a:p>
                <a:pPr marL="265113" algn="just">
                  <a:lnSpc>
                    <a:spcPct val="107000"/>
                  </a:lnSpc>
                  <a:spcAft>
                    <a:spcPts val="800"/>
                  </a:spcAft>
                  <a:tabLst>
                    <a:tab pos="7270750" algn="l"/>
                  </a:tabLst>
                </a:pPr>
                <a:r>
                  <a:rPr lang="en-ID" b="1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Diketahui</a:t>
                </a:r>
                <a:r>
                  <a:rPr lang="en-ID" b="1" dirty="0">
                    <a:effectLst/>
                    <a:latin typeface="Cambria" pitchFamily="18" charset="0"/>
                    <a:ea typeface="Calibri"/>
                    <a:cs typeface="Times New Roman"/>
                  </a:rPr>
                  <a:t>: </a:t>
                </a:r>
              </a:p>
              <a:p>
                <a:pPr marL="265113" algn="just">
                  <a:lnSpc>
                    <a:spcPct val="107000"/>
                  </a:lnSpc>
                  <a:spcAft>
                    <a:spcPts val="800"/>
                  </a:spcAft>
                  <a:tabLst>
                    <a:tab pos="7270750" algn="l"/>
                  </a:tabLst>
                </a:pP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v = 36 km/jam = 10 m/s</a:t>
                </a:r>
                <a:endParaRPr lang="id-ID" dirty="0">
                  <a:effectLst/>
                  <a:latin typeface="Cambria" pitchFamily="18" charset="0"/>
                  <a:ea typeface="Calibri"/>
                  <a:cs typeface="Times New Roman"/>
                </a:endParaRPr>
              </a:p>
              <a:p>
                <a:pPr marL="265113" algn="just">
                  <a:lnSpc>
                    <a:spcPct val="107000"/>
                  </a:lnSpc>
                  <a:spcAft>
                    <a:spcPts val="800"/>
                  </a:spcAft>
                  <a:tabLst>
                    <a:tab pos="7270750" algn="l"/>
                  </a:tabLst>
                </a:pP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t = 10 </a:t>
                </a:r>
                <a:r>
                  <a:rPr lang="en-ID" dirty="0" err="1">
                    <a:effectLst/>
                    <a:latin typeface="Cambria" pitchFamily="18" charset="0"/>
                    <a:ea typeface="Calibri"/>
                    <a:cs typeface="Times New Roman"/>
                  </a:rPr>
                  <a:t>menit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= 600 s</a:t>
                </a:r>
              </a:p>
              <a:p>
                <a:pPr marL="265113" algn="just">
                  <a:lnSpc>
                    <a:spcPct val="107000"/>
                  </a:lnSpc>
                  <a:spcAft>
                    <a:spcPts val="800"/>
                  </a:spcAft>
                  <a:tabLst>
                    <a:tab pos="7270750" algn="l"/>
                  </a:tabLst>
                </a:pPr>
                <a:r>
                  <a:rPr lang="en-ID" b="1" dirty="0" err="1">
                    <a:latin typeface="Cambria" pitchFamily="18" charset="0"/>
                    <a:ea typeface="Calibri"/>
                    <a:cs typeface="Times New Roman"/>
                  </a:rPr>
                  <a:t>Ditanya</a:t>
                </a:r>
                <a:r>
                  <a:rPr lang="en-ID" b="1" dirty="0">
                    <a:latin typeface="Cambria" pitchFamily="18" charset="0"/>
                    <a:ea typeface="Calibri"/>
                    <a:cs typeface="Times New Roman"/>
                  </a:rPr>
                  <a:t>:</a:t>
                </a:r>
              </a:p>
              <a:p>
                <a:pPr marL="265113" algn="just">
                  <a:lnSpc>
                    <a:spcPct val="107000"/>
                  </a:lnSpc>
                  <a:spcAft>
                    <a:spcPts val="800"/>
                  </a:spcAft>
                  <a:tabLst>
                    <a:tab pos="7270750" algn="l"/>
                  </a:tabLst>
                </a:pPr>
                <a:r>
                  <a:rPr lang="en-ID" dirty="0">
                    <a:latin typeface="Cambria" pitchFamily="18" charset="0"/>
                    <a:ea typeface="Calibri"/>
                    <a:cs typeface="Times New Roman"/>
                  </a:rPr>
                  <a:t>x</a:t>
                </a:r>
                <a:r>
                  <a:rPr lang="en-ID" dirty="0">
                    <a:effectLst/>
                    <a:latin typeface="Cambria" pitchFamily="18" charset="0"/>
                    <a:ea typeface="Calibri"/>
                    <a:cs typeface="Times New Roman"/>
                  </a:rPr>
                  <a:t> = …. ?</a:t>
                </a:r>
              </a:p>
              <a:p>
                <a:pPr marL="265113" algn="just">
                  <a:lnSpc>
                    <a:spcPct val="107000"/>
                  </a:lnSpc>
                  <a:spcAft>
                    <a:spcPts val="800"/>
                  </a:spcAft>
                  <a:tabLst>
                    <a:tab pos="7270750" algn="l"/>
                  </a:tabLst>
                </a:pPr>
                <a:r>
                  <a:rPr lang="en-ID" b="1" dirty="0">
                    <a:latin typeface="Cambria" pitchFamily="18" charset="0"/>
                    <a:ea typeface="Calibri"/>
                    <a:cs typeface="Times New Roman"/>
                  </a:rPr>
                  <a:t>Jawab:</a:t>
                </a:r>
                <a:endParaRPr lang="id-ID" b="1" dirty="0">
                  <a:effectLst/>
                  <a:latin typeface="Cambria" pitchFamily="18" charset="0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𝑥</m:t>
                      </m:r>
                      <m:r>
                        <a:rPr lang="en-ID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en-ID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𝑣</m:t>
                      </m:r>
                      <m:r>
                        <a:rPr lang="en-ID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∙</m:t>
                      </m:r>
                      <m:r>
                        <a:rPr lang="en-ID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𝑡</m:t>
                      </m:r>
                    </m:oMath>
                  </m:oMathPara>
                </a14:m>
                <a:endParaRPr lang="id-ID" i="1" dirty="0">
                  <a:effectLst/>
                  <a:latin typeface="Cambria" pitchFamily="18" charset="0"/>
                  <a:ea typeface="Times New Roman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𝑥</m:t>
                      </m:r>
                      <m:r>
                        <a:rPr lang="en-ID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d>
                        <m:dPr>
                          <m:ctrlPr>
                            <a:rPr lang="id-ID" i="1"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ID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10</m:t>
                          </m:r>
                          <m:f>
                            <m:fPr>
                              <m:ctrlPr>
                                <a:rPr lang="id-ID" i="1">
                                  <a:effectLst/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en-ID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ID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𝑠</m:t>
                              </m:r>
                            </m:den>
                          </m:f>
                        </m:e>
                      </m:d>
                      <m:r>
                        <a:rPr lang="en-ID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∙</m:t>
                      </m:r>
                      <m:d>
                        <m:dPr>
                          <m:ctrlPr>
                            <a:rPr lang="id-ID" i="1"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ID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600 </m:t>
                          </m:r>
                          <m:r>
                            <a:rPr lang="en-ID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id-ID" dirty="0">
                  <a:effectLst/>
                  <a:latin typeface="Cambria" pitchFamily="18" charset="0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𝑥</m:t>
                      </m:r>
                      <m:r>
                        <a:rPr lang="en-ID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=6000 </m:t>
                      </m:r>
                      <m:r>
                        <a:rPr lang="en-ID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𝑚</m:t>
                      </m:r>
                    </m:oMath>
                  </m:oMathPara>
                </a14:m>
                <a:endParaRPr lang="id-ID" dirty="0">
                  <a:effectLst/>
                  <a:ea typeface="Calibri"/>
                  <a:cs typeface="Times New Roman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ID" dirty="0">
                    <a:effectLst/>
                    <a:latin typeface="Times New Roman"/>
                    <a:ea typeface="Calibri"/>
                    <a:cs typeface="Times New Roman"/>
                  </a:rPr>
                  <a:t> </a:t>
                </a:r>
                <a:endParaRPr lang="id-ID" dirty="0">
                  <a:effectLst/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566" y="728700"/>
                <a:ext cx="7812868" cy="5400600"/>
              </a:xfrm>
              <a:prstGeom prst="rect">
                <a:avLst/>
              </a:prstGeom>
              <a:blipFill>
                <a:blip r:embed="rId2"/>
                <a:stretch>
                  <a:fillRect t="-223" r="-154"/>
                </a:stretch>
              </a:blipFill>
              <a:ln w="76200" cmpd="dbl"/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8374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95536" y="188640"/>
            <a:ext cx="1872208" cy="136815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GLBB</a:t>
            </a:r>
          </a:p>
        </p:txBody>
      </p:sp>
      <p:sp>
        <p:nvSpPr>
          <p:cNvPr id="3" name="Right Arrow 2"/>
          <p:cNvSpPr/>
          <p:nvPr/>
        </p:nvSpPr>
        <p:spPr>
          <a:xfrm>
            <a:off x="2411760" y="764704"/>
            <a:ext cx="129614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1259632" y="1700808"/>
            <a:ext cx="121158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51919" y="171216"/>
            <a:ext cx="5077417" cy="25545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Gerak</a:t>
            </a:r>
            <a:r>
              <a:rPr lang="en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lurus</a:t>
            </a:r>
            <a:r>
              <a:rPr lang="en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berubah</a:t>
            </a:r>
            <a:r>
              <a:rPr lang="en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beraturan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gerak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lurus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arah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mendatar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kecepatan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(v) yang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berubah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percepatan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(a) yang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GLBB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gerak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benda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percepatan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perlambatan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&gt; 0 (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positif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benda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dipercepat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&lt; 0 (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negatif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benda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diperlambat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d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86644" y="3011761"/>
                <a:ext cx="2289281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b="1" i="1">
                          <a:latin typeface="Cambria Math"/>
                        </a:rPr>
                        <m:t>𝒙</m:t>
                      </m:r>
                      <m:r>
                        <a:rPr lang="en-ID" b="1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ID" b="1" i="1"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ID" b="1" i="1">
                          <a:latin typeface="Cambria Math"/>
                        </a:rPr>
                        <m:t>∙</m:t>
                      </m:r>
                      <m:r>
                        <a:rPr lang="en-ID" b="1" i="1">
                          <a:latin typeface="Cambria Math"/>
                        </a:rPr>
                        <m:t>𝒕</m:t>
                      </m:r>
                      <m:r>
                        <a:rPr lang="en-ID" b="1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D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ID" b="1" i="1">
                          <a:latin typeface="Cambria Math"/>
                        </a:rPr>
                        <m:t>∙</m:t>
                      </m:r>
                      <m:r>
                        <a:rPr lang="en-ID" b="1" i="1">
                          <a:latin typeface="Cambria Math"/>
                        </a:rPr>
                        <m:t>𝒂</m:t>
                      </m:r>
                      <m:r>
                        <a:rPr lang="en-ID" b="1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b="1" i="1">
                              <a:latin typeface="Cambria Math"/>
                            </a:rPr>
                            <m:t>𝒕</m:t>
                          </m:r>
                        </m:e>
                        <m:sup>
                          <m:r>
                            <a:rPr lang="en-ID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id-ID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44" y="3011761"/>
                <a:ext cx="2289281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286644" y="3622697"/>
                <a:ext cx="16801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ID" b="1" i="1">
                              <a:latin typeface="Cambria Math"/>
                            </a:rPr>
                            <m:t>𝒕</m:t>
                          </m:r>
                        </m:sub>
                      </m:sSub>
                      <m:r>
                        <a:rPr lang="en-ID" b="1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ID" b="1" i="1"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ID" b="1" i="1">
                          <a:latin typeface="Cambria Math"/>
                        </a:rPr>
                        <m:t>+</m:t>
                      </m:r>
                      <m:r>
                        <a:rPr lang="en-ID" b="1" i="1">
                          <a:latin typeface="Cambria Math"/>
                        </a:rPr>
                        <m:t>𝒂</m:t>
                      </m:r>
                      <m:r>
                        <a:rPr lang="en-ID" b="1" i="1">
                          <a:latin typeface="Cambria Math"/>
                        </a:rPr>
                        <m:t>∙</m:t>
                      </m:r>
                      <m:r>
                        <a:rPr lang="en-ID" b="1" i="1">
                          <a:latin typeface="Cambria Math"/>
                        </a:rPr>
                        <m:t>𝒕</m:t>
                      </m:r>
                    </m:oMath>
                  </m:oMathPara>
                </a14:m>
                <a:endParaRPr lang="id-ID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44" y="3622697"/>
                <a:ext cx="1680140" cy="369332"/>
              </a:xfrm>
              <a:prstGeom prst="rect">
                <a:avLst/>
              </a:prstGeom>
              <a:blipFill>
                <a:blip r:embed="rId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286644" y="4113454"/>
                <a:ext cx="223625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id-ID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1" i="1"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ID" b="1" i="1">
                                  <a:latin typeface="Cambria Math"/>
                                </a:rPr>
                                <m:t>𝒕</m:t>
                              </m:r>
                            </m:sub>
                          </m:sSub>
                        </m:e>
                        <m:sup>
                          <m:r>
                            <a:rPr lang="en-ID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ID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id-ID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b="1" i="1"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ID" b="1" i="1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e>
                        <m:sup>
                          <m:r>
                            <a:rPr lang="en-ID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ID" b="1" i="1">
                          <a:latin typeface="Cambria Math"/>
                        </a:rPr>
                        <m:t>+</m:t>
                      </m:r>
                      <m:r>
                        <a:rPr lang="en-ID" b="1" i="1">
                          <a:latin typeface="Cambria Math"/>
                        </a:rPr>
                        <m:t>𝟐</m:t>
                      </m:r>
                      <m:r>
                        <a:rPr lang="en-ID" b="1" i="1">
                          <a:latin typeface="Cambria Math"/>
                        </a:rPr>
                        <m:t>∙</m:t>
                      </m:r>
                      <m:r>
                        <a:rPr lang="en-ID" b="1" i="1">
                          <a:latin typeface="Cambria Math"/>
                        </a:rPr>
                        <m:t>𝒂</m:t>
                      </m:r>
                      <m:r>
                        <a:rPr lang="en-ID" b="1" i="1">
                          <a:latin typeface="Cambria Math"/>
                        </a:rPr>
                        <m:t>∙</m:t>
                      </m:r>
                      <m:r>
                        <a:rPr lang="en-ID" b="1" i="1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id-ID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44" y="4113454"/>
                <a:ext cx="2236253" cy="375552"/>
              </a:xfrm>
              <a:prstGeom prst="rect">
                <a:avLst/>
              </a:prstGeom>
              <a:blipFill>
                <a:blip r:embed="rId5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Gerak Lurus Berubah Beratura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19" y="2945151"/>
            <a:ext cx="5077417" cy="206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ara Membaca Ticker Timer dan Membuat Grafik GLB-GLBB | FISIKABC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41" y="5253284"/>
            <a:ext cx="5029955" cy="1604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320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72055"/>
            <a:ext cx="7666734" cy="55138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83504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5582" y="2492896"/>
            <a:ext cx="744146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j-lt"/>
              </a:rPr>
              <a:t>GUI </a:t>
            </a:r>
            <a:r>
              <a:rPr lang="id-ID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j-lt"/>
              </a:rPr>
              <a:t>Pada GLB dan GLBB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8126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69" y="908720"/>
            <a:ext cx="8845661" cy="573325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AFD7AC6-343E-4E51-AA8A-139113E1976E}"/>
              </a:ext>
            </a:extLst>
          </p:cNvPr>
          <p:cNvSpPr/>
          <p:nvPr/>
        </p:nvSpPr>
        <p:spPr>
          <a:xfrm>
            <a:off x="143090" y="221704"/>
            <a:ext cx="2922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b="1" dirty="0"/>
              <a:t>Desain GUI GLB dan GLBB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819402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53112"/>
              </p:ext>
            </p:extLst>
          </p:nvPr>
        </p:nvGraphicFramePr>
        <p:xfrm>
          <a:off x="1115616" y="38637"/>
          <a:ext cx="6696744" cy="68811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0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9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18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824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Komponen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Property Inspector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24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FontSize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FontWeight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String/Title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Tag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25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 dirty="0">
                          <a:effectLst/>
                        </a:rPr>
                        <a:t>Static text 1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Rumus Fisika Sederhana Materi GLB dan GLBB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spc="-10" dirty="0">
                          <a:effectLst/>
                        </a:rPr>
                        <a:t>T</a:t>
                      </a:r>
                      <a:r>
                        <a:rPr lang="id-ID" sz="1000" spc="-10" dirty="0">
                          <a:effectLst/>
                        </a:rPr>
                        <a:t>ext1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9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Static text 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v (m/s)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spc="-10" dirty="0">
                          <a:effectLst/>
                        </a:rPr>
                        <a:t>T</a:t>
                      </a:r>
                      <a:r>
                        <a:rPr lang="id-ID" sz="1000" spc="-10" dirty="0">
                          <a:effectLst/>
                        </a:rPr>
                        <a:t>ext2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9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Static text 3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t (s)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spc="-10" dirty="0">
                          <a:effectLst/>
                        </a:rPr>
                        <a:t>T</a:t>
                      </a:r>
                      <a:r>
                        <a:rPr lang="id-ID" sz="1000" spc="-10" dirty="0">
                          <a:effectLst/>
                        </a:rPr>
                        <a:t>ext3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9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Static text 4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 dirty="0">
                          <a:effectLst/>
                        </a:rPr>
                        <a:t>a (m/s2)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spc="-10" dirty="0">
                          <a:effectLst/>
                        </a:rPr>
                        <a:t>T</a:t>
                      </a:r>
                      <a:r>
                        <a:rPr lang="id-ID" sz="1000" spc="-10" dirty="0">
                          <a:effectLst/>
                        </a:rPr>
                        <a:t>ext4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9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Static text 5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s (m)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 dirty="0">
                          <a:effectLst/>
                        </a:rPr>
                        <a:t>Text5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9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Static text 6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s (m)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 dirty="0">
                          <a:effectLst/>
                        </a:rPr>
                        <a:t>Text6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9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Static text 7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vt (m/s)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 dirty="0">
                          <a:effectLst/>
                        </a:rPr>
                        <a:t>Text7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9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Static text 8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vt2 (m/s)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 dirty="0">
                          <a:effectLst/>
                        </a:rPr>
                        <a:t>Text8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2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Edit text 1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kosongkan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spc="-10" dirty="0">
                          <a:effectLst/>
                        </a:rPr>
                        <a:t>e</a:t>
                      </a:r>
                      <a:r>
                        <a:rPr lang="id-ID" sz="1000" spc="-10" dirty="0">
                          <a:effectLst/>
                        </a:rPr>
                        <a:t>dit1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2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Edit text 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kosongkan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spc="-10" dirty="0">
                          <a:effectLst/>
                        </a:rPr>
                        <a:t>e</a:t>
                      </a:r>
                      <a:r>
                        <a:rPr lang="id-ID" sz="1000" spc="-10" dirty="0">
                          <a:effectLst/>
                        </a:rPr>
                        <a:t>dit2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2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Edit text 3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kosongkan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spc="-10" dirty="0">
                          <a:effectLst/>
                        </a:rPr>
                        <a:t>e</a:t>
                      </a:r>
                      <a:r>
                        <a:rPr lang="id-ID" sz="1000" spc="-10" dirty="0">
                          <a:effectLst/>
                        </a:rPr>
                        <a:t>dit3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2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Edit text 4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kosongkan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spc="-10" dirty="0">
                          <a:effectLst/>
                        </a:rPr>
                        <a:t>e</a:t>
                      </a:r>
                      <a:r>
                        <a:rPr lang="id-ID" sz="1000" spc="-10" dirty="0">
                          <a:effectLst/>
                        </a:rPr>
                        <a:t>dit4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2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Edit text 5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kosongkan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spc="-10" dirty="0">
                          <a:effectLst/>
                        </a:rPr>
                        <a:t>e</a:t>
                      </a:r>
                      <a:r>
                        <a:rPr lang="id-ID" sz="1000" spc="-10" dirty="0">
                          <a:effectLst/>
                        </a:rPr>
                        <a:t>dit5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82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Edit text 6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kosongkan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spc="-10" dirty="0">
                          <a:effectLst/>
                        </a:rPr>
                        <a:t>e</a:t>
                      </a:r>
                      <a:r>
                        <a:rPr lang="id-ID" sz="1000" spc="-10" dirty="0">
                          <a:effectLst/>
                        </a:rPr>
                        <a:t>dit6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82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Edit text 7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kosongkan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spc="-10" dirty="0">
                          <a:effectLst/>
                        </a:rPr>
                        <a:t>e</a:t>
                      </a:r>
                      <a:r>
                        <a:rPr lang="id-ID" sz="1000" spc="-10" dirty="0">
                          <a:effectLst/>
                        </a:rPr>
                        <a:t>dit7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164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Push button 1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Hitung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spc="-10" dirty="0">
                          <a:effectLst/>
                        </a:rPr>
                        <a:t>p</a:t>
                      </a:r>
                      <a:r>
                        <a:rPr lang="id-ID" sz="1000" spc="-10" dirty="0">
                          <a:effectLst/>
                        </a:rPr>
                        <a:t>ushbutton1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164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Push button 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Reset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spc="-10" dirty="0">
                          <a:effectLst/>
                        </a:rPr>
                        <a:t>p</a:t>
                      </a:r>
                      <a:r>
                        <a:rPr lang="id-ID" sz="1000" spc="-10" dirty="0">
                          <a:effectLst/>
                        </a:rPr>
                        <a:t>ushbutton2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164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Push button 3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12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Bold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000" spc="-10">
                          <a:effectLst/>
                        </a:rPr>
                        <a:t>Keluar</a:t>
                      </a:r>
                      <a:endParaRPr lang="id-ID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spc="-10" dirty="0">
                          <a:effectLst/>
                        </a:rPr>
                        <a:t>p</a:t>
                      </a:r>
                      <a:r>
                        <a:rPr lang="id-ID" sz="1000" spc="-10" dirty="0">
                          <a:effectLst/>
                        </a:rPr>
                        <a:t>ushbutton3</a:t>
                      </a:r>
                      <a:endParaRPr lang="id-ID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9" marR="43519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764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484784"/>
            <a:ext cx="7416824" cy="23441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D" sz="2000" dirty="0"/>
              <a:t>Setelah </a:t>
            </a:r>
            <a:r>
              <a:rPr lang="en-ID" sz="2000" dirty="0" err="1"/>
              <a:t>selesai</a:t>
            </a:r>
            <a:r>
              <a:rPr lang="en-ID" sz="2000" dirty="0"/>
              <a:t> </a:t>
            </a:r>
            <a:r>
              <a:rPr lang="en-ID" sz="2000" dirty="0" err="1"/>
              <a:t>mendesai</a:t>
            </a:r>
            <a:r>
              <a:rPr lang="en-ID" sz="2000" dirty="0"/>
              <a:t> GUI, </a:t>
            </a:r>
            <a:r>
              <a:rPr lang="en-ID" sz="2000" dirty="0" err="1"/>
              <a:t>langkah</a:t>
            </a:r>
            <a:r>
              <a:rPr lang="en-ID" sz="2000" dirty="0"/>
              <a:t> </a:t>
            </a:r>
            <a:r>
              <a:rPr lang="en-ID" sz="2000" dirty="0" err="1"/>
              <a:t>selanjutnya</a:t>
            </a:r>
            <a:r>
              <a:rPr lang="en-ID" sz="2000" dirty="0"/>
              <a:t> save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nama</a:t>
            </a:r>
            <a:r>
              <a:rPr lang="en-ID" sz="2000" dirty="0"/>
              <a:t> </a:t>
            </a:r>
            <a:r>
              <a:rPr lang="en-ID" sz="2000" dirty="0" err="1"/>
              <a:t>GLB_GLBB.fig</a:t>
            </a:r>
            <a:r>
              <a:rPr lang="en-ID" sz="2000" dirty="0"/>
              <a:t>,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otomatis</a:t>
            </a:r>
            <a:r>
              <a:rPr lang="en-ID" sz="2000" dirty="0"/>
              <a:t> </a:t>
            </a:r>
            <a:r>
              <a:rPr lang="en-ID" sz="2000" dirty="0" err="1"/>
              <a:t>kita</a:t>
            </a:r>
            <a:r>
              <a:rPr lang="en-ID" sz="2000" dirty="0"/>
              <a:t> </a:t>
            </a:r>
            <a:r>
              <a:rPr lang="en-ID" sz="2000" dirty="0" err="1"/>
              <a:t>akan</a:t>
            </a:r>
            <a:r>
              <a:rPr lang="en-ID" sz="2000" dirty="0"/>
              <a:t> </a:t>
            </a:r>
            <a:r>
              <a:rPr lang="en-ID" sz="2000" dirty="0" err="1"/>
              <a:t>membuat</a:t>
            </a:r>
            <a:r>
              <a:rPr lang="en-ID" sz="2000" dirty="0"/>
              <a:t> </a:t>
            </a:r>
            <a:r>
              <a:rPr lang="en-ID" sz="2000" dirty="0" err="1"/>
              <a:t>kerangka</a:t>
            </a:r>
            <a:r>
              <a:rPr lang="en-ID" sz="2000" dirty="0"/>
              <a:t> m-file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nama</a:t>
            </a:r>
            <a:r>
              <a:rPr lang="en-ID" sz="2000" dirty="0"/>
              <a:t> yang </a:t>
            </a:r>
            <a:r>
              <a:rPr lang="en-ID" sz="2000" dirty="0" err="1"/>
              <a:t>sama</a:t>
            </a:r>
            <a:r>
              <a:rPr lang="en-ID" sz="2000" dirty="0"/>
              <a:t> </a:t>
            </a:r>
            <a:r>
              <a:rPr lang="en-ID" sz="2000" dirty="0" err="1"/>
              <a:t>yaitu</a:t>
            </a:r>
            <a:r>
              <a:rPr lang="en-ID" sz="2000" dirty="0"/>
              <a:t> </a:t>
            </a:r>
            <a:r>
              <a:rPr lang="en-ID" sz="2000" dirty="0" err="1"/>
              <a:t>GLB_GLBB.m</a:t>
            </a:r>
            <a:r>
              <a:rPr lang="en-ID" sz="2000" dirty="0"/>
              <a:t>. Dari </a:t>
            </a:r>
            <a:r>
              <a:rPr lang="en-ID" sz="2000" dirty="0" err="1"/>
              <a:t>beberapa</a:t>
            </a:r>
            <a:r>
              <a:rPr lang="en-ID" sz="2000" dirty="0"/>
              <a:t> </a:t>
            </a:r>
            <a:r>
              <a:rPr lang="en-ID" sz="2000" dirty="0" err="1"/>
              <a:t>fungsi</a:t>
            </a:r>
            <a:r>
              <a:rPr lang="en-ID" sz="2000" dirty="0"/>
              <a:t> yang </a:t>
            </a:r>
            <a:r>
              <a:rPr lang="en-ID" sz="2000" dirty="0" err="1"/>
              <a:t>muncul</a:t>
            </a:r>
            <a:r>
              <a:rPr lang="en-ID" sz="2000" dirty="0"/>
              <a:t> di </a:t>
            </a:r>
            <a:r>
              <a:rPr lang="en-ID" sz="2000" dirty="0" err="1"/>
              <a:t>m.file</a:t>
            </a:r>
            <a:r>
              <a:rPr lang="en-ID" sz="2000" dirty="0"/>
              <a:t>, </a:t>
            </a:r>
            <a:r>
              <a:rPr lang="en-ID" sz="2000" dirty="0" err="1"/>
              <a:t>kita</a:t>
            </a:r>
            <a:r>
              <a:rPr lang="en-ID" sz="2000" dirty="0"/>
              <a:t> </a:t>
            </a:r>
            <a:r>
              <a:rPr lang="en-ID" sz="2000" dirty="0" err="1"/>
              <a:t>cukup</a:t>
            </a:r>
            <a:r>
              <a:rPr lang="en-ID" sz="2000" dirty="0"/>
              <a:t> </a:t>
            </a:r>
            <a:r>
              <a:rPr lang="en-ID" sz="2000" dirty="0" err="1"/>
              <a:t>memperhatikan</a:t>
            </a:r>
            <a:r>
              <a:rPr lang="en-ID" sz="2000" dirty="0"/>
              <a:t> </a:t>
            </a:r>
            <a:r>
              <a:rPr lang="en-ID" sz="2000" dirty="0" err="1"/>
              <a:t>fungsi</a:t>
            </a:r>
            <a:r>
              <a:rPr lang="en-ID" sz="2000" dirty="0"/>
              <a:t> yang </a:t>
            </a:r>
            <a:r>
              <a:rPr lang="en-ID" sz="2000" dirty="0" err="1"/>
              <a:t>memiliki</a:t>
            </a:r>
            <a:r>
              <a:rPr lang="en-ID" sz="2000" dirty="0"/>
              <a:t> </a:t>
            </a:r>
            <a:r>
              <a:rPr lang="en-ID" sz="2000" dirty="0" err="1"/>
              <a:t>callback</a:t>
            </a:r>
            <a:r>
              <a:rPr lang="en-ID" sz="2000" dirty="0"/>
              <a:t>.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3063233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240</TotalTime>
  <Words>673</Words>
  <Application>Microsoft Office PowerPoint</Application>
  <PresentationFormat>On-screen Show (4:3)</PresentationFormat>
  <Paragraphs>144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Calibri</vt:lpstr>
      <vt:lpstr>Cambria</vt:lpstr>
      <vt:lpstr>Cambria Math</vt:lpstr>
      <vt:lpstr>Georgia</vt:lpstr>
      <vt:lpstr>Rockwell Extra Bold</vt:lpstr>
      <vt:lpstr>Times New Roman</vt:lpstr>
      <vt:lpstr>Trebuchet MS</vt:lpstr>
      <vt:lpstr>Wingdings</vt:lpstr>
      <vt:lpstr>Wood Type</vt:lpstr>
      <vt:lpstr>Kinematika --- GLB dan GLBB ---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Kinematika</dc:title>
  <dc:creator>LENOVO</dc:creator>
  <cp:lastModifiedBy>Windows10</cp:lastModifiedBy>
  <cp:revision>37</cp:revision>
  <dcterms:created xsi:type="dcterms:W3CDTF">2020-07-28T17:32:12Z</dcterms:created>
  <dcterms:modified xsi:type="dcterms:W3CDTF">2021-12-19T02:16:32Z</dcterms:modified>
</cp:coreProperties>
</file>