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  <p:sldId id="272" r:id="rId16"/>
    <p:sldId id="274" r:id="rId17"/>
    <p:sldId id="275" r:id="rId18"/>
    <p:sldId id="276" r:id="rId19"/>
    <p:sldId id="273" r:id="rId20"/>
    <p:sldId id="277" r:id="rId21"/>
    <p:sldId id="281" r:id="rId22"/>
    <p:sldId id="282" r:id="rId23"/>
    <p:sldId id="283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2" autoAdjust="0"/>
    <p:restoredTop sz="93184" autoAdjust="0"/>
  </p:normalViewPr>
  <p:slideViewPr>
    <p:cSldViewPr snapToGrid="0">
      <p:cViewPr>
        <p:scale>
          <a:sx n="68" d="100"/>
          <a:sy n="68" d="100"/>
        </p:scale>
        <p:origin x="-536" y="-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9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6.sv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8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31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6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6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1882"/>
            <a:ext cx="9144000" cy="1655762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Pertemuan </a:t>
            </a:r>
            <a:r>
              <a:rPr lang="id-ID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Graphic 10" descr="Microscope">
            <a:extLst>
              <a:ext uri="{FF2B5EF4-FFF2-40B4-BE49-F238E27FC236}">
                <a16:creationId xmlns=""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pic>
        <p:nvPicPr>
          <p:cNvPr id="13" name="Graphic 12" descr="Test tubes">
            <a:extLst>
              <a:ext uri="{FF2B5EF4-FFF2-40B4-BE49-F238E27FC236}">
                <a16:creationId xmlns=""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7" name="Graphic 6" descr="Beaker">
            <a:extLst>
              <a:ext uri="{FF2B5EF4-FFF2-40B4-BE49-F238E27FC236}">
                <a16:creationId xmlns=""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Graphic 8" descr="Flask">
            <a:extLst>
              <a:ext uri="{FF2B5EF4-FFF2-40B4-BE49-F238E27FC236}">
                <a16:creationId xmlns=""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ENERGI DAN USAHA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0C7262C-10EE-44B8-80B0-2AB47A11AF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433D409-B468-4F60-847E-0A82CF7EB39A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D71F624-61D6-4699-9AA9-6F9D31172CE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328FF5F0-ABD1-46FE-8679-7C82D495B622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A5FF694E-E178-4611-AF10-FCB1E46939D7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8D6B2006-14D9-4F4E-8967-9F8E9312A7C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91EE8EB9-6C35-4F54-A313-8C2C0786D891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977FB6F1-4DD2-4A4A-ABCA-BDDCBD22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0E7610F4-AAC2-42B5-97A6-02F7440B89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="" xmlns:a16="http://schemas.microsoft.com/office/drawing/2014/main" id="{D5F5D5DA-42A3-4B8F-A751-47356EDE69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0388" y="318052"/>
                <a:ext cx="8160326" cy="58589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Jawab: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𝐹𝑠</m:t>
                      </m:r>
                      <m:func>
                        <m:funcPr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d-ID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id-ID" b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=50⋅4⋅</m:t>
                    </m:r>
                    <m:func>
                      <m:funcPr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</m:oMath>
                </a14:m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=200⋅</m:t>
                    </m:r>
                    <m:f>
                      <m:fPr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=100 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𝑗𝑜𝑢𝑙𝑒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D5F5D5DA-42A3-4B8F-A751-47356EDE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8" y="318052"/>
                <a:ext cx="8160326" cy="5858911"/>
              </a:xfrm>
              <a:prstGeom prst="rect">
                <a:avLst/>
              </a:prstGeom>
              <a:blipFill>
                <a:blip r:embed="rId6"/>
                <a:stretch>
                  <a:fillRect l="-1570" t="-1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64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027257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Hubungan Energi dan Usaha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AEA098C1-E19E-4D03-9A35-14569BC7C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=""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="" xmlns:a16="http://schemas.microsoft.com/office/drawing/2014/main" id="{459B2983-9EC9-4E8E-9D1C-AEF1374173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104" y="1825625"/>
                <a:ext cx="8263709" cy="4351338"/>
              </a:xfrm>
            </p:spPr>
            <p:txBody>
              <a:bodyPr/>
              <a:lstStyle/>
              <a:p>
                <a:r>
                  <a:rPr lang="id-ID" dirty="0"/>
                  <a:t>Energi Potensial dan Usaha</a:t>
                </a:r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Usaha yang dilakukan oleh gaya berat (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r>
                  <a:rPr lang="id-ID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⋅(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459B2983-9EC9-4E8E-9D1C-AEF1374173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4" y="1825625"/>
                <a:ext cx="8263709" cy="4351338"/>
              </a:xfrm>
              <a:blipFill>
                <a:blip r:embed="rId5"/>
                <a:stretch>
                  <a:fillRect l="-1475" t="-2241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28D52973-AA5E-4DAB-BACF-E827897958E3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84700" y="2295318"/>
            <a:ext cx="192218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AEA098C1-E19E-4D03-9A35-14569BC7C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=""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="" xmlns:a16="http://schemas.microsoft.com/office/drawing/2014/main" id="{459B2983-9EC9-4E8E-9D1C-AEF1374173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104" y="365125"/>
                <a:ext cx="8263709" cy="5811838"/>
              </a:xfrm>
            </p:spPr>
            <p:txBody>
              <a:bodyPr/>
              <a:lstStyle/>
              <a:p>
                <a:r>
                  <a:rPr lang="id-ID" dirty="0"/>
                  <a:t>Sehingga dapat ditulis: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Karena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/>
                  <a:t> lebih tinggi maka hasil di atas adalah negatif, dan dari konsep usaha yang dilakukan sistem harus positif maka: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d-ID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id-ID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Yang kita tau bahwa perubahan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dirty="0"/>
                  <a:t> merupakan nilai akhir dikurangi nilai awal. </a:t>
                </a:r>
              </a:p>
              <a:p>
                <a:endParaRPr lang="id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459B2983-9EC9-4E8E-9D1C-AEF1374173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4" y="365125"/>
                <a:ext cx="8263709" cy="5811838"/>
              </a:xfrm>
              <a:blipFill>
                <a:blip r:embed="rId5"/>
                <a:stretch>
                  <a:fillRect l="-1475" t="-1784" r="-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3DC8A9B-FDC6-4B00-BB70-2AD63499645A}"/>
              </a:ext>
            </a:extLst>
          </p:cNvPr>
          <p:cNvSpPr/>
          <p:nvPr/>
        </p:nvSpPr>
        <p:spPr>
          <a:xfrm>
            <a:off x="3591339" y="3193774"/>
            <a:ext cx="2305878" cy="477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55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AEA098C1-E19E-4D03-9A35-14569BC7C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=""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="" xmlns:a16="http://schemas.microsoft.com/office/drawing/2014/main" id="{459B2983-9EC9-4E8E-9D1C-AEF1374173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104" y="365125"/>
                <a:ext cx="8263709" cy="58118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id-ID" dirty="0"/>
                  <a:t>Contoh</a:t>
                </a:r>
              </a:p>
              <a:p>
                <a:pPr marL="0" indent="0">
                  <a:buNone/>
                </a:pPr>
                <a:r>
                  <a:rPr lang="id-ID" dirty="0"/>
                  <a:t>Sebuah benda bermassa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2 </m:t>
                    </m:r>
                    <m:r>
                      <a:rPr lang="id-ID" i="1">
                        <a:latin typeface="Cambria Math"/>
                      </a:rPr>
                      <m:t>𝑘𝑔</m:t>
                    </m:r>
                  </m:oMath>
                </a14:m>
                <a:r>
                  <a:rPr lang="id-ID" dirty="0"/>
                  <a:t> jatuh bebas dari ketinggian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20 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</m:oMath>
                </a14:m>
                <a:r>
                  <a:rPr lang="id-ID" dirty="0"/>
                  <a:t> dari atas tanah. Hitunglah:</a:t>
                </a:r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a. Energi potensial setelah benda bergerak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1 </m:t>
                    </m:r>
                    <m:r>
                      <a:rPr lang="id-ID" i="1">
                        <a:latin typeface="Cambria Math"/>
                      </a:rPr>
                      <m:t>𝑠𝑒𝑘𝑜𝑛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b. Usaha yang dilakukan gaya berat pada saatketinggian benda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10 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Penyelesaian:</a:t>
                </a:r>
              </a:p>
              <a:p>
                <a:pPr marL="0" indent="0">
                  <a:buNone/>
                </a:pPr>
                <a:r>
                  <a:rPr lang="id-ID" dirty="0"/>
                  <a:t>Diketahui: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= 2 </m:t>
                    </m:r>
                    <m:r>
                      <a:rPr lang="id-ID" i="1">
                        <a:latin typeface="Cambria Math"/>
                      </a:rPr>
                      <m:t>𝑘𝑔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 20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Ditanya:</a:t>
                </a:r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 a)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𝐸𝑃</m:t>
                    </m:r>
                    <m:r>
                      <a:rPr lang="id-ID" i="1">
                        <a:latin typeface="Cambria Math"/>
                      </a:rPr>
                      <m:t>2</m:t>
                    </m:r>
                  </m:oMath>
                </a14:m>
                <a:r>
                  <a:rPr lang="id-ID" dirty="0"/>
                  <a:t> = …….saat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 </m:t>
                    </m:r>
                    <m:r>
                      <a:rPr lang="id-ID" i="1">
                        <a:latin typeface="Cambria Math"/>
                      </a:rPr>
                      <m:t>𝑡</m:t>
                    </m:r>
                    <m:r>
                      <a:rPr lang="id-ID" i="1">
                        <a:latin typeface="Cambria Math"/>
                      </a:rPr>
                      <m:t> = 1 </m:t>
                    </m:r>
                    <m:r>
                      <a:rPr lang="id-ID" i="1">
                        <a:latin typeface="Cambria Math"/>
                      </a:rPr>
                      <m:t>𝑠</m:t>
                    </m:r>
                    <m:r>
                      <a:rPr lang="id-ID" i="1">
                        <a:latin typeface="Cambria Math"/>
                      </a:rPr>
                      <m:t> </m:t>
                    </m:r>
                  </m:oMath>
                </a14:m>
                <a:r>
                  <a:rPr lang="id-ID" dirty="0"/>
                  <a:t>?</a:t>
                </a:r>
                <a:endParaRPr lang="en-US" dirty="0"/>
              </a:p>
              <a:p>
                <a:pPr marL="0" indent="0">
                  <a:buNone/>
                </a:pPr>
                <a:r>
                  <a:rPr lang="id-ID" dirty="0"/>
                  <a:t> b)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𝑊</m:t>
                    </m:r>
                  </m:oMath>
                </a14:m>
                <a:r>
                  <a:rPr lang="id-ID" dirty="0"/>
                  <a:t> = …….. saat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h</m:t>
                    </m:r>
                    <m:r>
                      <a:rPr lang="id-ID" i="1">
                        <a:latin typeface="Cambria Math"/>
                      </a:rPr>
                      <m:t>2 = 10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 </m:t>
                    </m:r>
                  </m:oMath>
                </a14:m>
                <a:r>
                  <a:rPr lang="id-ID" dirty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459B2983-9EC9-4E8E-9D1C-AEF1374173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4" y="365125"/>
                <a:ext cx="8263709" cy="5811838"/>
              </a:xfrm>
              <a:blipFill>
                <a:blip r:embed="rId5"/>
                <a:stretch>
                  <a:fillRect l="-1327" t="-2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3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875ED7-30C7-4E74-A622-A2CB6B20AC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9DBDED08-7BE3-482C-880A-FEAF97C06835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05350CBC-DA8B-4B3A-858D-9C495706358A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BD40B023-0A1C-4D18-9D3C-FC2FFE4A238B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D7BB177D-5720-4DEB-9EF0-47E89BC8C893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908329AC-B595-4332-9144-036E00A4140D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B6DBE66-79C4-4BAB-BCDA-89717F97892E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Beaker">
              <a:extLst>
                <a:ext uri="{FF2B5EF4-FFF2-40B4-BE49-F238E27FC236}">
                  <a16:creationId xmlns="" xmlns:a16="http://schemas.microsoft.com/office/drawing/2014/main" id="{751465E8-F8BA-4FAA-8563-41E190987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1" y="1311366"/>
            <a:ext cx="6782963" cy="448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046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875ED7-30C7-4E74-A622-A2CB6B20AC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9DBDED08-7BE3-482C-880A-FEAF97C06835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05350CBC-DA8B-4B3A-858D-9C495706358A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BD40B023-0A1C-4D18-9D3C-FC2FFE4A238B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D7BB177D-5720-4DEB-9EF0-47E89BC8C893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908329AC-B595-4332-9144-036E00A4140D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B6DBE66-79C4-4BAB-BCDA-89717F97892E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Beaker">
              <a:extLst>
                <a:ext uri="{FF2B5EF4-FFF2-40B4-BE49-F238E27FC236}">
                  <a16:creationId xmlns="" xmlns:a16="http://schemas.microsoft.com/office/drawing/2014/main" id="{751465E8-F8BA-4FAA-8563-41E190987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07" y="1375391"/>
            <a:ext cx="51149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35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AEA098C1-E19E-4D03-9A35-14569BC7C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3" name="Graphic 12" descr="Beaker">
              <a:extLst>
                <a:ext uri="{FF2B5EF4-FFF2-40B4-BE49-F238E27FC236}">
                  <a16:creationId xmlns=""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="" xmlns:a16="http://schemas.microsoft.com/office/drawing/2014/main" id="{459B2983-9EC9-4E8E-9D1C-AEF1374173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104" y="304800"/>
                <a:ext cx="8263709" cy="5872163"/>
              </a:xfrm>
            </p:spPr>
            <p:txBody>
              <a:bodyPr/>
              <a:lstStyle/>
              <a:p>
                <a:r>
                  <a:rPr lang="id-ID" dirty="0"/>
                  <a:t>Energi Kinetik dan Usaha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Ingat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id-ID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id-ID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𝑎𝑠</m:t>
                    </m:r>
                  </m:oMath>
                </a14:m>
                <a:r>
                  <a:rPr lang="id-ID" dirty="0"/>
                  <a:t> </a:t>
                </a:r>
                <a:r>
                  <a:rPr lang="id-ID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𝑎𝑠</m:t>
                    </m:r>
                    <m:r>
                      <a:rPr lang="id-ID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sSup>
                      <m:sSupPr>
                        <m:ctrlPr>
                          <a:rPr lang="id-ID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sSubSup>
                      <m:sSubSupPr>
                        <m:ctrlPr>
                          <a:rPr lang="id-ID" b="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bSup>
                    <m:r>
                      <a:rPr lang="id-ID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Sehingga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𝑣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bSup>
                        <m:sSubSupPr>
                          <m:ctrlPr>
                            <a:rPr lang="id-ID" i="1">
                              <a:latin typeface="Cambria Math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𝑣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0</m:t>
                          </m:r>
                        </m:sub>
                        <m:sup>
                          <m:r>
                            <a:rPr lang="id-ID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bSup>
                      <m:r>
                        <a:rPr lang="id-ID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Atau dapat dituliskan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</m:t>
                      </m:r>
                      <m:sSubSup>
                        <m:sSubSup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d-ID" b="0" i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459B2983-9EC9-4E8E-9D1C-AEF1374173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104" y="304800"/>
                <a:ext cx="8263709" cy="5872163"/>
              </a:xfrm>
              <a:blipFill>
                <a:blip r:embed="rId5"/>
                <a:stretch>
                  <a:fillRect l="-1475" t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0858481-4933-4418-9BAD-7D1548F8BD80}"/>
              </a:ext>
            </a:extLst>
          </p:cNvPr>
          <p:cNvSpPr/>
          <p:nvPr/>
        </p:nvSpPr>
        <p:spPr>
          <a:xfrm>
            <a:off x="3843130" y="5406887"/>
            <a:ext cx="1762540" cy="6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2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4CA28071-93A6-43B3-BA0C-C2844BE4D4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6410" y="384312"/>
                <a:ext cx="8219886" cy="5845659"/>
              </a:xfrm>
            </p:spPr>
            <p:txBody>
              <a:bodyPr/>
              <a:lstStyle/>
              <a:p>
                <a:r>
                  <a:rPr lang="id-ID" dirty="0"/>
                  <a:t>Contoh</a:t>
                </a:r>
              </a:p>
              <a:p>
                <a:pPr marL="0" indent="0">
                  <a:buNone/>
                </a:pPr>
                <a:r>
                  <a:rPr lang="id-ID" dirty="0"/>
                  <a:t>Sebuah benda bermassa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4 </m:t>
                    </m:r>
                    <m:r>
                      <a:rPr lang="id-ID" i="1">
                        <a:latin typeface="Cambria Math"/>
                      </a:rPr>
                      <m:t>𝑘𝑔</m:t>
                    </m:r>
                  </m:oMath>
                </a14:m>
                <a:r>
                  <a:rPr lang="id-ID" dirty="0"/>
                  <a:t> mula-mula diam kemudian bergerak lurus dengan percepatan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3 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/</m:t>
                    </m:r>
                    <m:r>
                      <a:rPr lang="id-ID" i="1">
                        <a:latin typeface="Cambria Math"/>
                      </a:rPr>
                      <m:t>𝑠</m:t>
                    </m:r>
                    <m:r>
                      <a:rPr lang="id-ID" i="1">
                        <a:latin typeface="Cambria Math"/>
                      </a:rPr>
                      <m:t>².</m:t>
                    </m:r>
                  </m:oMath>
                </a14:m>
                <a:r>
                  <a:rPr lang="id-ID" dirty="0"/>
                  <a:t> Hitunglah usaha yang diubah menjadi energi kinetik setelah 3 detik!</a:t>
                </a:r>
                <a:endParaRPr lang="en-US" dirty="0"/>
              </a:p>
              <a:p>
                <a:endParaRPr lang="id-ID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A28071-93A6-43B3-BA0C-C2844BE4D4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6410" y="384312"/>
                <a:ext cx="8219886" cy="5845659"/>
              </a:xfrm>
              <a:blipFill>
                <a:blip r:embed="rId2"/>
                <a:stretch>
                  <a:fillRect l="-1483" t="-1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1DDA24DE-D5EF-489A-AA02-E6C41CD95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3B094B9A-BD35-4C59-95C7-B61D0A65D996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A95A6EC0-C2EF-40AE-BCC9-014FEEE975A4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848604D9-B3F0-4772-A647-CAFBFA0F42DB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49B12EE2-1869-492C-B244-CDACEF830FB4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07DB0563-C632-4CE0-B1B6-4461523F4791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BE088F25-D251-4EB5-9945-C86567C693CB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Beaker">
              <a:extLst>
                <a:ext uri="{FF2B5EF4-FFF2-40B4-BE49-F238E27FC236}">
                  <a16:creationId xmlns="" xmlns:a16="http://schemas.microsoft.com/office/drawing/2014/main" id="{17222557-A742-44C4-BF3B-4F033D3AF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88" y="2457547"/>
            <a:ext cx="73723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548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99911" y="184210"/>
                <a:ext cx="1025031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id-ID" sz="2400" b="1" dirty="0" smtClean="0">
                    <a:solidFill>
                      <a:schemeClr val="bg1"/>
                    </a:solidFill>
                  </a:rPr>
                  <a:t>CONTOH PROGRAM MATLAB</a:t>
                </a:r>
                <a:endParaRPr lang="id-ID" sz="2400" dirty="0">
                  <a:solidFill>
                    <a:schemeClr val="bg1"/>
                  </a:solidFill>
                </a:endParaRPr>
              </a:p>
              <a:p>
                <a:r>
                  <a:rPr lang="id-ID" dirty="0">
                    <a:solidFill>
                      <a:schemeClr val="bg1"/>
                    </a:solidFill>
                  </a:rPr>
                  <a:t>Program yang dibuat yaitu kalkulator yang digunakan untuk menghitung contoh soal yang ada di </a:t>
                </a:r>
                <a:r>
                  <a:rPr lang="id-ID" dirty="0" smtClean="0">
                    <a:solidFill>
                      <a:schemeClr val="bg1"/>
                    </a:solidFill>
                  </a:rPr>
                  <a:t>atas. Pertama </a:t>
                </a:r>
                <a:r>
                  <a:rPr lang="id-ID" dirty="0">
                    <a:solidFill>
                      <a:schemeClr val="bg1"/>
                    </a:solidFill>
                  </a:rPr>
                  <a:t>yang perlu diperhatikan adalah besaran apa saja yang akan dimasukkan dan sebagai keluaran. </a:t>
                </a:r>
              </a:p>
              <a:p>
                <a:endParaRPr lang="id-ID" dirty="0" smtClean="0">
                  <a:solidFill>
                    <a:schemeClr val="bg1"/>
                  </a:solidFill>
                </a:endParaRPr>
              </a:p>
              <a:p>
                <a:r>
                  <a:rPr lang="id-ID" dirty="0" smtClean="0">
                    <a:solidFill>
                      <a:schemeClr val="bg1"/>
                    </a:solidFill>
                  </a:rPr>
                  <a:t>Jika </a:t>
                </a:r>
                <a:r>
                  <a:rPr lang="id-ID" dirty="0">
                    <a:solidFill>
                      <a:schemeClr val="bg1"/>
                    </a:solidFill>
                  </a:rPr>
                  <a:t>diambil contoh di atas hubungan energi kinetik dan usaha maka sebagai masukkan adalah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bg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id-ID" dirty="0">
                    <a:solidFill>
                      <a:schemeClr val="bg1"/>
                    </a:solidFill>
                  </a:rPr>
                  <a:t>,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id-ID" dirty="0">
                    <a:solidFill>
                      <a:schemeClr val="bg1"/>
                    </a:solidFill>
                  </a:rPr>
                  <a:t>, dan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bg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11" y="184210"/>
                <a:ext cx="10250311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535" t="-3101" b="-50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10" y="1742581"/>
            <a:ext cx="5847645" cy="464693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6705600" y="3104444"/>
            <a:ext cx="1512711" cy="203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505711" y="3036767"/>
            <a:ext cx="1231427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Tampilan gui</a:t>
            </a: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9630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164" y="98476"/>
            <a:ext cx="5308209" cy="6703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600" dirty="0"/>
              <a:t>Coding Tombol HITUNG:</a:t>
            </a:r>
          </a:p>
          <a:p>
            <a:r>
              <a:rPr lang="en-US" sz="1600" dirty="0"/>
              <a:t>m = str2double(get(handles.edit1,'string'));</a:t>
            </a:r>
            <a:endParaRPr lang="id-ID" sz="1600" dirty="0"/>
          </a:p>
          <a:p>
            <a:r>
              <a:rPr lang="en-US" sz="1600" dirty="0"/>
              <a:t>v0 = str2double(get(handles.edit2,'string'));</a:t>
            </a:r>
            <a:endParaRPr lang="id-ID" sz="1600" dirty="0"/>
          </a:p>
          <a:p>
            <a:r>
              <a:rPr lang="en-US" sz="1600" dirty="0"/>
              <a:t>a = str2double(get(handles.edit3,'string'));</a:t>
            </a:r>
            <a:endParaRPr lang="id-ID" sz="1600" dirty="0"/>
          </a:p>
          <a:p>
            <a:r>
              <a:rPr lang="en-US" sz="1600" dirty="0"/>
              <a:t>t = str2double(get(handles.edit4,'string'));</a:t>
            </a:r>
            <a:endParaRPr lang="id-ID" sz="1600" dirty="0"/>
          </a:p>
          <a:p>
            <a:r>
              <a:rPr lang="en-US" sz="1600" dirty="0"/>
              <a:t> </a:t>
            </a:r>
            <a:endParaRPr lang="id-ID" sz="1600" dirty="0"/>
          </a:p>
          <a:p>
            <a:r>
              <a:rPr lang="en-US" sz="1600" dirty="0"/>
              <a:t>v = get(handles.radiobutton1,'value');</a:t>
            </a:r>
            <a:endParaRPr lang="id-ID" sz="1600" dirty="0"/>
          </a:p>
          <a:p>
            <a:r>
              <a:rPr lang="en-US" sz="1600" dirty="0"/>
              <a:t>w = get(handles.radiobutton2,'value');</a:t>
            </a:r>
            <a:endParaRPr lang="id-ID" sz="1600" dirty="0"/>
          </a:p>
          <a:p>
            <a:r>
              <a:rPr lang="en-US" sz="1600" dirty="0"/>
              <a:t>x = get(handles.radiobutton3,'value');</a:t>
            </a:r>
            <a:endParaRPr lang="id-ID" sz="1600" dirty="0"/>
          </a:p>
          <a:p>
            <a:r>
              <a:rPr lang="en-US" sz="1600" dirty="0"/>
              <a:t>y = get(handles.radiobutton4,'value');</a:t>
            </a:r>
            <a:endParaRPr lang="id-ID" sz="1600" dirty="0"/>
          </a:p>
          <a:p>
            <a:r>
              <a:rPr lang="id-ID" sz="1600" dirty="0"/>
              <a:t> </a:t>
            </a:r>
          </a:p>
          <a:p>
            <a:r>
              <a:rPr lang="en-US" sz="1600" dirty="0"/>
              <a:t>%</a:t>
            </a:r>
            <a:r>
              <a:rPr lang="en-US" sz="1600" dirty="0" err="1"/>
              <a:t>perhitungan</a:t>
            </a:r>
            <a:endParaRPr lang="id-ID" sz="1600" dirty="0"/>
          </a:p>
          <a:p>
            <a:r>
              <a:rPr lang="en-US" sz="1600" dirty="0" err="1"/>
              <a:t>vt</a:t>
            </a:r>
            <a:r>
              <a:rPr lang="en-US" sz="1600" dirty="0"/>
              <a:t> = v0 + a*t;</a:t>
            </a:r>
            <a:endParaRPr lang="id-ID" sz="1600" dirty="0"/>
          </a:p>
          <a:p>
            <a:r>
              <a:rPr lang="en-US" sz="1600" dirty="0"/>
              <a:t>Ek2 = 0.5*m*</a:t>
            </a:r>
            <a:r>
              <a:rPr lang="en-US" sz="1600" dirty="0" err="1"/>
              <a:t>vt</a:t>
            </a:r>
            <a:r>
              <a:rPr lang="en-US" sz="1600" dirty="0"/>
              <a:t>*</a:t>
            </a:r>
            <a:r>
              <a:rPr lang="en-US" sz="1600" dirty="0" err="1"/>
              <a:t>vt</a:t>
            </a:r>
            <a:r>
              <a:rPr lang="en-US" sz="1600" dirty="0"/>
              <a:t>;</a:t>
            </a:r>
            <a:endParaRPr lang="id-ID" sz="1600" dirty="0"/>
          </a:p>
          <a:p>
            <a:r>
              <a:rPr lang="en-US" sz="1600" dirty="0"/>
              <a:t>Ek1 = 0.5*m*v0*v0;</a:t>
            </a:r>
            <a:endParaRPr lang="id-ID" sz="1600" dirty="0"/>
          </a:p>
          <a:p>
            <a:r>
              <a:rPr lang="en-US" sz="1600" dirty="0"/>
              <a:t>W = Ek2 - Ek1;</a:t>
            </a:r>
            <a:endParaRPr lang="id-ID" sz="1600" dirty="0"/>
          </a:p>
          <a:p>
            <a:r>
              <a:rPr lang="en-US" sz="1600" dirty="0"/>
              <a:t>s = v0*t+0.5*a*t^2;</a:t>
            </a:r>
            <a:endParaRPr lang="id-ID" sz="1600" dirty="0"/>
          </a:p>
          <a:p>
            <a:r>
              <a:rPr lang="en-US" sz="1600" dirty="0"/>
              <a:t> </a:t>
            </a:r>
            <a:endParaRPr lang="id-ID" sz="1600" dirty="0"/>
          </a:p>
          <a:p>
            <a:r>
              <a:rPr lang="en-US" sz="1600" dirty="0"/>
              <a:t>if (v==1)</a:t>
            </a:r>
            <a:endParaRPr lang="id-ID" sz="1600" dirty="0"/>
          </a:p>
          <a:p>
            <a:r>
              <a:rPr lang="en-US" sz="1600" dirty="0"/>
              <a:t>    set(handles.edit5,'string',vt)</a:t>
            </a:r>
            <a:endParaRPr lang="id-ID" sz="1600" dirty="0"/>
          </a:p>
          <a:p>
            <a:r>
              <a:rPr lang="en-US" sz="1600" dirty="0" err="1"/>
              <a:t>elseif</a:t>
            </a:r>
            <a:r>
              <a:rPr lang="en-US" sz="1600" dirty="0"/>
              <a:t> (w==1)</a:t>
            </a:r>
            <a:endParaRPr lang="id-ID" sz="1600" dirty="0"/>
          </a:p>
          <a:p>
            <a:r>
              <a:rPr lang="en-US" sz="1600" dirty="0"/>
              <a:t>    set(handles.edit5,'string',Ek2)</a:t>
            </a:r>
            <a:endParaRPr lang="id-ID" sz="1600" dirty="0"/>
          </a:p>
          <a:p>
            <a:r>
              <a:rPr lang="en-US" sz="1600" dirty="0" err="1"/>
              <a:t>elseif</a:t>
            </a:r>
            <a:r>
              <a:rPr lang="en-US" sz="1600" dirty="0"/>
              <a:t> (x==1)</a:t>
            </a:r>
            <a:endParaRPr lang="id-ID" sz="1600" dirty="0"/>
          </a:p>
          <a:p>
            <a:r>
              <a:rPr lang="en-US" sz="1600" dirty="0"/>
              <a:t>    set(handles.edit5,'string',W)</a:t>
            </a:r>
            <a:endParaRPr lang="id-ID" sz="1600" dirty="0"/>
          </a:p>
          <a:p>
            <a:r>
              <a:rPr lang="en-US" sz="1600" dirty="0" err="1"/>
              <a:t>elseif</a:t>
            </a:r>
            <a:r>
              <a:rPr lang="en-US" sz="1600" dirty="0"/>
              <a:t> (y==1)</a:t>
            </a:r>
            <a:endParaRPr lang="id-ID" sz="1600" dirty="0"/>
          </a:p>
          <a:p>
            <a:r>
              <a:rPr lang="en-US" sz="1600" dirty="0"/>
              <a:t>    set(handles.edit5,'string',s)</a:t>
            </a:r>
            <a:endParaRPr lang="id-ID" sz="1600" dirty="0"/>
          </a:p>
          <a:p>
            <a:r>
              <a:rPr lang="en-US" sz="1600" dirty="0"/>
              <a:t>end</a:t>
            </a:r>
            <a:endParaRPr lang="id-ID" sz="1600" dirty="0"/>
          </a:p>
        </p:txBody>
      </p:sp>
      <p:sp>
        <p:nvSpPr>
          <p:cNvPr id="3" name="Rectangle 2"/>
          <p:cNvSpPr/>
          <p:nvPr/>
        </p:nvSpPr>
        <p:spPr>
          <a:xfrm>
            <a:off x="6006917" y="112544"/>
            <a:ext cx="5345713" cy="6689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Coding tombol ULANGI</a:t>
            </a:r>
          </a:p>
          <a:p>
            <a:r>
              <a:rPr lang="en-US" dirty="0"/>
              <a:t>set(handles.edit1,'string',0);</a:t>
            </a:r>
            <a:endParaRPr lang="id-ID" dirty="0"/>
          </a:p>
          <a:p>
            <a:r>
              <a:rPr lang="en-US" dirty="0"/>
              <a:t>set(handles.edit2,'string',0);</a:t>
            </a:r>
            <a:endParaRPr lang="id-ID" dirty="0"/>
          </a:p>
          <a:p>
            <a:r>
              <a:rPr lang="en-US" dirty="0"/>
              <a:t>set(handles.edit3,'string',0);</a:t>
            </a:r>
            <a:endParaRPr lang="id-ID" dirty="0"/>
          </a:p>
          <a:p>
            <a:r>
              <a:rPr lang="en-US" dirty="0"/>
              <a:t>set(handles.edit4,'string',0);</a:t>
            </a:r>
            <a:endParaRPr lang="id-ID" dirty="0"/>
          </a:p>
          <a:p>
            <a:r>
              <a:rPr lang="en-US" dirty="0"/>
              <a:t>set(handles.edit5,'string',0);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285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378529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Energi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14465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 dirty="0">
                <a:solidFill>
                  <a:schemeClr val="tx2"/>
                </a:solidFill>
              </a:rPr>
              <a:t>Energi adalah besaran yang dapat diubah dari satu bentuk ke bentuk lain, tetapi tidak dapat diciptakan atau dimusnahkan.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798EA88B-C439-4F17-9585-820972CE0B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Graphic 10" descr="Clipboard">
              <a:extLst>
                <a:ext uri="{FF2B5EF4-FFF2-40B4-BE49-F238E27FC236}">
                  <a16:creationId xmlns=""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2" name="Graphic 11" descr="Pencil">
            <a:extLst>
              <a:ext uri="{FF2B5EF4-FFF2-40B4-BE49-F238E27FC236}">
                <a16:creationId xmlns="" xmlns:a16="http://schemas.microsoft.com/office/drawing/2014/main" id="{F945B320-008B-4807-9BF3-1E3E2C729A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5" y="1737360"/>
            <a:ext cx="7188591" cy="44021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97005" y="519557"/>
            <a:ext cx="8432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Tampilan GUI setelah di RUN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4400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1DDA24DE-D5EF-489A-AA02-E6C41CD95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3B094B9A-BD35-4C59-95C7-B61D0A65D996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A95A6EC0-C2EF-40AE-BCC9-014FEEE975A4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848604D9-B3F0-4772-A647-CAFBFA0F42DB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49B12EE2-1869-492C-B244-CDACEF830FB4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07DB0563-C632-4CE0-B1B6-4461523F4791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BE088F25-D251-4EB5-9945-C86567C693CB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Beaker">
              <a:extLst>
                <a:ext uri="{FF2B5EF4-FFF2-40B4-BE49-F238E27FC236}">
                  <a16:creationId xmlns="" xmlns:a16="http://schemas.microsoft.com/office/drawing/2014/main" id="{17222557-A742-44C4-BF3B-4F033D3AF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="" xmlns:a16="http://schemas.microsoft.com/office/drawing/2014/main" id="{9B89BD89-33EC-480B-8735-8AB8C852FD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810" y="1378423"/>
                <a:ext cx="8542004" cy="4798539"/>
              </a:xfrm>
            </p:spPr>
            <p:txBody>
              <a:bodyPr/>
              <a:lstStyle/>
              <a:p>
                <a:pPr marL="514350" lvl="0" indent="-514350" algn="just">
                  <a:buFont typeface="+mj-lt"/>
                  <a:buAutoNum type="arabicPeriod"/>
                </a:pPr>
                <a:r>
                  <a:rPr lang="id-ID" dirty="0"/>
                  <a:t>Seseorang menarik sebuah balok dengan gaya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500 </m:t>
                    </m:r>
                    <m:r>
                      <a:rPr lang="id-ID" i="1">
                        <a:latin typeface="Cambria Math"/>
                      </a:rPr>
                      <m:t>𝑁</m:t>
                    </m:r>
                  </m:oMath>
                </a14:m>
                <a:r>
                  <a:rPr lang="id-ID" dirty="0"/>
                  <a:t>, dengan sudut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37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id-ID" dirty="0"/>
                  <a:t> terhadap lintasanya, tentukan usaha yang dilakukan sepanjang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20 </m:t>
                    </m:r>
                    <m:r>
                      <a:rPr lang="id-ID" i="1">
                        <a:latin typeface="Cambria Math"/>
                      </a:rPr>
                      <m:t>𝑚𝑒𝑡𝑒𝑟</m:t>
                    </m:r>
                  </m:oMath>
                </a14:m>
                <a:r>
                  <a:rPr lang="id-ID" dirty="0"/>
                  <a:t> dari titik </a:t>
                </a:r>
                <a:r>
                  <a:rPr lang="id-ID" dirty="0" smtClean="0"/>
                  <a:t>awal dan buatlah tampilan GUI pada persoalan tersebut?</a:t>
                </a:r>
                <a:endParaRPr lang="en-US" dirty="0"/>
              </a:p>
              <a:p>
                <a:pPr marL="514350" lvl="0" indent="-514350" algn="just">
                  <a:buFont typeface="+mj-lt"/>
                  <a:buAutoNum type="arabicPeriod"/>
                </a:pPr>
                <a:r>
                  <a:rPr lang="id-ID" dirty="0"/>
                  <a:t>Sebuah benda dengan massa 1 kg dilemparkan vertikal keatas dengan kecepatan awal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40 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/</m:t>
                    </m:r>
                    <m:r>
                      <a:rPr lang="id-ID" i="1">
                        <a:latin typeface="Cambria Math"/>
                      </a:rPr>
                      <m:t>𝑠</m:t>
                    </m:r>
                  </m:oMath>
                </a14:m>
                <a:r>
                  <a:rPr lang="id-ID" dirty="0"/>
                  <a:t>. Bila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𝑔</m:t>
                    </m:r>
                    <m:r>
                      <a:rPr lang="id-ID" i="1">
                        <a:latin typeface="Cambria Math"/>
                      </a:rPr>
                      <m:t> = 10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dirty="0"/>
                  <a:t>, besarnya energi kinetik saat ketinggianya mencapai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20 </m:t>
                    </m:r>
                    <m:r>
                      <a:rPr lang="id-ID" i="1">
                        <a:latin typeface="Cambria Math"/>
                      </a:rPr>
                      <m:t>𝑚𝑒𝑡𝑒𝑟</m:t>
                    </m:r>
                  </m:oMath>
                </a14:m>
                <a:r>
                  <a:rPr lang="id-ID" dirty="0"/>
                  <a:t> adalah</a:t>
                </a:r>
                <a:endParaRPr lang="en-US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B89BD89-33EC-480B-8735-8AB8C852FD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10" y="1378423"/>
                <a:ext cx="8542004" cy="4798539"/>
              </a:xfrm>
              <a:blipFill rotWithShape="1">
                <a:blip r:embed="rId4"/>
                <a:stretch>
                  <a:fillRect l="-1499" t="-2160" r="-14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1D4B794-D54C-4171-B911-9793D8ED57DE}"/>
              </a:ext>
            </a:extLst>
          </p:cNvPr>
          <p:cNvSpPr txBox="1"/>
          <p:nvPr/>
        </p:nvSpPr>
        <p:spPr>
          <a:xfrm>
            <a:off x="3815929" y="404997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/>
              <a:t>LATIHAN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9009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B0265766-88F5-406E-9757-7D1D66E7D4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320" y="464024"/>
                <a:ext cx="8470840" cy="6288468"/>
              </a:xfrm>
            </p:spPr>
            <p:txBody>
              <a:bodyPr>
                <a:normAutofit lnSpcReduction="10000"/>
              </a:bodyPr>
              <a:lstStyle/>
              <a:p>
                <a:pPr marL="514350" lvl="0" indent="-514350" algn="just">
                  <a:buFont typeface="+mj-lt"/>
                  <a:buAutoNum type="arabicPeriod" startAt="3"/>
                </a:pPr>
                <a:r>
                  <a:rPr lang="id-ID" dirty="0"/>
                  <a:t>Sebuah mobil sedan bermassa m bergerak dengan kecepatan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10 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/</m:t>
                    </m:r>
                    <m:r>
                      <a:rPr lang="id-ID" i="1">
                        <a:latin typeface="Cambria Math"/>
                      </a:rPr>
                      <m:t>𝑠</m:t>
                    </m:r>
                  </m:oMath>
                </a14:m>
                <a:r>
                  <a:rPr lang="id-ID" dirty="0"/>
                  <a:t> sehingga memiliki energi kinetik sebesar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250 </m:t>
                    </m:r>
                    <m:r>
                      <a:rPr lang="id-ID" i="1">
                        <a:latin typeface="Cambria Math"/>
                      </a:rPr>
                      <m:t>𝑗𝑜𝑢𝑙𝑒</m:t>
                    </m:r>
                  </m:oMath>
                </a14:m>
                <a:r>
                  <a:rPr lang="id-ID" dirty="0"/>
                  <a:t>. </a:t>
                </a:r>
                <a:endParaRPr lang="en-US" dirty="0"/>
              </a:p>
              <a:p>
                <a:pPr marL="914400" lvl="1" indent="-457200" algn="just">
                  <a:buFont typeface="+mj-lt"/>
                  <a:buAutoNum type="alphaLcPeriod"/>
                </a:pPr>
                <a:r>
                  <a:rPr lang="id-ID" sz="2800" dirty="0"/>
                  <a:t>Berapakah energi benda tersebut jika kecepatannya menjadi </a:t>
                </a:r>
                <a14:m>
                  <m:oMath xmlns:m="http://schemas.openxmlformats.org/officeDocument/2006/math">
                    <m:r>
                      <a:rPr lang="id-ID" sz="2800" i="1">
                        <a:latin typeface="Cambria Math"/>
                      </a:rPr>
                      <m:t>50 </m:t>
                    </m:r>
                    <m:r>
                      <a:rPr lang="id-ID" sz="2800" i="1">
                        <a:latin typeface="Cambria Math"/>
                      </a:rPr>
                      <m:t>𝑚</m:t>
                    </m:r>
                    <m:r>
                      <a:rPr lang="id-ID" sz="2800" i="1">
                        <a:latin typeface="Cambria Math"/>
                      </a:rPr>
                      <m:t>/</m:t>
                    </m:r>
                    <m:r>
                      <a:rPr lang="id-ID" sz="2800" i="1">
                        <a:latin typeface="Cambria Math"/>
                      </a:rPr>
                      <m:t>𝑠</m:t>
                    </m:r>
                    <m:r>
                      <a:rPr lang="id-ID" sz="2800" i="1">
                        <a:latin typeface="Cambria Math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 marL="914400" lvl="1" indent="-457200" algn="just">
                  <a:buFont typeface="+mj-lt"/>
                  <a:buAutoNum type="alphaLcPeriod"/>
                </a:pPr>
                <a:r>
                  <a:rPr lang="id-ID" sz="2800" dirty="0"/>
                  <a:t>Usaha yang dilakukan oleh mobil sedan tersebut adalah?</a:t>
                </a:r>
                <a:endParaRPr lang="en-US" sz="2800" dirty="0"/>
              </a:p>
              <a:p>
                <a:pPr marL="514350" lvl="0" indent="-514350" algn="just">
                  <a:buFont typeface="+mj-lt"/>
                  <a:buAutoNum type="arabicPeriod" startAt="3"/>
                </a:pPr>
                <a:r>
                  <a:rPr lang="id-ID" dirty="0"/>
                  <a:t>Sebuah benda bermassa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20 </m:t>
                    </m:r>
                    <m:r>
                      <a:rPr lang="id-ID" i="1">
                        <a:latin typeface="Cambria Math"/>
                      </a:rPr>
                      <m:t>𝑘𝑔</m:t>
                    </m:r>
                  </m:oMath>
                </a14:m>
                <a:r>
                  <a:rPr lang="id-ID" dirty="0"/>
                  <a:t> terletak pada bidang miring dengan sudut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id-ID" dirty="0"/>
                  <a:t> terhadap bidang horisontal. Jika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𝑔</m:t>
                    </m:r>
                    <m:r>
                      <a:rPr lang="id-ID" i="1">
                        <a:latin typeface="Cambria Math"/>
                      </a:rPr>
                      <m:t>=9,8 </m:t>
                    </m:r>
                    <m:r>
                      <a:rPr lang="id-ID" i="1">
                        <a:latin typeface="Cambria Math"/>
                      </a:rPr>
                      <m:t>𝑚</m:t>
                    </m:r>
                    <m:r>
                      <a:rPr lang="id-ID" i="1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dirty="0"/>
                  <a:t> dan benda bergeser sejauh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3 </m:t>
                    </m:r>
                    <m:r>
                      <a:rPr lang="id-ID" i="1">
                        <a:latin typeface="Cambria Math"/>
                      </a:rPr>
                      <m:t>𝑚𝑒𝑡𝑒𝑟</m:t>
                    </m:r>
                  </m:oMath>
                </a14:m>
                <a:r>
                  <a:rPr lang="id-ID" dirty="0"/>
                  <a:t> ke arah bawah. Tentukan usaha yang dilakukan oleh gaya berat tersebut! </a:t>
                </a:r>
                <a:r>
                  <a:rPr lang="id-ID" smtClean="0"/>
                  <a:t>Buatlah </a:t>
                </a:r>
                <a:r>
                  <a:rPr lang="id-ID" dirty="0"/>
                  <a:t>tampilan GUI pada persoalan tersebut? </a:t>
                </a:r>
                <a:endParaRPr lang="en-US" dirty="0"/>
              </a:p>
              <a:p>
                <a:pPr marL="514350" lvl="0" indent="-514350" algn="just">
                  <a:buFont typeface="+mj-lt"/>
                  <a:buAutoNum type="arabicPeriod" startAt="3"/>
                </a:pPr>
                <a:r>
                  <a:rPr lang="id-ID" dirty="0"/>
                  <a:t>Dalam sebuah permainan sepakbola, penjaga gawang menendang bola dengan usaha sebesar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100 </m:t>
                    </m:r>
                    <m:r>
                      <a:rPr lang="id-ID" i="1">
                        <a:latin typeface="Cambria Math"/>
                      </a:rPr>
                      <m:t>𝐽</m:t>
                    </m:r>
                  </m:oMath>
                </a14:m>
                <a:r>
                  <a:rPr lang="id-ID" dirty="0"/>
                  <a:t>. Jika bola tersebut mula-mula diam dan massa bola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1 </m:t>
                    </m:r>
                    <m:r>
                      <a:rPr lang="id-ID" i="1">
                        <a:latin typeface="Cambria Math"/>
                      </a:rPr>
                      <m:t>𝑘𝑔</m:t>
                    </m:r>
                  </m:oMath>
                </a14:m>
                <a:r>
                  <a:rPr lang="id-ID" dirty="0"/>
                  <a:t> maka kecepatan bola saat setelah ditendang adalah?</a:t>
                </a:r>
                <a:endParaRPr lang="en-US" dirty="0"/>
              </a:p>
              <a:p>
                <a:pPr algn="just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0265766-88F5-406E-9757-7D1D66E7D4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320" y="464024"/>
                <a:ext cx="8470840" cy="6288468"/>
              </a:xfrm>
              <a:blipFill rotWithShape="1">
                <a:blip r:embed="rId2"/>
                <a:stretch>
                  <a:fillRect l="-1512" t="-2229" r="-1440" b="-27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590E1A44-34A1-46C6-98D2-7E28BB2ECA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99813" y="0"/>
            <a:ext cx="3884322" cy="6858000"/>
            <a:chOff x="8899813" y="0"/>
            <a:chExt cx="3884322" cy="685800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EC85A5D5-A343-4CFD-890B-3D1B983E865F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76E0DA93-CCC7-41C0-8FFF-C6AF5FE4817B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2EF288CA-4477-401F-9180-955BCFCB4EE2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42B91850-686B-4297-AAE3-669D86AC4C4E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6D9238E9-1FEE-4338-B322-F1A733D6A0CD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FC0E4274-5B0A-4FB6-A7C8-77DD16373273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Beaker">
              <a:extLst>
                <a:ext uri="{FF2B5EF4-FFF2-40B4-BE49-F238E27FC236}">
                  <a16:creationId xmlns="" xmlns:a16="http://schemas.microsoft.com/office/drawing/2014/main" id="{87192827-B01D-450D-83AB-4FC7292CB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529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Energi Potensial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E7BC8192-0804-47EE-B659-71069FF99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id-ID" dirty="0">
                    <a:solidFill>
                      <a:schemeClr val="tx2"/>
                    </a:solidFill>
                  </a:rPr>
                  <a:t>Energi potensial adalah energi yang tersimpan dalam suatu benda akibat kedudukan atau posisi benda tersebut dan suatu saat dapat dimunculkan.</a:t>
                </a:r>
              </a:p>
              <a:p>
                <a:r>
                  <a:rPr lang="id-ID" dirty="0">
                    <a:solidFill>
                      <a:schemeClr val="tx2"/>
                    </a:solidFill>
                  </a:rPr>
                  <a:t>Contohnya, suatu beban yang diangkat setinggi </a:t>
                </a:r>
                <a:r>
                  <a:rPr lang="id-ID" i="1" dirty="0">
                    <a:solidFill>
                      <a:schemeClr val="tx2"/>
                    </a:solidFill>
                  </a:rPr>
                  <a:t>h </a:t>
                </a:r>
                <a:r>
                  <a:rPr lang="id-ID" dirty="0">
                    <a:solidFill>
                      <a:schemeClr val="tx2"/>
                    </a:solidFill>
                  </a:rPr>
                  <a:t>akan memiliki energi potensial, sementara busur panah yang berada pada posisi normal (saat busur itu tidak diregangkan) tidak memiliki energi potensial.</a:t>
                </a: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id-ID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:r>
                  <a:rPr lang="id-ID" dirty="0">
                    <a:solidFill>
                      <a:schemeClr val="tx2"/>
                    </a:solidFill>
                  </a:rPr>
                  <a:t>dengan: 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= energi potensial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𝑗𝑜𝑢𝑙𝑒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),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= massa benda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𝑘𝑔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,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𝑔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= percepatan gravitasi bumi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id-ID" i="1" dirty="0">
                    <a:solidFill>
                      <a:schemeClr val="tx2"/>
                    </a:solidFill>
                  </a:rPr>
                  <a:t> </a:t>
                </a:r>
                <a:r>
                  <a:rPr lang="id-ID" dirty="0">
                    <a:solidFill>
                      <a:schemeClr val="tx2"/>
                    </a:solidFill>
                  </a:rPr>
                  <a:t>= tinggi benda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).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BC8192-0804-47EE-B659-71069FF99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  <a:blipFill>
                <a:blip r:embed="rId2"/>
                <a:stretch>
                  <a:fillRect l="-1196" t="-3439" r="-2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5001CC6-D31B-4BDF-B872-BB3AAFA502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A7A61EE8-847E-43C4-9102-EEDD580F054B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5B07C58C-FFBA-466C-8FB2-3D332D9B9114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28EDE2F7-D658-46E4-A2FD-A4C08A84963D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C281E21E-3B79-47B8-B3F7-17830CBABAC6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8E53D461-7C32-413D-9A39-7BC4F4A90A5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2563D05B-BE86-4C69-89E2-90541BBDA819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4" name="Graphic 13" descr="Clipboard">
              <a:extLst>
                <a:ext uri="{FF2B5EF4-FFF2-40B4-BE49-F238E27FC236}">
                  <a16:creationId xmlns="" xmlns:a16="http://schemas.microsoft.com/office/drawing/2014/main" id="{29827BE6-1167-4411-8C11-9A16E0C61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0" name="Graphic 19" descr="Pencil">
            <a:extLst>
              <a:ext uri="{FF2B5EF4-FFF2-40B4-BE49-F238E27FC236}">
                <a16:creationId xmlns="" xmlns:a16="http://schemas.microsoft.com/office/drawing/2014/main" id="{5C8D86C7-EE7E-4ADA-B27A-912E60283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0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Energi Kinetik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BC8192-0804-47EE-B659-71069FF9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88" y="1563757"/>
            <a:ext cx="8160326" cy="4613206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tx2"/>
                </a:solidFill>
              </a:rPr>
              <a:t>Enegi kinetik adalah energi yang dimiliki suatu benda karena gerakannya..</a:t>
            </a:r>
          </a:p>
          <a:p>
            <a:r>
              <a:rPr lang="id-ID" dirty="0">
                <a:solidFill>
                  <a:schemeClr val="tx2"/>
                </a:solidFill>
              </a:rPr>
              <a:t>Contohnya, energi kinetik dimiliki oleh mobil yang sedang melaju, pesawat yang sedang terbang, dan anak yang sedang berlari.</a:t>
            </a:r>
          </a:p>
          <a:p>
            <a:endParaRPr lang="id-ID" dirty="0">
              <a:solidFill>
                <a:schemeClr val="tx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BBB68981-68CC-409D-968A-B15B15B7856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5767" y="3870360"/>
            <a:ext cx="3026144" cy="230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BDF8371-AC00-416A-915F-184ABE24B8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37D6B407-7885-4B1A-9BCA-34517B419FF2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9A4359C-CC08-42D3-AE16-FF1B070DF35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D8F7ED5F-E1A1-47C0-85E7-3F01FBEFD63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AD677D9D-2DB2-4012-89C0-A812BF8F4AE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BB875E42-B691-41BA-8131-388627B93F9B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CDF9A4E0-8EFB-47AD-B396-069BFDFABBF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C3C41C1B-4B14-4624-8BBB-C7707ABE7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48D60C4C-EDE3-4630-A46A-4D616D9838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1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Energi Kinetik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E7BC8192-0804-47EE-B659-71069FF99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</p:spPr>
            <p:txBody>
              <a:bodyPr>
                <a:normAutofit/>
              </a:bodyPr>
              <a:lstStyle/>
              <a:p>
                <a:endParaRPr lang="id-ID" dirty="0">
                  <a:solidFill>
                    <a:schemeClr val="tx2"/>
                  </a:solidFill>
                </a:endParaRP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r>
                  <a:rPr lang="id-ID" dirty="0">
                    <a:solidFill>
                      <a:schemeClr val="tx2"/>
                    </a:solidFill>
                  </a:rPr>
                  <a:t>Benda bermassa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bergerak dengan kecepatan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. Benda tersebut bergerak lurus berubah beraturan sehingga setelah menempuh jarak sebesar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, kecepatan benda berubah menjadi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id-ID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BC8192-0804-47EE-B659-71069FF99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  <a:blipFill>
                <a:blip r:embed="rId2"/>
                <a:stretch>
                  <a:fillRect l="-1345" r="-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BBB68981-68CC-409D-968A-B15B15B7856E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5100" y="1563757"/>
            <a:ext cx="3026144" cy="230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A17A11CF-FF65-45FC-A844-7DE0808F5F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6ED0197E-B990-4699-94EF-9E58E1F6990A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E8F973C5-A192-4ADE-AA3B-5130DC7C376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8DB679FF-68DB-45D1-9A43-067E7F21079B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87F257EC-D3CD-471F-AC23-364A0F9E1074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9222A274-E844-41BB-95C5-F671622DC009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E322104F-5AF7-4CAF-84F4-41D3A779F2E9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B441BE8F-1CD2-44CD-A262-0888F5461A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EB89BAF2-8891-426F-83F7-533B05E6F2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Energi Kinetik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E7BC8192-0804-47EE-B659-71069FF99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</p:spPr>
            <p:txBody>
              <a:bodyPr>
                <a:normAutofit/>
              </a:bodyPr>
              <a:lstStyle/>
              <a:p>
                <a:r>
                  <a:rPr lang="id-ID" dirty="0">
                    <a:solidFill>
                      <a:schemeClr val="tx2"/>
                    </a:solidFill>
                  </a:rPr>
                  <a:t>Perumusan energi kinetik adalah sebagai berikut:</a:t>
                </a: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id-ID" dirty="0">
                    <a:solidFill>
                      <a:schemeClr val="tx2"/>
                    </a:solidFill>
                  </a:rPr>
                  <a:t>dengan: 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d-ID" i="1" dirty="0">
                    <a:solidFill>
                      <a:schemeClr val="tx2"/>
                    </a:solidFill>
                  </a:rPr>
                  <a:t> </a:t>
                </a:r>
                <a:r>
                  <a:rPr lang="id-ID" dirty="0">
                    <a:solidFill>
                      <a:schemeClr val="tx2"/>
                    </a:solidFill>
                  </a:rPr>
                  <a:t>= energi kinetik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𝑗𝑜𝑢𝑙𝑒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,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id-ID" i="1" dirty="0">
                    <a:solidFill>
                      <a:schemeClr val="tx2"/>
                    </a:solidFill>
                  </a:rPr>
                  <a:t> </a:t>
                </a:r>
                <a:r>
                  <a:rPr lang="id-ID" dirty="0">
                    <a:solidFill>
                      <a:schemeClr val="tx2"/>
                    </a:solidFill>
                  </a:rPr>
                  <a:t>= massa benda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𝑘𝑔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, dan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𝑣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= kecepatan benda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/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BC8192-0804-47EE-B659-71069FF99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  <a:blipFill>
                <a:blip r:embed="rId2"/>
                <a:stretch>
                  <a:fillRect l="-1570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0C7262C-10EE-44B8-80B0-2AB47A11AF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433D409-B468-4F60-847E-0A82CF7EB39A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D71F624-61D6-4699-9AA9-6F9D31172CE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328FF5F0-ABD1-46FE-8679-7C82D495B622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A5FF694E-E178-4611-AF10-FCB1E46939D7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8D6B2006-14D9-4F4E-8967-9F8E9312A7C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91EE8EB9-6C35-4F54-A313-8C2C0786D891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977FB6F1-4DD2-4A4A-ABCA-BDDCBD22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0E7610F4-AAC2-42B5-97A6-02F7440B89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Usaha (Kerja)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E7BC8192-0804-47EE-B659-71069FF99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</p:spPr>
            <p:txBody>
              <a:bodyPr>
                <a:normAutofit/>
              </a:bodyPr>
              <a:lstStyle/>
              <a:p>
                <a:r>
                  <a:rPr lang="id-ID" dirty="0">
                    <a:solidFill>
                      <a:schemeClr val="tx2"/>
                    </a:solidFill>
                  </a:rPr>
                  <a:t>Merupakan hasil kali dari gaya dengan perpindahan. </a:t>
                </a:r>
              </a:p>
              <a:p>
                <a:endParaRPr lang="id-ID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id-ID" dirty="0">
                  <a:solidFill>
                    <a:schemeClr val="tx2"/>
                  </a:solidFill>
                </a:endParaRPr>
              </a:p>
              <a:p>
                <a:r>
                  <a:rPr lang="id-ID" dirty="0">
                    <a:solidFill>
                      <a:schemeClr val="tx2"/>
                    </a:solidFill>
                  </a:rPr>
                  <a:t>dengan</a:t>
                </a:r>
              </a:p>
              <a:p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Usaha </a:t>
                </a:r>
                <a14:m>
                  <m:oMath xmlns:m="http://schemas.openxmlformats.org/officeDocument/2006/math">
                    <m:r>
                      <a:rPr lang="id-ID" b="0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𝑗𝑜𝑢𝑙𝑒</m:t>
                    </m:r>
                    <m:r>
                      <a:rPr lang="id-ID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,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d-ID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gaya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, dan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d-ID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  <m:r>
                      <a:rPr lang="id-ID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perpindahan </a:t>
                </a:r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BC8192-0804-47EE-B659-71069FF99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388" y="1563757"/>
                <a:ext cx="8160326" cy="4613206"/>
              </a:xfrm>
              <a:blipFill>
                <a:blip r:embed="rId2"/>
                <a:stretch>
                  <a:fillRect l="-134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0C7262C-10EE-44B8-80B0-2AB47A11AF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433D409-B468-4F60-847E-0A82CF7EB39A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D71F624-61D6-4699-9AA9-6F9D31172CE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328FF5F0-ABD1-46FE-8679-7C82D495B622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A5FF694E-E178-4611-AF10-FCB1E46939D7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8D6B2006-14D9-4F4E-8967-9F8E9312A7C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91EE8EB9-6C35-4F54-A313-8C2C0786D891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977FB6F1-4DD2-4A4A-ABCA-BDDCBD22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0E7610F4-AAC2-42B5-97A6-02F7440B89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8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Usaha (Kerja)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0C7262C-10EE-44B8-80B0-2AB47A11AF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433D409-B468-4F60-847E-0A82CF7EB39A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D71F624-61D6-4699-9AA9-6F9D31172CE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328FF5F0-ABD1-46FE-8679-7C82D495B622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A5FF694E-E178-4611-AF10-FCB1E46939D7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8D6B2006-14D9-4F4E-8967-9F8E9312A7C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91EE8EB9-6C35-4F54-A313-8C2C0786D891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977FB6F1-4DD2-4A4A-ABCA-BDDCBD22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0E7610F4-AAC2-42B5-97A6-02F7440B89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  <p:pic>
        <p:nvPicPr>
          <p:cNvPr id="22" name="image63.png">
            <a:extLst>
              <a:ext uri="{FF2B5EF4-FFF2-40B4-BE49-F238E27FC236}">
                <a16:creationId xmlns="" xmlns:a16="http://schemas.microsoft.com/office/drawing/2014/main" id="{E9991E93-BF58-4647-9057-CBFD86985FD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 cstate="print"/>
          <a:srcRect l="4623" t="5809" r="3774" b="4468"/>
          <a:stretch>
            <a:fillRect/>
          </a:stretch>
        </p:blipFill>
        <p:spPr>
          <a:xfrm>
            <a:off x="2999915" y="2136863"/>
            <a:ext cx="3121271" cy="25842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="" xmlns:a16="http://schemas.microsoft.com/office/drawing/2014/main" id="{D5F5D5DA-42A3-4B8F-A751-47356EDE69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0388" y="1563757"/>
                <a:ext cx="8160326" cy="46132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Jika arah gaya tidak sejajar dengan arah perpindahan (seperti gambar di bawah)</a:t>
                </a:r>
              </a:p>
              <a:p>
                <a:endParaRPr lang="id-ID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endParaRPr lang="id-ID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endParaRPr lang="id-ID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endParaRPr lang="id-ID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endParaRPr lang="id-ID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𝐹𝑠</m:t>
                      </m:r>
                      <m:func>
                        <m:funcPr>
                          <m:ctrlP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d-ID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d-ID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id-ID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dengan </a:t>
                </a:r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sudut antara gaya dengan perpindahan. </a:t>
                </a: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D5F5D5DA-42A3-4B8F-A751-47356EDE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8" y="1563757"/>
                <a:ext cx="8160326" cy="4613206"/>
              </a:xfrm>
              <a:prstGeom prst="rect">
                <a:avLst/>
              </a:prstGeom>
              <a:blipFill>
                <a:blip r:embed="rId7"/>
                <a:stretch>
                  <a:fillRect l="-1570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53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11B51-CA23-48F0-A337-DDC52B06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129" y="365125"/>
            <a:ext cx="8160326" cy="1325563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Contoh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918C454-62E3-416E-9F25-B4BE836C5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4CA0875-0C43-4ABA-92AB-C6D659199EFD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BE70896-6AA1-447D-B0FA-B077BB5C99ED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BD57C98-23E4-49BB-8F71-8E4AC90464B8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C4EBE808-CCE7-4ECE-9341-06AB4ECB9520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AC518AD1-0F86-43C5-8FA4-584982B7DD15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E6D2AC6-3655-4B3B-BA23-187849C48777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Clipboard">
              <a:extLst>
                <a:ext uri="{FF2B5EF4-FFF2-40B4-BE49-F238E27FC236}">
                  <a16:creationId xmlns="" xmlns:a16="http://schemas.microsoft.com/office/drawing/2014/main" id="{E99854A0-AF66-43EA-905B-1AFB1AEB9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0C7262C-10EE-44B8-80B0-2AB47A11AF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433D409-B468-4F60-847E-0A82CF7EB39A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7D71F624-61D6-4699-9AA9-6F9D31172CE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328FF5F0-ABD1-46FE-8679-7C82D495B622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A5FF694E-E178-4611-AF10-FCB1E46939D7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8D6B2006-14D9-4F4E-8967-9F8E9312A7C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91EE8EB9-6C35-4F54-A313-8C2C0786D891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" name="Graphic 14" descr="Clipboard">
              <a:extLst>
                <a:ext uri="{FF2B5EF4-FFF2-40B4-BE49-F238E27FC236}">
                  <a16:creationId xmlns="" xmlns:a16="http://schemas.microsoft.com/office/drawing/2014/main" id="{977FB6F1-4DD2-4A4A-ABCA-BDDCBD22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0E7610F4-AAC2-42B5-97A6-02F7440B89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520790">
            <a:off x="10188806" y="3527141"/>
            <a:ext cx="1488402" cy="14884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="" xmlns:a16="http://schemas.microsoft.com/office/drawing/2014/main" id="{D5F5D5DA-42A3-4B8F-A751-47356EDE69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0388" y="1563757"/>
                <a:ext cx="8160326" cy="46132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id-ID" dirty="0">
                    <a:solidFill>
                      <a:schemeClr val="tx2"/>
                    </a:solidFill>
                  </a:rPr>
                  <a:t>Sebuah benda dengan massa 4 kg berada pada bidang datar. Benda tersebut ditarik oleh gaya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50 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yang membentuk sudut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60˚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terhadap bidang horizontal. Jika benda berpindah sejauh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4 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id-ID" dirty="0">
                    <a:solidFill>
                      <a:schemeClr val="tx2"/>
                    </a:solidFill>
                  </a:rPr>
                  <a:t> maka hitunglah usaha yang dilakukan oleh gaya tersebut!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id-ID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id-ID" dirty="0">
                    <a:solidFill>
                      <a:schemeClr val="tx2"/>
                    </a:solidFill>
                  </a:rPr>
                  <a:t>Diketahui: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 = 4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𝑘𝑔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𝐹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 = 50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𝑁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 = 4 </m:t>
                    </m:r>
                    <m:r>
                      <a:rPr lang="id-ID" i="1">
                        <a:solidFill>
                          <a:schemeClr val="tx2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id-ID" dirty="0">
                  <a:solidFill>
                    <a:schemeClr val="tx2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id-ID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=60°</m:t>
                    </m:r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id-ID" dirty="0">
                    <a:solidFill>
                      <a:schemeClr val="tx2"/>
                    </a:solidFill>
                  </a:rPr>
                  <a:t>Ditanya: Usaha (W)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id-ID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D5F5D5DA-42A3-4B8F-A751-47356EDE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8" y="1563757"/>
                <a:ext cx="8160326" cy="4613206"/>
              </a:xfrm>
              <a:prstGeom prst="rect">
                <a:avLst/>
              </a:prstGeom>
              <a:blipFill>
                <a:blip r:embed="rId6"/>
                <a:stretch>
                  <a:fillRect l="-1345" t="-3439" r="-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15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0</TotalTime>
  <Words>1149</Words>
  <Application>Microsoft Office PowerPoint</Application>
  <PresentationFormat>Custom</PresentationFormat>
  <Paragraphs>160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ENERGI DAN USAHA</vt:lpstr>
      <vt:lpstr>Energi</vt:lpstr>
      <vt:lpstr>Energi Potensial</vt:lpstr>
      <vt:lpstr>Energi Kinetik</vt:lpstr>
      <vt:lpstr>Energi Kinetik</vt:lpstr>
      <vt:lpstr>Energi Kinetik</vt:lpstr>
      <vt:lpstr>Usaha (Kerja)</vt:lpstr>
      <vt:lpstr>Usaha (Kerja)</vt:lpstr>
      <vt:lpstr>Contoh</vt:lpstr>
      <vt:lpstr>PowerPoint Presentation</vt:lpstr>
      <vt:lpstr>Hubungan Energi dan Usaha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2020-07-29T11:43:08Z</dcterms:created>
  <dcterms:modified xsi:type="dcterms:W3CDTF">2020-08-04T13:43:04Z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