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78" r:id="rId5"/>
    <p:sldId id="260" r:id="rId6"/>
    <p:sldId id="266" r:id="rId7"/>
    <p:sldId id="276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2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125CA72-BEC7-45FE-8781-7BAD1A88BE32}" type="datetimeFigureOut">
              <a:rPr lang="id-ID" smtClean="0"/>
              <a:t>12/12/2021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DDE7268-772B-4DBA-BA24-E307D7DA3A37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000468"/>
            <a:ext cx="7175351" cy="857063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id-ID" b="1" dirty="0"/>
              <a:t>TUMBUKAN</a:t>
            </a:r>
            <a:r>
              <a:rPr lang="en-US" b="1" dirty="0"/>
              <a:t> LENTING SEMPURNA</a:t>
            </a:r>
            <a:endParaRPr lang="id-ID" b="1" dirty="0"/>
          </a:p>
        </p:txBody>
      </p:sp>
      <p:sp>
        <p:nvSpPr>
          <p:cNvPr id="6" name="Rectangle 5"/>
          <p:cNvSpPr/>
          <p:nvPr/>
        </p:nvSpPr>
        <p:spPr>
          <a:xfrm>
            <a:off x="251520" y="116632"/>
            <a:ext cx="3240360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/>
              <a:t>Pertemuan 14</a:t>
            </a:r>
          </a:p>
        </p:txBody>
      </p:sp>
    </p:spTree>
    <p:extLst>
      <p:ext uri="{BB962C8B-B14F-4D97-AF65-F5344CB8AC3E}">
        <p14:creationId xmlns:p14="http://schemas.microsoft.com/office/powerpoint/2010/main" val="1126528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41268" y="1276224"/>
            <a:ext cx="32439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d-ID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Tumbukan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93924" y="2420888"/>
            <a:ext cx="6031028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sz="2000" dirty="0"/>
              <a:t>Merupakan hasil interaksi dua benda atau partikel yang bergerak searah maupun berlawanan arah yang memiliki massa dan kecepatan tertentu.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247027" y="4221088"/>
            <a:ext cx="4824536" cy="885340"/>
            <a:chOff x="1979712" y="2759684"/>
            <a:chExt cx="4824536" cy="885340"/>
          </a:xfrm>
        </p:grpSpPr>
        <p:sp>
          <p:nvSpPr>
            <p:cNvPr id="8" name="Oval 7"/>
            <p:cNvSpPr/>
            <p:nvPr/>
          </p:nvSpPr>
          <p:spPr>
            <a:xfrm>
              <a:off x="2555776" y="2759684"/>
              <a:ext cx="936104" cy="88534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400" b="1" dirty="0">
                  <a:solidFill>
                    <a:schemeClr val="tx1"/>
                  </a:solidFill>
                </a:rPr>
                <a:t>mA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4993516" y="2924944"/>
              <a:ext cx="754282" cy="72008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>
                  <a:solidFill>
                    <a:schemeClr val="tx1"/>
                  </a:solidFill>
                </a:rPr>
                <a:t>mB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979712" y="3645024"/>
              <a:ext cx="48245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8" idx="6"/>
            </p:cNvCxnSpPr>
            <p:nvPr/>
          </p:nvCxnSpPr>
          <p:spPr>
            <a:xfrm>
              <a:off x="3491880" y="3202354"/>
              <a:ext cx="50405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0" idx="2"/>
            </p:cNvCxnSpPr>
            <p:nvPr/>
          </p:nvCxnSpPr>
          <p:spPr>
            <a:xfrm flipH="1">
              <a:off x="4541837" y="3284984"/>
              <a:ext cx="45167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491880" y="2768900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b="1" dirty="0"/>
                <a:t>vA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41837" y="2901970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b="1" dirty="0"/>
                <a:t>vB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869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0279" y="550421"/>
            <a:ext cx="71232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d-ID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Jenis – Jenis Tumbukan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 Box 1027"/>
          <p:cNvSpPr txBox="1">
            <a:spLocks noChangeArrowheads="1"/>
          </p:cNvSpPr>
          <p:nvPr/>
        </p:nvSpPr>
        <p:spPr bwMode="auto">
          <a:xfrm>
            <a:off x="988998" y="1772053"/>
            <a:ext cx="32953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d-ID" sz="1800" b="1" dirty="0"/>
              <a:t>1. </a:t>
            </a:r>
            <a:r>
              <a:rPr lang="en-US" sz="1800" b="1" dirty="0" err="1"/>
              <a:t>Tumbukan</a:t>
            </a:r>
            <a:r>
              <a:rPr lang="en-US" sz="1800" b="1" dirty="0"/>
              <a:t> </a:t>
            </a:r>
            <a:r>
              <a:rPr lang="en-US" sz="1800" b="1" dirty="0" err="1"/>
              <a:t>Lenting</a:t>
            </a:r>
            <a:r>
              <a:rPr lang="en-US" sz="1800" b="1" dirty="0"/>
              <a:t> </a:t>
            </a:r>
            <a:r>
              <a:rPr lang="en-US" sz="1800" b="1" dirty="0" err="1"/>
              <a:t>Sempurna</a:t>
            </a:r>
            <a:endParaRPr lang="en-US" b="1" dirty="0"/>
          </a:p>
        </p:txBody>
      </p:sp>
      <p:grpSp>
        <p:nvGrpSpPr>
          <p:cNvPr id="6" name="Group 1037"/>
          <p:cNvGrpSpPr>
            <a:grpSpLocks/>
          </p:cNvGrpSpPr>
          <p:nvPr/>
        </p:nvGrpSpPr>
        <p:grpSpPr bwMode="auto">
          <a:xfrm>
            <a:off x="4253068" y="1570069"/>
            <a:ext cx="3576638" cy="830263"/>
            <a:chOff x="2295" y="739"/>
            <a:chExt cx="2253" cy="523"/>
          </a:xfrm>
        </p:grpSpPr>
        <p:sp>
          <p:nvSpPr>
            <p:cNvPr id="7" name="Text Box 1028"/>
            <p:cNvSpPr txBox="1">
              <a:spLocks noChangeArrowheads="1"/>
            </p:cNvSpPr>
            <p:nvPr/>
          </p:nvSpPr>
          <p:spPr bwMode="auto">
            <a:xfrm>
              <a:off x="2643" y="739"/>
              <a:ext cx="190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en-US" sz="1600" i="1" dirty="0" err="1">
                  <a:solidFill>
                    <a:srgbClr val="FF3300"/>
                  </a:solidFill>
                </a:rPr>
                <a:t>Berlaku</a:t>
              </a:r>
              <a:r>
                <a:rPr lang="en-US" sz="1600" i="1" dirty="0">
                  <a:solidFill>
                    <a:srgbClr val="FF3300"/>
                  </a:solidFill>
                </a:rPr>
                <a:t> </a:t>
              </a:r>
              <a:r>
                <a:rPr lang="en-US" sz="1600" i="1" dirty="0" err="1">
                  <a:solidFill>
                    <a:srgbClr val="FF3300"/>
                  </a:solidFill>
                </a:rPr>
                <a:t>hukum</a:t>
              </a:r>
              <a:r>
                <a:rPr lang="en-US" sz="1600" i="1" dirty="0">
                  <a:solidFill>
                    <a:srgbClr val="FF3300"/>
                  </a:solidFill>
                </a:rPr>
                <a:t> </a:t>
              </a:r>
              <a:r>
                <a:rPr lang="en-US" sz="1600" i="1" dirty="0" err="1">
                  <a:solidFill>
                    <a:srgbClr val="FF3300"/>
                  </a:solidFill>
                </a:rPr>
                <a:t>kekekalan</a:t>
              </a:r>
              <a:r>
                <a:rPr lang="en-US" sz="1600" i="1" dirty="0">
                  <a:solidFill>
                    <a:srgbClr val="FF3300"/>
                  </a:solidFill>
                </a:rPr>
                <a:t> momentum </a:t>
              </a:r>
              <a:br>
                <a:rPr lang="en-US" sz="1600" i="1" dirty="0">
                  <a:solidFill>
                    <a:srgbClr val="FF3300"/>
                  </a:solidFill>
                </a:rPr>
              </a:br>
              <a:r>
                <a:rPr lang="en-US" sz="1600" i="1" dirty="0">
                  <a:solidFill>
                    <a:srgbClr val="FF3300"/>
                  </a:solidFill>
                </a:rPr>
                <a:t>dan </a:t>
              </a:r>
              <a:r>
                <a:rPr lang="en-US" sz="1600" i="1" dirty="0" err="1">
                  <a:solidFill>
                    <a:srgbClr val="FF3300"/>
                  </a:solidFill>
                </a:rPr>
                <a:t>kekekalan</a:t>
              </a:r>
              <a:r>
                <a:rPr lang="en-US" sz="1600" i="1" dirty="0">
                  <a:solidFill>
                    <a:srgbClr val="FF3300"/>
                  </a:solidFill>
                </a:rPr>
                <a:t> </a:t>
              </a:r>
              <a:r>
                <a:rPr lang="en-US" sz="1600" i="1" dirty="0" err="1">
                  <a:solidFill>
                    <a:srgbClr val="FF3300"/>
                  </a:solidFill>
                </a:rPr>
                <a:t>energi</a:t>
              </a:r>
              <a:r>
                <a:rPr lang="id-ID" sz="1600" i="1" dirty="0">
                  <a:solidFill>
                    <a:srgbClr val="FF3300"/>
                  </a:solidFill>
                </a:rPr>
                <a:t> kinetik</a:t>
              </a:r>
              <a:endParaRPr lang="en-US" dirty="0"/>
            </a:p>
          </p:txBody>
        </p:sp>
        <p:sp>
          <p:nvSpPr>
            <p:cNvPr id="8" name="Line 1029"/>
            <p:cNvSpPr>
              <a:spLocks noChangeShapeType="1"/>
            </p:cNvSpPr>
            <p:nvPr/>
          </p:nvSpPr>
          <p:spPr bwMode="auto">
            <a:xfrm flipV="1">
              <a:off x="2295" y="933"/>
              <a:ext cx="348" cy="93"/>
            </a:xfrm>
            <a:prstGeom prst="line">
              <a:avLst/>
            </a:prstGeom>
            <a:noFill/>
            <a:ln w="3175">
              <a:solidFill>
                <a:srgbClr val="FF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988998" y="2967104"/>
            <a:ext cx="3199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d-ID" sz="1800" b="1" dirty="0"/>
              <a:t>2. </a:t>
            </a:r>
            <a:r>
              <a:rPr lang="en-US" sz="1800" b="1" dirty="0" err="1"/>
              <a:t>Tumbukan</a:t>
            </a:r>
            <a:r>
              <a:rPr lang="en-US" sz="1800" b="1" dirty="0"/>
              <a:t> </a:t>
            </a:r>
            <a:r>
              <a:rPr lang="en-US" sz="1800" b="1" dirty="0" err="1"/>
              <a:t>Lenting</a:t>
            </a:r>
            <a:r>
              <a:rPr lang="en-US" sz="1800" b="1" dirty="0"/>
              <a:t> </a:t>
            </a:r>
            <a:r>
              <a:rPr lang="en-US" sz="1800" b="1" dirty="0" err="1"/>
              <a:t>Sebagian</a:t>
            </a:r>
            <a:endParaRPr lang="en-US" b="1" dirty="0"/>
          </a:p>
        </p:txBody>
      </p:sp>
      <p:grpSp>
        <p:nvGrpSpPr>
          <p:cNvPr id="10" name="Group 1038"/>
          <p:cNvGrpSpPr>
            <a:grpSpLocks/>
          </p:cNvGrpSpPr>
          <p:nvPr/>
        </p:nvGrpSpPr>
        <p:grpSpPr bwMode="auto">
          <a:xfrm>
            <a:off x="4253068" y="2847014"/>
            <a:ext cx="3577164" cy="585877"/>
            <a:chOff x="2295" y="1409"/>
            <a:chExt cx="2735" cy="245"/>
          </a:xfrm>
        </p:grpSpPr>
        <p:sp>
          <p:nvSpPr>
            <p:cNvPr id="11" name="Text Box 1031"/>
            <p:cNvSpPr txBox="1">
              <a:spLocks noChangeArrowheads="1"/>
            </p:cNvSpPr>
            <p:nvPr/>
          </p:nvSpPr>
          <p:spPr bwMode="auto">
            <a:xfrm>
              <a:off x="2985" y="1409"/>
              <a:ext cx="2045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id-ID" sz="1600" i="1" dirty="0">
                  <a:solidFill>
                    <a:srgbClr val="FF3300"/>
                  </a:solidFill>
                </a:rPr>
                <a:t>Berlaku hukum kekekalan momentum</a:t>
              </a:r>
            </a:p>
          </p:txBody>
        </p:sp>
        <p:sp>
          <p:nvSpPr>
            <p:cNvPr id="12" name="Line 1032"/>
            <p:cNvSpPr>
              <a:spLocks noChangeShapeType="1"/>
            </p:cNvSpPr>
            <p:nvPr/>
          </p:nvSpPr>
          <p:spPr bwMode="auto">
            <a:xfrm>
              <a:off x="2295" y="1544"/>
              <a:ext cx="634" cy="0"/>
            </a:xfrm>
            <a:prstGeom prst="line">
              <a:avLst/>
            </a:prstGeom>
            <a:noFill/>
            <a:ln w="3175">
              <a:solidFill>
                <a:srgbClr val="FF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13" name="Text Box 1033"/>
          <p:cNvSpPr txBox="1">
            <a:spLocks noChangeArrowheads="1"/>
          </p:cNvSpPr>
          <p:nvPr/>
        </p:nvSpPr>
        <p:spPr bwMode="auto">
          <a:xfrm>
            <a:off x="988998" y="3954921"/>
            <a:ext cx="4041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d-ID" sz="1800" b="1" dirty="0"/>
              <a:t>3. </a:t>
            </a:r>
            <a:r>
              <a:rPr lang="en-US" sz="1800" b="1" dirty="0" err="1"/>
              <a:t>Tumbukan</a:t>
            </a:r>
            <a:r>
              <a:rPr lang="en-US" sz="1800" b="1" dirty="0"/>
              <a:t> </a:t>
            </a:r>
            <a:r>
              <a:rPr lang="en-US" sz="1800" b="1" dirty="0" err="1"/>
              <a:t>Tidak</a:t>
            </a:r>
            <a:r>
              <a:rPr lang="en-US" sz="1800" b="1" dirty="0"/>
              <a:t> </a:t>
            </a:r>
            <a:r>
              <a:rPr lang="en-US" sz="1800" b="1" dirty="0" err="1"/>
              <a:t>Lenting</a:t>
            </a:r>
            <a:r>
              <a:rPr lang="en-US" sz="1800" b="1" dirty="0"/>
              <a:t> </a:t>
            </a:r>
            <a:r>
              <a:rPr lang="en-US" sz="1800" b="1" dirty="0" err="1"/>
              <a:t>sama</a:t>
            </a:r>
            <a:r>
              <a:rPr lang="en-US" sz="1800" b="1" dirty="0"/>
              <a:t> </a:t>
            </a:r>
            <a:r>
              <a:rPr lang="en-US" sz="1800" b="1" dirty="0" err="1"/>
              <a:t>sekali</a:t>
            </a:r>
            <a:endParaRPr lang="en-US" b="1" dirty="0"/>
          </a:p>
        </p:txBody>
      </p:sp>
      <p:grpSp>
        <p:nvGrpSpPr>
          <p:cNvPr id="14" name="Group 1039"/>
          <p:cNvGrpSpPr>
            <a:grpSpLocks/>
          </p:cNvGrpSpPr>
          <p:nvPr/>
        </p:nvGrpSpPr>
        <p:grpSpPr bwMode="auto">
          <a:xfrm>
            <a:off x="4805422" y="3649100"/>
            <a:ext cx="3511551" cy="1077914"/>
            <a:chOff x="2582" y="1628"/>
            <a:chExt cx="2212" cy="679"/>
          </a:xfrm>
        </p:grpSpPr>
        <p:sp>
          <p:nvSpPr>
            <p:cNvPr id="15" name="Text Box 1035"/>
            <p:cNvSpPr txBox="1">
              <a:spLocks noChangeArrowheads="1"/>
            </p:cNvSpPr>
            <p:nvPr/>
          </p:nvSpPr>
          <p:spPr bwMode="auto">
            <a:xfrm>
              <a:off x="3025" y="1628"/>
              <a:ext cx="1769" cy="6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id-ID" sz="1600" i="1" dirty="0">
                  <a:solidFill>
                    <a:srgbClr val="FF3300"/>
                  </a:solidFill>
                </a:rPr>
                <a:t>Berlaku hukum kekekalan momentum</a:t>
              </a:r>
            </a:p>
            <a:p>
              <a:pPr algn="l"/>
              <a:r>
                <a:rPr lang="en-US" sz="1600" i="1" dirty="0">
                  <a:solidFill>
                    <a:srgbClr val="FF3300"/>
                  </a:solidFill>
                </a:rPr>
                <a:t>Setelah </a:t>
              </a:r>
              <a:r>
                <a:rPr lang="en-US" sz="1600" i="1" dirty="0" err="1">
                  <a:solidFill>
                    <a:srgbClr val="FF3300"/>
                  </a:solidFill>
                </a:rPr>
                <a:t>tumbukan</a:t>
              </a:r>
              <a:r>
                <a:rPr lang="en-US" sz="1600" i="1" dirty="0">
                  <a:solidFill>
                    <a:srgbClr val="FF3300"/>
                  </a:solidFill>
                </a:rPr>
                <a:t> </a:t>
              </a:r>
              <a:r>
                <a:rPr lang="en-US" sz="1600" i="1" dirty="0" err="1">
                  <a:solidFill>
                    <a:srgbClr val="FF3300"/>
                  </a:solidFill>
                </a:rPr>
                <a:t>kedua</a:t>
              </a:r>
              <a:r>
                <a:rPr lang="en-US" sz="1600" i="1" dirty="0">
                  <a:solidFill>
                    <a:srgbClr val="FF3300"/>
                  </a:solidFill>
                </a:rPr>
                <a:t> </a:t>
              </a:r>
              <a:r>
                <a:rPr lang="id-ID" sz="1600" i="1" dirty="0">
                  <a:solidFill>
                    <a:srgbClr val="FF3300"/>
                  </a:solidFill>
                </a:rPr>
                <a:t>benda</a:t>
              </a:r>
              <a:r>
                <a:rPr lang="en-US" sz="1600" i="1" dirty="0">
                  <a:solidFill>
                    <a:srgbClr val="FF3300"/>
                  </a:solidFill>
                </a:rPr>
                <a:t> </a:t>
              </a:r>
              <a:r>
                <a:rPr lang="en-US" sz="1600" i="1" dirty="0" err="1">
                  <a:solidFill>
                    <a:srgbClr val="FF3300"/>
                  </a:solidFill>
                </a:rPr>
                <a:t>menyatu</a:t>
              </a:r>
              <a:endParaRPr lang="en-US" dirty="0"/>
            </a:p>
          </p:txBody>
        </p:sp>
        <p:sp>
          <p:nvSpPr>
            <p:cNvPr id="16" name="Line 1036"/>
            <p:cNvSpPr>
              <a:spLocks noChangeShapeType="1"/>
            </p:cNvSpPr>
            <p:nvPr/>
          </p:nvSpPr>
          <p:spPr bwMode="auto">
            <a:xfrm>
              <a:off x="2582" y="1930"/>
              <a:ext cx="392" cy="0"/>
            </a:xfrm>
            <a:prstGeom prst="line">
              <a:avLst/>
            </a:prstGeom>
            <a:noFill/>
            <a:ln w="3175">
              <a:solidFill>
                <a:srgbClr val="FF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138400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9" grpId="0" autoUpdateAnimBg="0"/>
      <p:bldP spid="1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F96A4B5-9B3A-4D9F-9DB9-6DC3AFC263B9}"/>
                  </a:ext>
                </a:extLst>
              </p:cNvPr>
              <p:cNvSpPr/>
              <p:nvPr/>
            </p:nvSpPr>
            <p:spPr>
              <a:xfrm>
                <a:off x="863562" y="1124744"/>
                <a:ext cx="7416875" cy="1754326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just"/>
                <a:r>
                  <a:rPr lang="id-ID" dirty="0"/>
                  <a:t>Untuk membedakan masing – masing tumbukan perlu didefinisikan sebuah koefisien restitusi (e). Nilai koefisien restitusi ini pada interval 0 sampai dengan 1. </a:t>
                </a:r>
                <a:r>
                  <a:rPr lang="id-ID" b="1" dirty="0"/>
                  <a:t>Jika </a:t>
                </a:r>
                <a14:m>
                  <m:oMath xmlns:m="http://schemas.openxmlformats.org/officeDocument/2006/math">
                    <m:r>
                      <a:rPr lang="id-ID" b="1" i="1">
                        <a:latin typeface="Cambria Math"/>
                      </a:rPr>
                      <m:t>𝒆</m:t>
                    </m:r>
                    <m:r>
                      <a:rPr lang="id-ID" b="1" i="1">
                        <a:latin typeface="Cambria Math"/>
                      </a:rPr>
                      <m:t>=</m:t>
                    </m:r>
                    <m:r>
                      <a:rPr lang="id-ID" b="1" i="1">
                        <a:latin typeface="Cambria Math"/>
                      </a:rPr>
                      <m:t>𝟎</m:t>
                    </m:r>
                  </m:oMath>
                </a14:m>
                <a:r>
                  <a:rPr lang="id-ID" b="1" dirty="0"/>
                  <a:t> disebut tumbukan t</a:t>
                </a:r>
                <a:r>
                  <a:rPr lang="en-US" b="1" dirty="0" err="1"/>
                  <a:t>idak</a:t>
                </a:r>
                <a:r>
                  <a:rPr lang="id-ID" b="1" dirty="0"/>
                  <a:t> lenting</a:t>
                </a:r>
                <a:r>
                  <a:rPr lang="en-US" b="1" dirty="0"/>
                  <a:t> </a:t>
                </a:r>
                <a:r>
                  <a:rPr lang="en-US" b="1" dirty="0" err="1"/>
                  <a:t>sama</a:t>
                </a:r>
                <a:r>
                  <a:rPr lang="en-US" b="1" dirty="0"/>
                  <a:t> </a:t>
                </a:r>
                <a:r>
                  <a:rPr lang="en-US" b="1" dirty="0" err="1"/>
                  <a:t>sekali</a:t>
                </a:r>
                <a:r>
                  <a:rPr lang="id-ID" b="1" dirty="0"/>
                  <a:t>, </a:t>
                </a:r>
                <a14:m>
                  <m:oMath xmlns:m="http://schemas.openxmlformats.org/officeDocument/2006/math">
                    <m:r>
                      <a:rPr lang="id-ID" b="1" i="1">
                        <a:latin typeface="Cambria Math"/>
                      </a:rPr>
                      <m:t>𝒆</m:t>
                    </m:r>
                    <m:r>
                      <a:rPr lang="id-ID" b="1" i="1">
                        <a:latin typeface="Cambria Math"/>
                      </a:rPr>
                      <m:t>=</m:t>
                    </m:r>
                    <m:r>
                      <a:rPr lang="id-ID" b="1" i="1">
                        <a:latin typeface="Cambria Math"/>
                      </a:rPr>
                      <m:t>𝟏</m:t>
                    </m:r>
                  </m:oMath>
                </a14:m>
                <a:r>
                  <a:rPr lang="id-ID" b="1" dirty="0"/>
                  <a:t> disebut tumbukan lenting sempurna, dan </a:t>
                </a:r>
                <a14:m>
                  <m:oMath xmlns:m="http://schemas.openxmlformats.org/officeDocument/2006/math">
                    <m:r>
                      <a:rPr lang="id-ID" b="1" i="1">
                        <a:latin typeface="Cambria Math"/>
                      </a:rPr>
                      <m:t>𝟎</m:t>
                    </m:r>
                    <m:r>
                      <a:rPr lang="id-ID" b="1" i="1">
                        <a:latin typeface="Cambria Math"/>
                      </a:rPr>
                      <m:t>&lt;</m:t>
                    </m:r>
                    <m:r>
                      <a:rPr lang="id-ID" b="1" i="1">
                        <a:latin typeface="Cambria Math"/>
                      </a:rPr>
                      <m:t>𝒆</m:t>
                    </m:r>
                    <m:r>
                      <a:rPr lang="id-ID" b="1" i="1">
                        <a:latin typeface="Cambria Math"/>
                      </a:rPr>
                      <m:t>&lt;</m:t>
                    </m:r>
                    <m:r>
                      <a:rPr lang="id-ID" b="1" i="1">
                        <a:latin typeface="Cambria Math"/>
                      </a:rPr>
                      <m:t>𝟏</m:t>
                    </m:r>
                  </m:oMath>
                </a14:m>
                <a:r>
                  <a:rPr lang="id-ID" b="1" dirty="0"/>
                  <a:t> adalah lenting sebagian</a:t>
                </a:r>
                <a:r>
                  <a:rPr lang="id-ID" dirty="0"/>
                  <a:t>. </a:t>
                </a:r>
              </a:p>
              <a:p>
                <a:pPr algn="just"/>
                <a:r>
                  <a:rPr lang="id-ID" dirty="0"/>
                  <a:t> 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F96A4B5-9B3A-4D9F-9DB9-6DC3AFC263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62" y="1124744"/>
                <a:ext cx="7416875" cy="1754326"/>
              </a:xfrm>
              <a:prstGeom prst="rect">
                <a:avLst/>
              </a:prstGeom>
              <a:blipFill>
                <a:blip r:embed="rId2"/>
                <a:stretch>
                  <a:fillRect l="-657" t="-1730" r="-5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C93BA9A-661B-46F4-889C-70D7D1BBED17}"/>
                  </a:ext>
                </a:extLst>
              </p:cNvPr>
              <p:cNvSpPr txBox="1"/>
              <p:nvPr/>
            </p:nvSpPr>
            <p:spPr>
              <a:xfrm>
                <a:off x="3563888" y="3284984"/>
                <a:ext cx="1682255" cy="58964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𝒆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  <m:t>𝒗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  <m:t>𝒗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C93BA9A-661B-46F4-889C-70D7D1BBED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3284984"/>
                <a:ext cx="1682255" cy="589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524143-BF5B-4A65-A15A-A31262E4CA06}"/>
                  </a:ext>
                </a:extLst>
              </p:cNvPr>
              <p:cNvSpPr txBox="1"/>
              <p:nvPr/>
            </p:nvSpPr>
            <p:spPr>
              <a:xfrm>
                <a:off x="1619672" y="4592550"/>
                <a:ext cx="619268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id-ID" dirty="0"/>
                  <a:t>= kecepatan benda 1 dan 2 sebelum tumbukan (m/s)</a:t>
                </a:r>
                <a:endParaRPr lang="en-US" baseline="-250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id-ID" dirty="0"/>
                  <a:t> 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id-ID" dirty="0"/>
                  <a:t> = kecepatan benda 1 dan 2 setelah tumbukan (m/s)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524143-BF5B-4A65-A15A-A31262E4C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592550"/>
                <a:ext cx="6192688" cy="646331"/>
              </a:xfrm>
              <a:prstGeom prst="rect">
                <a:avLst/>
              </a:prstGeom>
              <a:blipFill>
                <a:blip r:embed="rId4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421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653441" cy="1202485"/>
          </a:xfrm>
        </p:spPr>
        <p:txBody>
          <a:bodyPr>
            <a:normAutofit/>
          </a:bodyPr>
          <a:lstStyle/>
          <a:p>
            <a:r>
              <a:rPr lang="id-ID" dirty="0"/>
              <a:t>Tumbukan Lenting Sempurna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11639" y="2377585"/>
                <a:ext cx="6320721" cy="679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id-ID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id-ID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id-ID" dirty="0"/>
                  <a:t> </a:t>
                </a:r>
              </a:p>
              <a:p>
                <a:pPr algn="ctr"/>
                <a:endParaRPr lang="id-ID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639" y="2377585"/>
                <a:ext cx="6320721" cy="679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456516" y="3321942"/>
                <a:ext cx="6350442" cy="421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id-ID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id-ID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id-ID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d-ID" i="1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  <m:r>
                            <a:rPr lang="id-ID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id-ID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i="1">
                              <a:latin typeface="Cambria Math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516" y="3321942"/>
                <a:ext cx="6350442" cy="4210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971600" y="1398551"/>
            <a:ext cx="717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/>
              <a:t>Rumus umum dari tumbukan lenting sempurna adalah sebagai berikut: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96341" y="5229200"/>
            <a:ext cx="662310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d-ID" dirty="0"/>
              <a:t>Koefisien restitusi (e) untuk lenting sempurna bernilai 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89205" y="4052971"/>
            <a:ext cx="69574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/>
              <a:t>Pada tumbukan lenting sempurna juga berlaku hukum kekekalan energi kinetik, yaitu jumlah energi kinetik sistem sebelum dan sesudah tumbukan sama.</a:t>
            </a:r>
          </a:p>
        </p:txBody>
      </p:sp>
    </p:spTree>
    <p:extLst>
      <p:ext uri="{BB962C8B-B14F-4D97-AF65-F5344CB8AC3E}">
        <p14:creationId xmlns:p14="http://schemas.microsoft.com/office/powerpoint/2010/main" val="55113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76672" y="-315416"/>
            <a:ext cx="6965245" cy="1202485"/>
          </a:xfrm>
        </p:spPr>
        <p:txBody>
          <a:bodyPr/>
          <a:lstStyle/>
          <a:p>
            <a:r>
              <a:rPr lang="id-ID" dirty="0"/>
              <a:t>Contoh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620688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/>
              <a:t>Benda A dan B bermassa sama yaitu 2 kg bergerak saling mendekati, di mana kelajuan benda A adalah 10 m/s menuju arah barat dan kelajuan benda B adalah 12 m/s menuju arah timur. Jika kedua benda bertumbukan lenting sempurna maka kelajuan benda A dan benda B setelah tumbukan ?</a:t>
            </a:r>
          </a:p>
          <a:p>
            <a:pPr algn="just"/>
            <a:endParaRPr lang="id-ID" dirty="0"/>
          </a:p>
        </p:txBody>
      </p:sp>
      <p:grpSp>
        <p:nvGrpSpPr>
          <p:cNvPr id="6" name="Group 5"/>
          <p:cNvGrpSpPr/>
          <p:nvPr/>
        </p:nvGrpSpPr>
        <p:grpSpPr>
          <a:xfrm>
            <a:off x="5405438" y="2276872"/>
            <a:ext cx="2314575" cy="581025"/>
            <a:chOff x="0" y="0"/>
            <a:chExt cx="2314575" cy="581025"/>
          </a:xfrm>
        </p:grpSpPr>
        <p:sp>
          <p:nvSpPr>
            <p:cNvPr id="7" name="Oval 6"/>
            <p:cNvSpPr/>
            <p:nvPr/>
          </p:nvSpPr>
          <p:spPr>
            <a:xfrm>
              <a:off x="285750" y="238125"/>
              <a:ext cx="342900" cy="3429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id-ID"/>
            </a:p>
          </p:txBody>
        </p:sp>
        <p:sp>
          <p:nvSpPr>
            <p:cNvPr id="8" name="Oval 7"/>
            <p:cNvSpPr/>
            <p:nvPr/>
          </p:nvSpPr>
          <p:spPr>
            <a:xfrm>
              <a:off x="1647825" y="238125"/>
              <a:ext cx="342900" cy="3429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id-ID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0" y="581025"/>
              <a:ext cx="231457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343025" y="400050"/>
              <a:ext cx="3048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1285875" y="9525"/>
              <a:ext cx="352425" cy="285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id-ID" sz="1100" b="1">
                  <a:effectLst/>
                  <a:latin typeface="Calibri"/>
                  <a:ea typeface="Calibri"/>
                  <a:cs typeface="Times New Roman"/>
                </a:rPr>
                <a:t>V</a:t>
              </a:r>
              <a:r>
                <a:rPr lang="id-ID" sz="1100" b="1" baseline="-25000">
                  <a:effectLst/>
                  <a:latin typeface="Calibri"/>
                  <a:ea typeface="Calibri"/>
                  <a:cs typeface="Times New Roman"/>
                </a:rPr>
                <a:t>A</a:t>
              </a:r>
              <a:endParaRPr lang="id-ID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628650" y="400050"/>
              <a:ext cx="3429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Box 2"/>
            <p:cNvSpPr txBox="1">
              <a:spLocks noChangeArrowheads="1"/>
            </p:cNvSpPr>
            <p:nvPr/>
          </p:nvSpPr>
          <p:spPr bwMode="auto">
            <a:xfrm>
              <a:off x="676275" y="0"/>
              <a:ext cx="352425" cy="2857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id-ID" sz="1100" b="1" dirty="0">
                  <a:effectLst/>
                  <a:latin typeface="Calibri"/>
                  <a:ea typeface="Calibri"/>
                  <a:cs typeface="Times New Roman"/>
                </a:rPr>
                <a:t>V</a:t>
              </a:r>
              <a:r>
                <a:rPr lang="id-ID" sz="1100" b="1" baseline="-25000" dirty="0">
                  <a:effectLst/>
                  <a:latin typeface="Calibri"/>
                  <a:ea typeface="Calibri"/>
                  <a:cs typeface="Times New Roman"/>
                </a:rPr>
                <a:t>B</a:t>
              </a:r>
              <a:endParaRPr lang="id-ID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99592" y="1916832"/>
                <a:ext cx="4963046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Penyelesaian :</a:t>
                </a:r>
                <a:r>
                  <a:rPr lang="id-ID" dirty="0">
                    <a:effectLst/>
                  </a:rPr>
                  <a:t> </a:t>
                </a:r>
              </a:p>
              <a:p>
                <a:r>
                  <a:rPr lang="id-ID" dirty="0"/>
                  <a:t>Diketahui 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id-ID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id-ID" dirty="0"/>
                  <a:t> = 2 kg,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id-ID" dirty="0"/>
                  <a:t> = -10 m/s,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id-ID" dirty="0"/>
                  <a:t> = 12 m/s </a:t>
                </a:r>
              </a:p>
              <a:p>
                <a:r>
                  <a:rPr lang="id-ID" dirty="0"/>
                  <a:t>e = 1</a:t>
                </a:r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916832"/>
                <a:ext cx="4963046" cy="1477328"/>
              </a:xfrm>
              <a:prstGeom prst="rect">
                <a:avLst/>
              </a:prstGeom>
              <a:blipFill rotWithShape="1">
                <a:blip r:embed="rId2"/>
                <a:stretch>
                  <a:fillRect l="-1106" t="-20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20744" y="3068960"/>
                <a:ext cx="2592288" cy="3648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Ditanya: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id-ID" dirty="0"/>
                  <a:t>  &amp;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𝐵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id-ID" dirty="0"/>
                  <a:t>= ?</a:t>
                </a:r>
              </a:p>
              <a:p>
                <a:r>
                  <a:rPr lang="id-ID" dirty="0"/>
                  <a:t>Jawab</a:t>
                </a:r>
              </a:p>
              <a:p>
                <a:r>
                  <a:rPr lang="id-ID" dirty="0"/>
                  <a:t>Dari koefisien restitusi (e) untuk lenting sempurna = 1 maka</a:t>
                </a:r>
              </a:p>
              <a:p>
                <a:r>
                  <a:rPr lang="id-ID" dirty="0"/>
                  <a:t>1=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(</m:t>
                        </m:r>
                        <m:sSubSup>
                          <m:sSub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id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d-ID" i="1">
                                <a:latin typeface="Cambria Math"/>
                              </a:rPr>
                              <m:t>𝐴</m:t>
                            </m:r>
                          </m:sub>
                          <m:sup>
                            <m:r>
                              <a:rPr lang="id-ID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id-ID">
                            <a:latin typeface="Cambria Math"/>
                          </a:rPr>
                          <m:t> </m:t>
                        </m:r>
                        <m:r>
                          <a:rPr lang="id-ID" i="1">
                            <a:latin typeface="Cambria Math"/>
                          </a:rPr>
                          <m:t>−</m:t>
                        </m:r>
                        <m:sSubSup>
                          <m:sSub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id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d-ID" i="1">
                                <a:latin typeface="Cambria Math"/>
                              </a:rPr>
                              <m:t>𝐵</m:t>
                            </m:r>
                          </m:sub>
                          <m:sup>
                            <m:r>
                              <a:rPr lang="id-ID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id-ID">
                            <a:latin typeface="Cambria Math"/>
                          </a:rPr>
                          <m:t>) </m:t>
                        </m:r>
                      </m:num>
                      <m:den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d-ID" i="1">
                                <a:latin typeface="Cambria Math"/>
                              </a:rPr>
                              <m:t>𝐴</m:t>
                            </m:r>
                          </m:sub>
                        </m:sSub>
                        <m:r>
                          <a:rPr lang="id-ID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d-ID" i="1"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</m:den>
                    </m:f>
                  </m:oMath>
                </a14:m>
                <a:endParaRPr lang="id-ID" dirty="0"/>
              </a:p>
              <a:p>
                <a:r>
                  <a:rPr lang="id-ID" dirty="0"/>
                  <a:t>1=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(</m:t>
                        </m:r>
                        <m:sSubSup>
                          <m:sSub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id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d-ID" i="1">
                                <a:latin typeface="Cambria Math"/>
                              </a:rPr>
                              <m:t>𝐴</m:t>
                            </m:r>
                          </m:sub>
                          <m:sup>
                            <m:r>
                              <a:rPr lang="id-ID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id-ID">
                            <a:latin typeface="Cambria Math"/>
                          </a:rPr>
                          <m:t> </m:t>
                        </m:r>
                        <m:r>
                          <a:rPr lang="id-ID" i="1">
                            <a:latin typeface="Cambria Math"/>
                          </a:rPr>
                          <m:t>−</m:t>
                        </m:r>
                        <m:sSubSup>
                          <m:sSub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id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id-ID" i="1">
                                <a:latin typeface="Cambria Math"/>
                              </a:rPr>
                              <m:t>𝐵</m:t>
                            </m:r>
                          </m:sub>
                          <m:sup>
                            <m:r>
                              <a:rPr lang="id-ID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id-ID">
                            <a:latin typeface="Cambria Math"/>
                          </a:rPr>
                          <m:t>) </m:t>
                        </m:r>
                      </m:num>
                      <m:den>
                        <m:r>
                          <a:rPr lang="id-ID" i="1">
                            <a:latin typeface="Cambria Math"/>
                          </a:rPr>
                          <m:t>−10−12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dirty="0"/>
                  <a:t>-22 =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/>
                      </a:rPr>
                      <m:t>−</m:t>
                    </m:r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id-ID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𝐵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d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id-ID" i="1">
                              <a:latin typeface="Cambria Math"/>
                            </a:rPr>
                            <m:t>𝐵</m:t>
                          </m:r>
                        </m:sub>
                        <m:sup>
                          <m:r>
                            <a:rPr lang="id-ID" i="1">
                              <a:latin typeface="Cambria Math"/>
                            </a:rPr>
                            <m:t>′</m:t>
                          </m:r>
                        </m:sup>
                      </m:sSubSup>
                      <m:r>
                        <a:rPr lang="id-ID" i="1">
                          <a:latin typeface="Cambria Math"/>
                        </a:rPr>
                        <m:t>=−22+</m:t>
                      </m:r>
                      <m:sSubSup>
                        <m:sSub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d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id-ID" i="1">
                              <a:latin typeface="Cambria Math"/>
                            </a:rPr>
                            <m:t>𝐴</m:t>
                          </m:r>
                        </m:sub>
                        <m:sup>
                          <m:r>
                            <a:rPr lang="id-ID" i="1">
                              <a:latin typeface="Cambria Math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 </a:t>
                </a:r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44" y="3068960"/>
                <a:ext cx="2592288" cy="3648178"/>
              </a:xfrm>
              <a:prstGeom prst="rect">
                <a:avLst/>
              </a:prstGeom>
              <a:blipFill rotWithShape="1">
                <a:blip r:embed="rId3"/>
                <a:stretch>
                  <a:fillRect l="-188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98985" y="3068960"/>
                <a:ext cx="4329399" cy="2448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id-ID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id-ID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</m:sSub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id-ID" dirty="0"/>
                  <a:t> 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𝐵</m:t>
                        </m:r>
                      </m:sub>
                    </m:sSub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𝐵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id-ID" dirty="0"/>
              </a:p>
              <a:p>
                <a:r>
                  <a:rPr lang="id-ID" dirty="0"/>
                  <a:t>2 . (-10) + 2 . 12 = 2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. </m:t>
                        </m:r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id-ID" dirty="0"/>
                  <a:t>  + 2 (-22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id-ID" dirty="0"/>
                  <a:t>)</a:t>
                </a:r>
              </a:p>
              <a:p>
                <a:r>
                  <a:rPr lang="id-ID" dirty="0"/>
                  <a:t>-20 + 24 = 2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id-ID" dirty="0"/>
                  <a:t> - 44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2</m:t>
                        </m:r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id-ID" dirty="0"/>
              </a:p>
              <a:p>
                <a:r>
                  <a:rPr lang="id-ID" dirty="0"/>
                  <a:t>4+44 = 2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id-ID" dirty="0"/>
                  <a:t> + 2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id-ID" dirty="0"/>
              </a:p>
              <a:p>
                <a:r>
                  <a:rPr lang="id-ID" dirty="0"/>
                  <a:t>48 / 4 = vA'</a:t>
                </a:r>
              </a:p>
              <a:p>
                <a:r>
                  <a:rPr lang="id-ID" dirty="0"/>
                  <a:t>12 m/s = vA'</a:t>
                </a:r>
              </a:p>
              <a:p>
                <a:r>
                  <a:rPr lang="id-ID" dirty="0"/>
                  <a:t> </a:t>
                </a:r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985" y="3068960"/>
                <a:ext cx="4329399" cy="2448876"/>
              </a:xfrm>
              <a:prstGeom prst="rect">
                <a:avLst/>
              </a:prstGeom>
              <a:blipFill rotWithShape="1">
                <a:blip r:embed="rId4"/>
                <a:stretch>
                  <a:fillRect l="-126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75197" y="5026475"/>
                <a:ext cx="2992328" cy="1297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sehingga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𝐵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id-ID" i="1">
                        <a:latin typeface="Cambria Math"/>
                      </a:rPr>
                      <m:t>=−22+</m:t>
                    </m:r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𝐴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id-ID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id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𝐵</m:t>
                        </m:r>
                      </m:sub>
                      <m:sup>
                        <m:r>
                          <a:rPr lang="id-ID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id-ID" i="1">
                        <a:latin typeface="Cambria Math"/>
                      </a:rPr>
                      <m:t>=−22</m:t>
                    </m:r>
                  </m:oMath>
                </a14:m>
                <a:r>
                  <a:rPr lang="id-ID" dirty="0"/>
                  <a:t> + 12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d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id-ID" i="1">
                              <a:latin typeface="Cambria Math"/>
                            </a:rPr>
                            <m:t>𝐵</m:t>
                          </m:r>
                        </m:sub>
                        <m:sup>
                          <m:r>
                            <a:rPr lang="id-ID" i="1">
                              <a:latin typeface="Cambria Math"/>
                            </a:rPr>
                            <m:t>′</m:t>
                          </m:r>
                        </m:sup>
                      </m:sSubSup>
                      <m:r>
                        <a:rPr lang="id-ID" i="1">
                          <a:latin typeface="Cambria Math"/>
                        </a:rPr>
                        <m:t>=−10 </m:t>
                      </m:r>
                      <m:r>
                        <a:rPr lang="id-ID" i="1">
                          <a:latin typeface="Cambria Math"/>
                        </a:rPr>
                        <m:t>𝑚</m:t>
                      </m:r>
                      <m:r>
                        <a:rPr lang="id-ID" i="1">
                          <a:latin typeface="Cambria Math"/>
                        </a:rPr>
                        <m:t>/</m:t>
                      </m:r>
                      <m:r>
                        <a:rPr lang="id-ID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197" y="5026475"/>
                <a:ext cx="2992328" cy="1297406"/>
              </a:xfrm>
              <a:prstGeom prst="rect">
                <a:avLst/>
              </a:prstGeom>
              <a:blipFill rotWithShape="1">
                <a:blip r:embed="rId5"/>
                <a:stretch>
                  <a:fillRect l="-183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246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909943"/>
            <a:ext cx="6965245" cy="1202485"/>
          </a:xfrm>
        </p:spPr>
        <p:txBody>
          <a:bodyPr/>
          <a:lstStyle/>
          <a:p>
            <a:r>
              <a:rPr lang="id-ID" dirty="0"/>
              <a:t>Latihan Soal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ADF0F9-AEDD-4E38-9CC2-2AB40C59A3F7}"/>
              </a:ext>
            </a:extLst>
          </p:cNvPr>
          <p:cNvSpPr txBox="1"/>
          <p:nvPr/>
        </p:nvSpPr>
        <p:spPr>
          <a:xfrm>
            <a:off x="1168093" y="1883251"/>
            <a:ext cx="69127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/>
              <a:t> </a:t>
            </a:r>
          </a:p>
          <a:p>
            <a:pPr lvl="0" algn="just"/>
            <a:r>
              <a:rPr lang="id-ID" dirty="0"/>
              <a:t>Benda A bermassa 2 kg dan benda B bermassa 4 kg bergerak saling mendekati, di mana kelajuan benda A adalah 10 m/s dan kelajuan benda B adalah 20 m/s. Jika kedua benda bertumbukan lenting sempurna maka hitunglah</a:t>
            </a:r>
            <a:r>
              <a:rPr lang="en-US" dirty="0"/>
              <a:t>:</a:t>
            </a:r>
          </a:p>
          <a:p>
            <a:pPr marL="342900" lvl="0" indent="-342900" algn="just">
              <a:buFont typeface="+mj-lt"/>
              <a:buAutoNum type="alphaLcPeriod"/>
            </a:pPr>
            <a:r>
              <a:rPr lang="id-ID" dirty="0"/>
              <a:t>Kecepatan masing – masing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bertumbukan</a:t>
            </a:r>
            <a:r>
              <a:rPr lang="en-US" dirty="0"/>
              <a:t>!</a:t>
            </a:r>
            <a:endParaRPr lang="id-ID" dirty="0"/>
          </a:p>
          <a:p>
            <a:pPr marL="342900" lvl="0" indent="-342900" algn="just">
              <a:buFont typeface="+mj-lt"/>
              <a:buAutoNum type="alphaLcPeriod"/>
            </a:pPr>
            <a:r>
              <a:rPr lang="id-ID" dirty="0"/>
              <a:t>Buatlah tampilan GUI untuk persoalan tersebut</a:t>
            </a:r>
            <a:r>
              <a:rPr lang="en-US" dirty="0"/>
              <a:t>!</a:t>
            </a:r>
            <a:endParaRPr lang="id-ID" dirty="0"/>
          </a:p>
          <a:p>
            <a:pPr marL="342900" lvl="0" indent="-342900" algn="just">
              <a:buFont typeface="+mj-lt"/>
              <a:buAutoNum type="alphaLcPeriod"/>
            </a:pPr>
            <a:r>
              <a:rPr lang="id-ID" dirty="0"/>
              <a:t>Tuliskan kode program sesuai dengan GUI yang telah dibuat!</a:t>
            </a:r>
          </a:p>
          <a:p>
            <a:pPr marL="342900" lvl="0" indent="-342900" algn="just">
              <a:buFont typeface="+mj-lt"/>
              <a:buAutoNum type="arabicPeriod" startAt="4"/>
            </a:pP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27041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Penjelasan tentang Tumbukan (Lenting Sempurna, Sebagian, dan Tidak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" name="AutoShape 4" descr="Penjelasan tentang Tumbukan (Lenting Sempurna, Sebagian, dan Tidak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98FA01-4A5F-4B48-944F-696DA30B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636912"/>
            <a:ext cx="6965245" cy="1202485"/>
          </a:xfrm>
        </p:spPr>
        <p:txBody>
          <a:bodyPr>
            <a:noAutofit/>
          </a:bodyPr>
          <a:lstStyle/>
          <a:p>
            <a:r>
              <a:rPr lang="en-US" sz="2800" b="1" dirty="0" err="1">
                <a:latin typeface="Bradley Hand ITC" panose="03070402050302030203" pitchFamily="66" charset="0"/>
              </a:rPr>
              <a:t>Tumbukan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  <a:r>
              <a:rPr lang="en-US" sz="2800" b="1" dirty="0" err="1">
                <a:latin typeface="Bradley Hand ITC" panose="03070402050302030203" pitchFamily="66" charset="0"/>
              </a:rPr>
              <a:t>lenting</a:t>
            </a:r>
            <a:r>
              <a:rPr lang="en-US" sz="2800" b="1" dirty="0">
                <a:latin typeface="Bradley Hand ITC" panose="03070402050302030203" pitchFamily="66" charset="0"/>
              </a:rPr>
              <a:t> Sebagian dan </a:t>
            </a:r>
            <a:r>
              <a:rPr lang="en-US" sz="2800" b="1" dirty="0" err="1">
                <a:latin typeface="Bradley Hand ITC" panose="03070402050302030203" pitchFamily="66" charset="0"/>
              </a:rPr>
              <a:t>tumbukan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  <a:r>
              <a:rPr lang="en-US" sz="2800" b="1" dirty="0" err="1">
                <a:latin typeface="Bradley Hand ITC" panose="03070402050302030203" pitchFamily="66" charset="0"/>
              </a:rPr>
              <a:t>tidak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  <a:r>
              <a:rPr lang="en-US" sz="2800" b="1" dirty="0" err="1">
                <a:latin typeface="Bradley Hand ITC" panose="03070402050302030203" pitchFamily="66" charset="0"/>
              </a:rPr>
              <a:t>lenting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  <a:r>
              <a:rPr lang="en-US" sz="2800" b="1" dirty="0" err="1">
                <a:latin typeface="Bradley Hand ITC" panose="03070402050302030203" pitchFamily="66" charset="0"/>
              </a:rPr>
              <a:t>sama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  <a:r>
              <a:rPr lang="en-US" sz="2800" b="1" dirty="0" err="1">
                <a:latin typeface="Bradley Hand ITC" panose="03070402050302030203" pitchFamily="66" charset="0"/>
              </a:rPr>
              <a:t>sekali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  <a:r>
              <a:rPr lang="en-US" sz="2800" b="1" dirty="0" err="1">
                <a:latin typeface="Bradley Hand ITC" panose="03070402050302030203" pitchFamily="66" charset="0"/>
              </a:rPr>
              <a:t>akan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  <a:r>
              <a:rPr lang="en-US" sz="2800" b="1" dirty="0" err="1">
                <a:latin typeface="Bradley Hand ITC" panose="03070402050302030203" pitchFamily="66" charset="0"/>
              </a:rPr>
              <a:t>dipelajari</a:t>
            </a:r>
            <a:r>
              <a:rPr lang="en-US" sz="2800" b="1" dirty="0">
                <a:latin typeface="Bradley Hand ITC" panose="03070402050302030203" pitchFamily="66" charset="0"/>
              </a:rPr>
              <a:t> di </a:t>
            </a:r>
            <a:r>
              <a:rPr lang="en-US" sz="2800" b="1" dirty="0" err="1">
                <a:latin typeface="Bradley Hand ITC" panose="03070402050302030203" pitchFamily="66" charset="0"/>
              </a:rPr>
              <a:t>pertemuan</a:t>
            </a:r>
            <a:r>
              <a:rPr lang="en-US" sz="2800" b="1" dirty="0">
                <a:latin typeface="Bradley Hand ITC" panose="03070402050302030203" pitchFamily="66" charset="0"/>
              </a:rPr>
              <a:t> </a:t>
            </a:r>
            <a:r>
              <a:rPr lang="en-US" sz="2800" b="1" dirty="0" err="1">
                <a:latin typeface="Bradley Hand ITC" panose="03070402050302030203" pitchFamily="66" charset="0"/>
              </a:rPr>
              <a:t>berikutnya</a:t>
            </a:r>
            <a:r>
              <a:rPr lang="en-US" sz="2800" b="1" dirty="0">
                <a:latin typeface="Bradley Hand ITC" panose="03070402050302030203" pitchFamily="66" charset="0"/>
              </a:rPr>
              <a:t>.</a:t>
            </a:r>
            <a:endParaRPr lang="en-ID" sz="28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50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Custom 2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58AE1E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359</TotalTime>
  <Words>519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Bradley Hand ITC</vt:lpstr>
      <vt:lpstr>Brush Script MT</vt:lpstr>
      <vt:lpstr>Calibri</vt:lpstr>
      <vt:lpstr>Cambria Math</vt:lpstr>
      <vt:lpstr>Constantia</vt:lpstr>
      <vt:lpstr>Franklin Gothic Book</vt:lpstr>
      <vt:lpstr>Rage Italic</vt:lpstr>
      <vt:lpstr>Pushpin</vt:lpstr>
      <vt:lpstr>TUMBUKAN LENTING SEMPURNA</vt:lpstr>
      <vt:lpstr>PowerPoint Presentation</vt:lpstr>
      <vt:lpstr>PowerPoint Presentation</vt:lpstr>
      <vt:lpstr>PowerPoint Presentation</vt:lpstr>
      <vt:lpstr>Tumbukan Lenting Sempurna</vt:lpstr>
      <vt:lpstr>Contoh </vt:lpstr>
      <vt:lpstr>Latihan Soal</vt:lpstr>
      <vt:lpstr>Tumbukan lenting Sebagian dan tumbukan tidak lenting sama sekali akan dipelajari di pertemuan berikutnya.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TUMBUKAN</dc:title>
  <dc:creator>lenovoG40</dc:creator>
  <cp:lastModifiedBy>Windows10</cp:lastModifiedBy>
  <cp:revision>28</cp:revision>
  <dcterms:created xsi:type="dcterms:W3CDTF">2020-07-29T22:39:44Z</dcterms:created>
  <dcterms:modified xsi:type="dcterms:W3CDTF">2021-12-12T08:24:30Z</dcterms:modified>
</cp:coreProperties>
</file>