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78" r:id="rId5"/>
    <p:sldId id="261" r:id="rId6"/>
    <p:sldId id="263" r:id="rId7"/>
    <p:sldId id="267" r:id="rId8"/>
    <p:sldId id="264" r:id="rId9"/>
    <p:sldId id="265" r:id="rId10"/>
    <p:sldId id="276" r:id="rId11"/>
    <p:sldId id="277" r:id="rId12"/>
    <p:sldId id="279"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2" autoAdjust="0"/>
  </p:normalViewPr>
  <p:slideViewPr>
    <p:cSldViewPr>
      <p:cViewPr varScale="1">
        <p:scale>
          <a:sx n="65" d="100"/>
          <a:sy n="65" d="100"/>
        </p:scale>
        <p:origin x="145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125CA72-BEC7-45FE-8781-7BAD1A88BE32}" type="datetimeFigureOut">
              <a:rPr lang="id-ID" smtClean="0"/>
              <a:t>19/12/2021</a:t>
            </a:fld>
            <a:endParaRPr lang="id-ID"/>
          </a:p>
        </p:txBody>
      </p:sp>
      <p:sp>
        <p:nvSpPr>
          <p:cNvPr id="5" name="Footer Placeholder 4"/>
          <p:cNvSpPr>
            <a:spLocks noGrp="1"/>
          </p:cNvSpPr>
          <p:nvPr>
            <p:ph type="ftr" sz="quarter" idx="11"/>
          </p:nvPr>
        </p:nvSpPr>
        <p:spPr>
          <a:xfrm>
            <a:off x="1174044" y="5357592"/>
            <a:ext cx="5034845" cy="365125"/>
          </a:xfrm>
        </p:spPr>
        <p:txBody>
          <a:bodyPr/>
          <a:lstStyle/>
          <a:p>
            <a:endParaRPr lang="id-ID"/>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DDE7268-772B-4DBA-BA24-E307D7DA3A37}"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5CA72-BEC7-45FE-8781-7BAD1A88BE32}" type="datetimeFigureOut">
              <a:rPr lang="id-ID" smtClean="0"/>
              <a:t>19/12/2021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5CA72-BEC7-45FE-8781-7BAD1A88BE32}" type="datetimeFigureOut">
              <a:rPr lang="id-ID" smtClean="0"/>
              <a:t>19/12/2021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5CA72-BEC7-45FE-8781-7BAD1A88BE32}" type="datetimeFigureOut">
              <a:rPr lang="id-ID" smtClean="0"/>
              <a:t>19/12/2021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5CA72-BEC7-45FE-8781-7BAD1A88BE32}" type="datetimeFigureOut">
              <a:rPr lang="id-ID" smtClean="0"/>
              <a:t>19/12/2021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125CA72-BEC7-45FE-8781-7BAD1A88BE32}" type="datetimeFigureOut">
              <a:rPr lang="id-ID" smtClean="0"/>
              <a:t>19/12/2021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DE7268-772B-4DBA-BA24-E307D7DA3A37}" type="slidenum">
              <a:rPr lang="id-ID" smtClean="0"/>
              <a:t>‹#›</a:t>
            </a:fld>
            <a:endParaRPr lang="id-ID"/>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125CA72-BEC7-45FE-8781-7BAD1A88BE32}" type="datetimeFigureOut">
              <a:rPr lang="id-ID" smtClean="0"/>
              <a:t>19/12/2021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DDE7268-772B-4DBA-BA24-E307D7DA3A37}" type="slidenum">
              <a:rPr lang="id-ID" smtClean="0"/>
              <a:t>‹#›</a:t>
            </a:fld>
            <a:endParaRPr lang="id-ID"/>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5CA72-BEC7-45FE-8781-7BAD1A88BE32}" type="datetimeFigureOut">
              <a:rPr lang="id-ID" smtClean="0"/>
              <a:t>19/12/2021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5CA72-BEC7-45FE-8781-7BAD1A88BE32}" type="datetimeFigureOut">
              <a:rPr lang="id-ID" smtClean="0"/>
              <a:t>19/12/2021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DDE7268-772B-4DBA-BA24-E307D7DA3A37}"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125CA72-BEC7-45FE-8781-7BAD1A88BE32}" type="datetimeFigureOut">
              <a:rPr lang="id-ID" smtClean="0"/>
              <a:t>19/12/2021</a:t>
            </a:fld>
            <a:endParaRPr lang="id-ID"/>
          </a:p>
        </p:txBody>
      </p:sp>
      <p:sp>
        <p:nvSpPr>
          <p:cNvPr id="6" name="Footer Placeholder 5"/>
          <p:cNvSpPr>
            <a:spLocks noGrp="1"/>
          </p:cNvSpPr>
          <p:nvPr>
            <p:ph type="ftr" sz="quarter" idx="11"/>
          </p:nvPr>
        </p:nvSpPr>
        <p:spPr>
          <a:xfrm rot="-60000">
            <a:off x="914554" y="5829261"/>
            <a:ext cx="3522607" cy="365125"/>
          </a:xfrm>
        </p:spPr>
        <p:txBody>
          <a:bodyPr/>
          <a:lstStyle/>
          <a:p>
            <a:endParaRPr lang="id-ID"/>
          </a:p>
        </p:txBody>
      </p:sp>
      <p:sp>
        <p:nvSpPr>
          <p:cNvPr id="7" name="Slide Number Placeholder 6"/>
          <p:cNvSpPr>
            <a:spLocks noGrp="1"/>
          </p:cNvSpPr>
          <p:nvPr>
            <p:ph type="sldNum" sz="quarter" idx="12"/>
          </p:nvPr>
        </p:nvSpPr>
        <p:spPr>
          <a:xfrm rot="60000">
            <a:off x="7557313" y="5896961"/>
            <a:ext cx="554023" cy="365125"/>
          </a:xfrm>
        </p:spPr>
        <p:txBody>
          <a:bodyPr/>
          <a:lstStyle/>
          <a:p>
            <a:fld id="{ADDE7268-772B-4DBA-BA24-E307D7DA3A37}"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125CA72-BEC7-45FE-8781-7BAD1A88BE32}" type="datetimeFigureOut">
              <a:rPr lang="id-ID" smtClean="0"/>
              <a:t>19/12/2021</a:t>
            </a:fld>
            <a:endParaRPr lang="id-ID"/>
          </a:p>
        </p:txBody>
      </p:sp>
      <p:sp>
        <p:nvSpPr>
          <p:cNvPr id="6" name="Footer Placeholder 5"/>
          <p:cNvSpPr>
            <a:spLocks noGrp="1"/>
          </p:cNvSpPr>
          <p:nvPr>
            <p:ph type="ftr" sz="quarter" idx="11"/>
          </p:nvPr>
        </p:nvSpPr>
        <p:spPr>
          <a:xfrm rot="-60000">
            <a:off x="914569" y="5831037"/>
            <a:ext cx="3319043" cy="365125"/>
          </a:xfrm>
        </p:spPr>
        <p:txBody>
          <a:bodyPr/>
          <a:lstStyle/>
          <a:p>
            <a:endParaRPr lang="id-ID"/>
          </a:p>
        </p:txBody>
      </p:sp>
      <p:sp>
        <p:nvSpPr>
          <p:cNvPr id="7" name="Slide Number Placeholder 6"/>
          <p:cNvSpPr>
            <a:spLocks noGrp="1"/>
          </p:cNvSpPr>
          <p:nvPr>
            <p:ph type="sldNum" sz="quarter" idx="12"/>
          </p:nvPr>
        </p:nvSpPr>
        <p:spPr>
          <a:xfrm rot="60000">
            <a:off x="7562089" y="5900026"/>
            <a:ext cx="554023" cy="365125"/>
          </a:xfrm>
        </p:spPr>
        <p:txBody>
          <a:bodyPr/>
          <a:lstStyle/>
          <a:p>
            <a:fld id="{ADDE7268-772B-4DBA-BA24-E307D7DA3A37}"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125CA72-BEC7-45FE-8781-7BAD1A88BE32}" type="datetimeFigureOut">
              <a:rPr lang="id-ID" smtClean="0"/>
              <a:t>19/12/2021</a:t>
            </a:fld>
            <a:endParaRPr lang="id-I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d-ID"/>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DDE7268-772B-4DBA-BA24-E307D7DA3A37}"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s://gurumuda.net/hukum-kekekalan-momentum-linear.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324" y="3212976"/>
            <a:ext cx="7175351" cy="857063"/>
          </a:xfrm>
        </p:spPr>
        <p:txBody>
          <a:bodyPr>
            <a:noAutofit/>
          </a:bodyPr>
          <a:lstStyle/>
          <a:p>
            <a:pPr marL="182880" indent="0" algn="ctr">
              <a:buNone/>
            </a:pPr>
            <a:r>
              <a:rPr lang="id-ID" sz="3200" b="1" dirty="0"/>
              <a:t>TUMBUKAN</a:t>
            </a:r>
            <a:r>
              <a:rPr lang="en-US" sz="3200" b="1" dirty="0"/>
              <a:t> LENTING SEBAGIAN DAN TUMBUKAN TIDAK LENTING SAMA SEKALI</a:t>
            </a:r>
            <a:endParaRPr lang="id-ID" sz="3200" b="1" dirty="0"/>
          </a:p>
        </p:txBody>
      </p:sp>
      <p:sp>
        <p:nvSpPr>
          <p:cNvPr id="6" name="Rectangle 5"/>
          <p:cNvSpPr/>
          <p:nvPr/>
        </p:nvSpPr>
        <p:spPr>
          <a:xfrm>
            <a:off x="251520" y="87135"/>
            <a:ext cx="3240360"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400" dirty="0"/>
              <a:t>Pertemuan 1</a:t>
            </a:r>
            <a:r>
              <a:rPr lang="en-US" sz="2400" dirty="0"/>
              <a:t>5</a:t>
            </a:r>
            <a:endParaRPr lang="id-ID" sz="2400" dirty="0"/>
          </a:p>
        </p:txBody>
      </p:sp>
    </p:spTree>
    <p:extLst>
      <p:ext uri="{BB962C8B-B14F-4D97-AF65-F5344CB8AC3E}">
        <p14:creationId xmlns:p14="http://schemas.microsoft.com/office/powerpoint/2010/main" val="112652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15416"/>
            <a:ext cx="6965245" cy="1202485"/>
          </a:xfrm>
        </p:spPr>
        <p:txBody>
          <a:bodyPr/>
          <a:lstStyle/>
          <a:p>
            <a:r>
              <a:rPr lang="id-ID" dirty="0"/>
              <a:t>Latihan Soal</a:t>
            </a:r>
          </a:p>
        </p:txBody>
      </p:sp>
      <mc:AlternateContent xmlns:mc="http://schemas.openxmlformats.org/markup-compatibility/2006" xmlns:a14="http://schemas.microsoft.com/office/drawing/2010/main">
        <mc:Choice Requires="a14">
          <p:sp>
            <p:nvSpPr>
              <p:cNvPr id="4" name="TextBox 3"/>
              <p:cNvSpPr txBox="1"/>
              <p:nvPr/>
            </p:nvSpPr>
            <p:spPr>
              <a:xfrm>
                <a:off x="971600" y="764704"/>
                <a:ext cx="7056784" cy="3693319"/>
              </a:xfrm>
              <a:prstGeom prst="rect">
                <a:avLst/>
              </a:prstGeom>
              <a:noFill/>
            </p:spPr>
            <p:txBody>
              <a:bodyPr wrap="square" rtlCol="0">
                <a:spAutoFit/>
              </a:bodyPr>
              <a:lstStyle/>
              <a:p>
                <a:pPr marL="342900" lvl="0" indent="-342900" algn="just">
                  <a:buFont typeface="+mj-lt"/>
                  <a:buAutoNum type="arabicPeriod"/>
                </a:pPr>
                <a:r>
                  <a:rPr lang="id-ID" dirty="0"/>
                  <a:t>Dua buah bola A dan B dengan massa yang sama </a:t>
                </a:r>
                <a14:m>
                  <m:oMath xmlns:m="http://schemas.openxmlformats.org/officeDocument/2006/math">
                    <m:r>
                      <a:rPr lang="id-ID" i="1">
                        <a:latin typeface="Cambria Math"/>
                      </a:rPr>
                      <m:t>2 </m:t>
                    </m:r>
                    <m:r>
                      <a:rPr lang="id-ID" i="1">
                        <a:latin typeface="Cambria Math"/>
                      </a:rPr>
                      <m:t>𝑘𝑔</m:t>
                    </m:r>
                  </m:oMath>
                </a14:m>
                <a:r>
                  <a:rPr lang="id-ID" dirty="0"/>
                  <a:t>. Jika bola A bergerak dengan kecepatan </a:t>
                </a:r>
                <a14:m>
                  <m:oMath xmlns:m="http://schemas.openxmlformats.org/officeDocument/2006/math">
                    <m:r>
                      <a:rPr lang="id-ID" i="1">
                        <a:latin typeface="Cambria Math"/>
                      </a:rPr>
                      <m:t>5 </m:t>
                    </m:r>
                    <m:r>
                      <a:rPr lang="id-ID" i="1">
                        <a:latin typeface="Cambria Math"/>
                      </a:rPr>
                      <m:t>𝑚</m:t>
                    </m:r>
                    <m:r>
                      <a:rPr lang="id-ID" i="1">
                        <a:latin typeface="Cambria Math"/>
                      </a:rPr>
                      <m:t>/</m:t>
                    </m:r>
                    <m:r>
                      <a:rPr lang="id-ID" i="1">
                        <a:latin typeface="Cambria Math"/>
                      </a:rPr>
                      <m:t>𝑠</m:t>
                    </m:r>
                  </m:oMath>
                </a14:m>
                <a:r>
                  <a:rPr lang="id-ID" dirty="0"/>
                  <a:t> ke arah kanan dan menumbuk bola B yang diam dan menjadi satu. Hitunglah kecepatan kedua bola setelah tumbukan!</a:t>
                </a:r>
              </a:p>
              <a:p>
                <a:pPr marL="342900" lvl="0" indent="-342900" algn="just">
                  <a:buFont typeface="+mj-lt"/>
                  <a:buAutoNum type="arabicPeriod"/>
                </a:pPr>
                <a:r>
                  <a:rPr lang="id-ID" dirty="0"/>
                  <a:t>Anto dan Budi berada di dalam sebuah perahu bermassa </a:t>
                </a:r>
                <a14:m>
                  <m:oMath xmlns:m="http://schemas.openxmlformats.org/officeDocument/2006/math">
                    <m:r>
                      <a:rPr lang="id-ID" i="1">
                        <a:latin typeface="Cambria Math"/>
                      </a:rPr>
                      <m:t>200 </m:t>
                    </m:r>
                    <m:r>
                      <a:rPr lang="id-ID" i="1">
                        <a:latin typeface="Cambria Math"/>
                      </a:rPr>
                      <m:t>𝑘𝑔</m:t>
                    </m:r>
                  </m:oMath>
                </a14:m>
                <a:r>
                  <a:rPr lang="id-ID" dirty="0"/>
                  <a:t> yang bergerak dengan kecepatan </a:t>
                </a:r>
                <a14:m>
                  <m:oMath xmlns:m="http://schemas.openxmlformats.org/officeDocument/2006/math">
                    <m:r>
                      <a:rPr lang="id-ID" i="1">
                        <a:latin typeface="Cambria Math"/>
                      </a:rPr>
                      <m:t>15 </m:t>
                    </m:r>
                    <m:r>
                      <a:rPr lang="id-ID" i="1">
                        <a:latin typeface="Cambria Math"/>
                      </a:rPr>
                      <m:t>𝑚</m:t>
                    </m:r>
                    <m:r>
                      <a:rPr lang="id-ID" i="1">
                        <a:latin typeface="Cambria Math"/>
                      </a:rPr>
                      <m:t>/</m:t>
                    </m:r>
                    <m:r>
                      <a:rPr lang="id-ID" i="1">
                        <a:latin typeface="Cambria Math"/>
                      </a:rPr>
                      <m:t>𝑠</m:t>
                    </m:r>
                  </m:oMath>
                </a14:m>
                <a:r>
                  <a:rPr lang="id-ID" dirty="0"/>
                  <a:t> ke kanan. Jika Anto bermassa </a:t>
                </a:r>
                <a14:m>
                  <m:oMath xmlns:m="http://schemas.openxmlformats.org/officeDocument/2006/math">
                    <m:r>
                      <a:rPr lang="id-ID" i="1">
                        <a:latin typeface="Cambria Math"/>
                      </a:rPr>
                      <m:t>60 </m:t>
                    </m:r>
                    <m:r>
                      <a:rPr lang="id-ID" i="1">
                        <a:latin typeface="Cambria Math"/>
                      </a:rPr>
                      <m:t>𝑘𝑔</m:t>
                    </m:r>
                  </m:oMath>
                </a14:m>
                <a:r>
                  <a:rPr lang="id-ID" dirty="0"/>
                  <a:t> dan Budi bermassa </a:t>
                </a:r>
                <a14:m>
                  <m:oMath xmlns:m="http://schemas.openxmlformats.org/officeDocument/2006/math">
                    <m:r>
                      <a:rPr lang="id-ID" i="1">
                        <a:latin typeface="Cambria Math"/>
                      </a:rPr>
                      <m:t>80 </m:t>
                    </m:r>
                    <m:r>
                      <a:rPr lang="id-ID" i="1">
                        <a:latin typeface="Cambria Math"/>
                      </a:rPr>
                      <m:t>𝑘𝑔</m:t>
                    </m:r>
                  </m:oMath>
                </a14:m>
                <a:r>
                  <a:rPr lang="id-ID" dirty="0"/>
                  <a:t> maka hitunglah kecepatan perahu setelah Budi melompat keluar berlawanan arah dengan perahu dengan kelajuan </a:t>
                </a:r>
                <a14:m>
                  <m:oMath xmlns:m="http://schemas.openxmlformats.org/officeDocument/2006/math">
                    <m:r>
                      <a:rPr lang="id-ID" i="1">
                        <a:latin typeface="Cambria Math"/>
                      </a:rPr>
                      <m:t>5 </m:t>
                    </m:r>
                    <m:r>
                      <a:rPr lang="id-ID" i="1">
                        <a:latin typeface="Cambria Math"/>
                      </a:rPr>
                      <m:t>𝑚</m:t>
                    </m:r>
                    <m:r>
                      <a:rPr lang="id-ID" i="1">
                        <a:latin typeface="Cambria Math"/>
                      </a:rPr>
                      <m:t>/</m:t>
                    </m:r>
                    <m:r>
                      <a:rPr lang="id-ID" i="1">
                        <a:latin typeface="Cambria Math"/>
                      </a:rPr>
                      <m:t>𝑠</m:t>
                    </m:r>
                  </m:oMath>
                </a14:m>
                <a:r>
                  <a:rPr lang="id-ID" dirty="0"/>
                  <a:t>! </a:t>
                </a:r>
              </a:p>
              <a:p>
                <a:pPr marL="342900" lvl="0" indent="-342900" algn="just">
                  <a:buFont typeface="+mj-lt"/>
                  <a:buAutoNum type="arabicPeriod"/>
                </a:pPr>
                <a:r>
                  <a:rPr lang="id-ID" dirty="0"/>
                  <a:t>Perhatikan gambar </a:t>
                </a:r>
                <a:r>
                  <a:rPr lang="en-ID" dirty="0" err="1"/>
                  <a:t>berikut</a:t>
                </a:r>
                <a:r>
                  <a:rPr lang="id-ID" dirty="0"/>
                  <a:t> ini. Jika mobil bermassa </a:t>
                </a:r>
                <a14:m>
                  <m:oMath xmlns:m="http://schemas.openxmlformats.org/officeDocument/2006/math">
                    <m:r>
                      <a:rPr lang="id-ID" i="1">
                        <a:latin typeface="Cambria Math"/>
                      </a:rPr>
                      <m:t>1.000 </m:t>
                    </m:r>
                    <m:r>
                      <a:rPr lang="id-ID" i="1">
                        <a:latin typeface="Cambria Math"/>
                      </a:rPr>
                      <m:t>𝑘𝑔</m:t>
                    </m:r>
                  </m:oMath>
                </a14:m>
                <a:r>
                  <a:rPr lang="id-ID" dirty="0"/>
                  <a:t> bergerak ke kanan dengan kecepatan </a:t>
                </a:r>
                <a14:m>
                  <m:oMath xmlns:m="http://schemas.openxmlformats.org/officeDocument/2006/math">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dan truk bermassa </a:t>
                </a:r>
                <a14:m>
                  <m:oMath xmlns:m="http://schemas.openxmlformats.org/officeDocument/2006/math">
                    <m:r>
                      <a:rPr lang="id-ID" i="1">
                        <a:latin typeface="Cambria Math"/>
                      </a:rPr>
                      <m:t>3.000 </m:t>
                    </m:r>
                    <m:r>
                      <a:rPr lang="id-ID" i="1">
                        <a:latin typeface="Cambria Math"/>
                      </a:rPr>
                      <m:t>𝑘𝑔</m:t>
                    </m:r>
                  </m:oMath>
                </a14:m>
                <a:r>
                  <a:rPr lang="id-ID" dirty="0"/>
                  <a:t> bergerak ke kiri dengan kecepatan </a:t>
                </a:r>
                <a14:m>
                  <m:oMath xmlns:m="http://schemas.openxmlformats.org/officeDocument/2006/math">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a:t>
                </a:r>
              </a:p>
              <a:p>
                <a:endParaRPr lang="id-ID" dirty="0"/>
              </a:p>
            </p:txBody>
          </p:sp>
        </mc:Choice>
        <mc:Fallback xmlns="">
          <p:sp>
            <p:nvSpPr>
              <p:cNvPr id="4" name="TextBox 3"/>
              <p:cNvSpPr txBox="1">
                <a:spLocks noRot="1" noChangeAspect="1" noMove="1" noResize="1" noEditPoints="1" noAdjustHandles="1" noChangeArrowheads="1" noChangeShapeType="1" noTextEdit="1"/>
              </p:cNvSpPr>
              <p:nvPr/>
            </p:nvSpPr>
            <p:spPr>
              <a:xfrm>
                <a:off x="971600" y="764704"/>
                <a:ext cx="7056784" cy="3693319"/>
              </a:xfrm>
              <a:prstGeom prst="rect">
                <a:avLst/>
              </a:prstGeom>
              <a:blipFill>
                <a:blip r:embed="rId2"/>
                <a:stretch>
                  <a:fillRect l="-604" t="-825" r="-777"/>
                </a:stretch>
              </a:blipFill>
            </p:spPr>
            <p:txBody>
              <a:bodyPr/>
              <a:lstStyle/>
              <a:p>
                <a:r>
                  <a:rPr lang="id-ID">
                    <a:noFill/>
                  </a:rPr>
                  <a:t> </a:t>
                </a:r>
              </a:p>
            </p:txBody>
          </p:sp>
        </mc:Fallback>
      </mc:AlternateContent>
      <p:pic>
        <p:nvPicPr>
          <p:cNvPr id="5" name="Picture 4"/>
          <p:cNvPicPr/>
          <p:nvPr/>
        </p:nvPicPr>
        <p:blipFill>
          <a:blip r:embed="rId3"/>
          <a:srcRect/>
          <a:stretch>
            <a:fillRect/>
          </a:stretch>
        </p:blipFill>
        <p:spPr bwMode="auto">
          <a:xfrm>
            <a:off x="1871700" y="4293096"/>
            <a:ext cx="5256584" cy="1728192"/>
          </a:xfrm>
          <a:prstGeom prst="rect">
            <a:avLst/>
          </a:prstGeom>
          <a:noFill/>
          <a:ln w="9525">
            <a:noFill/>
            <a:miter lim="800000"/>
            <a:headEnd/>
            <a:tailEnd/>
          </a:ln>
        </p:spPr>
      </p:pic>
    </p:spTree>
    <p:extLst>
      <p:ext uri="{BB962C8B-B14F-4D97-AF65-F5344CB8AC3E}">
        <p14:creationId xmlns:p14="http://schemas.microsoft.com/office/powerpoint/2010/main" val="372704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115616" y="980728"/>
                <a:ext cx="6912768" cy="2585323"/>
              </a:xfrm>
              <a:prstGeom prst="rect">
                <a:avLst/>
              </a:prstGeom>
              <a:noFill/>
            </p:spPr>
            <p:txBody>
              <a:bodyPr wrap="square" rtlCol="0">
                <a:spAutoFit/>
              </a:bodyPr>
              <a:lstStyle/>
              <a:p>
                <a:pPr marL="342900" lvl="0" indent="-342900" algn="just">
                  <a:buFont typeface="+mj-lt"/>
                  <a:buAutoNum type="alphaLcPeriod"/>
                </a:pPr>
                <a:r>
                  <a:rPr lang="id-ID" dirty="0"/>
                  <a:t>Kecepatan masing – masing kendaraan jika mengalami tumbukan dengan koefisien restitusi </a:t>
                </a:r>
                <a14:m>
                  <m:oMath xmlns:m="http://schemas.openxmlformats.org/officeDocument/2006/math">
                    <m:r>
                      <a:rPr lang="id-ID" i="1">
                        <a:latin typeface="Cambria Math"/>
                      </a:rPr>
                      <m:t>𝑒</m:t>
                    </m:r>
                    <m:r>
                      <a:rPr lang="id-ID" i="1">
                        <a:latin typeface="Cambria Math"/>
                      </a:rPr>
                      <m:t>=0,8</m:t>
                    </m:r>
                  </m:oMath>
                </a14:m>
                <a:r>
                  <a:rPr lang="id-ID" dirty="0"/>
                  <a:t>! </a:t>
                </a:r>
              </a:p>
              <a:p>
                <a:pPr marL="342900" lvl="0" indent="-342900" algn="just">
                  <a:buFont typeface="+mj-lt"/>
                  <a:buAutoNum type="alphaLcPeriod"/>
                </a:pPr>
                <a:r>
                  <a:rPr lang="id-ID" dirty="0"/>
                  <a:t>Buatlah tampilan GUI untuk persoalan tersebut</a:t>
                </a:r>
              </a:p>
              <a:p>
                <a:pPr marL="342900" lvl="0" indent="-342900" algn="just">
                  <a:buFont typeface="+mj-lt"/>
                  <a:buAutoNum type="alphaLcPeriod"/>
                </a:pPr>
                <a:r>
                  <a:rPr lang="id-ID" dirty="0"/>
                  <a:t>Tuliskan kode program sesuai dengan GUI yang telah dibuat!</a:t>
                </a:r>
              </a:p>
              <a:p>
                <a:pPr algn="just"/>
                <a:r>
                  <a:rPr lang="id-ID" dirty="0"/>
                  <a:t> </a:t>
                </a:r>
              </a:p>
              <a:p>
                <a:pPr marL="342900" lvl="0" indent="-342900" algn="just">
                  <a:buFont typeface="+mj-lt"/>
                  <a:buAutoNum type="arabicPeriod" startAt="4"/>
                </a:pPr>
                <a:r>
                  <a:rPr lang="id-ID" dirty="0"/>
                  <a:t>Sebuah bola dijatuhkan dari ketinggian </a:t>
                </a:r>
                <a14:m>
                  <m:oMath xmlns:m="http://schemas.openxmlformats.org/officeDocument/2006/math">
                    <m:r>
                      <a:rPr lang="id-ID" i="1">
                        <a:latin typeface="Cambria Math"/>
                      </a:rPr>
                      <m:t>150 </m:t>
                    </m:r>
                    <m:r>
                      <a:rPr lang="id-ID" i="1">
                        <a:latin typeface="Cambria Math"/>
                      </a:rPr>
                      <m:t>𝑐𝑚</m:t>
                    </m:r>
                  </m:oMath>
                </a14:m>
                <a:r>
                  <a:rPr lang="id-ID" dirty="0"/>
                  <a:t> kemudian ketinggian pantulan pertamanya adalah </a:t>
                </a:r>
                <a14:m>
                  <m:oMath xmlns:m="http://schemas.openxmlformats.org/officeDocument/2006/math">
                    <m:r>
                      <a:rPr lang="id-ID" i="1">
                        <a:latin typeface="Cambria Math"/>
                      </a:rPr>
                      <m:t>75 </m:t>
                    </m:r>
                    <m:r>
                      <a:rPr lang="id-ID" i="1">
                        <a:latin typeface="Cambria Math"/>
                      </a:rPr>
                      <m:t>𝑐𝑚</m:t>
                    </m:r>
                  </m:oMath>
                </a14:m>
                <a:r>
                  <a:rPr lang="id-ID" dirty="0"/>
                  <a:t>. Hitunglah koefisien restitusinya dan tinggi pantulan kedua!</a:t>
                </a:r>
              </a:p>
              <a:p>
                <a:endParaRPr lang="id-ID" dirty="0"/>
              </a:p>
            </p:txBody>
          </p:sp>
        </mc:Choice>
        <mc:Fallback xmlns="">
          <p:sp>
            <p:nvSpPr>
              <p:cNvPr id="4" name="TextBox 3"/>
              <p:cNvSpPr txBox="1">
                <a:spLocks noRot="1" noChangeAspect="1" noMove="1" noResize="1" noEditPoints="1" noAdjustHandles="1" noChangeArrowheads="1" noChangeShapeType="1" noTextEdit="1"/>
              </p:cNvSpPr>
              <p:nvPr/>
            </p:nvSpPr>
            <p:spPr>
              <a:xfrm>
                <a:off x="1115616" y="980728"/>
                <a:ext cx="6912768" cy="2585323"/>
              </a:xfrm>
              <a:prstGeom prst="rect">
                <a:avLst/>
              </a:prstGeom>
              <a:blipFill>
                <a:blip r:embed="rId2"/>
                <a:stretch>
                  <a:fillRect l="-617" t="-1415" r="-794"/>
                </a:stretch>
              </a:blipFill>
            </p:spPr>
            <p:txBody>
              <a:bodyPr/>
              <a:lstStyle/>
              <a:p>
                <a:r>
                  <a:rPr lang="en-ID">
                    <a:noFill/>
                  </a:rPr>
                  <a:t> </a:t>
                </a:r>
              </a:p>
            </p:txBody>
          </p:sp>
        </mc:Fallback>
      </mc:AlternateContent>
    </p:spTree>
    <p:extLst>
      <p:ext uri="{BB962C8B-B14F-4D97-AF65-F5344CB8AC3E}">
        <p14:creationId xmlns:p14="http://schemas.microsoft.com/office/powerpoint/2010/main" val="197785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CCB51C-EC32-43AA-8F75-2AC03BD7204E}"/>
              </a:ext>
            </a:extLst>
          </p:cNvPr>
          <p:cNvSpPr>
            <a:spLocks noGrp="1"/>
          </p:cNvSpPr>
          <p:nvPr>
            <p:ph type="body" idx="1"/>
          </p:nvPr>
        </p:nvSpPr>
        <p:spPr>
          <a:xfrm>
            <a:off x="1259069" y="2276872"/>
            <a:ext cx="6625861" cy="792088"/>
          </a:xfrm>
        </p:spPr>
        <p:txBody>
          <a:bodyPr>
            <a:noAutofit/>
          </a:bodyPr>
          <a:lstStyle/>
          <a:p>
            <a:r>
              <a:rPr lang="en-US" sz="2800" b="1" i="1" dirty="0" err="1"/>
              <a:t>Setiap</a:t>
            </a:r>
            <a:r>
              <a:rPr lang="en-US" sz="2800" b="1" i="1" dirty="0"/>
              <a:t> </a:t>
            </a:r>
            <a:r>
              <a:rPr lang="en-US" sz="2800" b="1" i="1" dirty="0" err="1"/>
              <a:t>pribadi</a:t>
            </a:r>
            <a:r>
              <a:rPr lang="en-US" sz="2800" b="1" i="1" dirty="0"/>
              <a:t> </a:t>
            </a:r>
            <a:r>
              <a:rPr lang="en-US" sz="2800" b="1" i="1" dirty="0" err="1"/>
              <a:t>spesial</a:t>
            </a:r>
            <a:r>
              <a:rPr lang="en-US" sz="2800" b="1" i="1" dirty="0"/>
              <a:t> </a:t>
            </a:r>
            <a:r>
              <a:rPr lang="en-US" sz="2800" b="1" i="1" dirty="0" err="1"/>
              <a:t>dengan</a:t>
            </a:r>
            <a:r>
              <a:rPr lang="en-US" sz="2800" b="1" i="1" dirty="0"/>
              <a:t> </a:t>
            </a:r>
            <a:r>
              <a:rPr lang="en-US" sz="2800" b="1" i="1" dirty="0" err="1"/>
              <a:t>potensi</a:t>
            </a:r>
            <a:r>
              <a:rPr lang="en-US" sz="2800" b="1" i="1" dirty="0"/>
              <a:t> yang </a:t>
            </a:r>
            <a:r>
              <a:rPr lang="en-US" sz="2800" b="1" i="1" dirty="0" err="1"/>
              <a:t>dimiliki</a:t>
            </a:r>
            <a:r>
              <a:rPr lang="en-US" sz="2800" b="1" i="1" dirty="0"/>
              <a:t>. </a:t>
            </a:r>
            <a:r>
              <a:rPr lang="en-US" sz="2800" b="1" i="1" dirty="0" err="1"/>
              <a:t>Teruslah</a:t>
            </a:r>
            <a:r>
              <a:rPr lang="en-US" sz="2800" b="1" i="1" dirty="0"/>
              <a:t> </a:t>
            </a:r>
            <a:r>
              <a:rPr lang="en-US" sz="2800" b="1" i="1" dirty="0" err="1"/>
              <a:t>berjuang</a:t>
            </a:r>
            <a:r>
              <a:rPr lang="en-US" sz="2800" b="1" i="1" dirty="0"/>
              <a:t> </a:t>
            </a:r>
            <a:r>
              <a:rPr lang="en-US" sz="2800" b="1" i="1" dirty="0" err="1"/>
              <a:t>sampai</a:t>
            </a:r>
            <a:r>
              <a:rPr lang="en-US" sz="2800" b="1" i="1" dirty="0"/>
              <a:t> </a:t>
            </a:r>
            <a:r>
              <a:rPr lang="en-US" sz="2800" b="1" i="1" dirty="0" err="1"/>
              <a:t>kamu</a:t>
            </a:r>
            <a:r>
              <a:rPr lang="en-US" sz="2800" b="1" i="1" dirty="0"/>
              <a:t> tau </a:t>
            </a:r>
            <a:r>
              <a:rPr lang="en-US" sz="2800" b="1" i="1" dirty="0" err="1"/>
              <a:t>potensi</a:t>
            </a:r>
            <a:r>
              <a:rPr lang="en-US" sz="2800" b="1" i="1" dirty="0"/>
              <a:t> </a:t>
            </a:r>
            <a:r>
              <a:rPr lang="en-US" sz="2800" b="1" i="1" dirty="0" err="1"/>
              <a:t>terbaikmu</a:t>
            </a:r>
            <a:r>
              <a:rPr lang="en-US" sz="2800" b="1" i="1" dirty="0"/>
              <a:t>.</a:t>
            </a:r>
          </a:p>
          <a:p>
            <a:endParaRPr lang="en-US" sz="2800" b="1" i="1" dirty="0"/>
          </a:p>
          <a:p>
            <a:r>
              <a:rPr lang="en-US" sz="2800" b="1" i="1" dirty="0"/>
              <a:t>----- </a:t>
            </a:r>
            <a:r>
              <a:rPr lang="en-US" sz="2800" b="1" i="1" dirty="0" err="1"/>
              <a:t>Nurullaeli</a:t>
            </a:r>
            <a:r>
              <a:rPr lang="en-US" sz="2800" b="1" i="1" dirty="0"/>
              <a:t> -----</a:t>
            </a:r>
            <a:endParaRPr lang="en-ID" sz="2800" b="1" i="1" dirty="0"/>
          </a:p>
        </p:txBody>
      </p:sp>
    </p:spTree>
    <p:extLst>
      <p:ext uri="{BB962C8B-B14F-4D97-AF65-F5344CB8AC3E}">
        <p14:creationId xmlns:p14="http://schemas.microsoft.com/office/powerpoint/2010/main" val="365221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1268" y="1276224"/>
            <a:ext cx="324396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Tumbukan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1493924" y="2420888"/>
            <a:ext cx="6031028"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d-ID" sz="2000" dirty="0"/>
              <a:t>Merupakan hasil interaksi dua benda atau partikel yang bergerak searah maupun berlawanan arah yang memiliki massa dan kecepatan tertentu.</a:t>
            </a:r>
          </a:p>
        </p:txBody>
      </p:sp>
      <p:grpSp>
        <p:nvGrpSpPr>
          <p:cNvPr id="18" name="Group 17"/>
          <p:cNvGrpSpPr/>
          <p:nvPr/>
        </p:nvGrpSpPr>
        <p:grpSpPr>
          <a:xfrm>
            <a:off x="2247027" y="4221088"/>
            <a:ext cx="4824536" cy="885340"/>
            <a:chOff x="1979712" y="2759684"/>
            <a:chExt cx="4824536" cy="885340"/>
          </a:xfrm>
        </p:grpSpPr>
        <p:sp>
          <p:nvSpPr>
            <p:cNvPr id="8" name="Oval 7"/>
            <p:cNvSpPr/>
            <p:nvPr/>
          </p:nvSpPr>
          <p:spPr>
            <a:xfrm>
              <a:off x="2555776" y="2759684"/>
              <a:ext cx="936104" cy="88534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sz="2400" b="1" dirty="0">
                  <a:solidFill>
                    <a:schemeClr val="tx1"/>
                  </a:solidFill>
                </a:rPr>
                <a:t>mA</a:t>
              </a:r>
            </a:p>
          </p:txBody>
        </p:sp>
        <p:sp>
          <p:nvSpPr>
            <p:cNvPr id="10" name="Oval 9"/>
            <p:cNvSpPr/>
            <p:nvPr/>
          </p:nvSpPr>
          <p:spPr>
            <a:xfrm>
              <a:off x="4993516" y="2924944"/>
              <a:ext cx="754282" cy="72008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b="1" dirty="0">
                  <a:solidFill>
                    <a:schemeClr val="tx1"/>
                  </a:solidFill>
                </a:rPr>
                <a:t>mB</a:t>
              </a:r>
            </a:p>
          </p:txBody>
        </p:sp>
        <p:cxnSp>
          <p:nvCxnSpPr>
            <p:cNvPr id="11" name="Straight Connector 10"/>
            <p:cNvCxnSpPr/>
            <p:nvPr/>
          </p:nvCxnSpPr>
          <p:spPr>
            <a:xfrm>
              <a:off x="1979712" y="3645024"/>
              <a:ext cx="4824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p:cNvCxnSpPr>
            <p:nvPr/>
          </p:nvCxnSpPr>
          <p:spPr>
            <a:xfrm>
              <a:off x="3491880" y="3202354"/>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flipH="1">
              <a:off x="4541837" y="3284984"/>
              <a:ext cx="4516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91880" y="2768900"/>
              <a:ext cx="412292" cy="369332"/>
            </a:xfrm>
            <a:prstGeom prst="rect">
              <a:avLst/>
            </a:prstGeom>
            <a:noFill/>
          </p:spPr>
          <p:txBody>
            <a:bodyPr wrap="none" rtlCol="0">
              <a:spAutoFit/>
            </a:bodyPr>
            <a:lstStyle/>
            <a:p>
              <a:r>
                <a:rPr lang="id-ID" b="1" dirty="0"/>
                <a:t>vA</a:t>
              </a:r>
            </a:p>
          </p:txBody>
        </p:sp>
        <p:sp>
          <p:nvSpPr>
            <p:cNvPr id="19" name="TextBox 18"/>
            <p:cNvSpPr txBox="1"/>
            <p:nvPr/>
          </p:nvSpPr>
          <p:spPr>
            <a:xfrm>
              <a:off x="4541837" y="2901970"/>
              <a:ext cx="428322" cy="369332"/>
            </a:xfrm>
            <a:prstGeom prst="rect">
              <a:avLst/>
            </a:prstGeom>
            <a:noFill/>
          </p:spPr>
          <p:txBody>
            <a:bodyPr wrap="none" rtlCol="0">
              <a:spAutoFit/>
            </a:bodyPr>
            <a:lstStyle/>
            <a:p>
              <a:r>
                <a:rPr lang="id-ID" b="1" dirty="0"/>
                <a:t>vB</a:t>
              </a:r>
            </a:p>
          </p:txBody>
        </p:sp>
      </p:grpSp>
    </p:spTree>
    <p:extLst>
      <p:ext uri="{BB962C8B-B14F-4D97-AF65-F5344CB8AC3E}">
        <p14:creationId xmlns:p14="http://schemas.microsoft.com/office/powerpoint/2010/main" val="253869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279" y="550421"/>
            <a:ext cx="712323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Jenis – Jenis Tumbukan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 Box 1027"/>
          <p:cNvSpPr txBox="1">
            <a:spLocks noChangeArrowheads="1"/>
          </p:cNvSpPr>
          <p:nvPr/>
        </p:nvSpPr>
        <p:spPr bwMode="auto">
          <a:xfrm>
            <a:off x="988998" y="1772053"/>
            <a:ext cx="3295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800" b="1" dirty="0"/>
              <a:t>1. </a:t>
            </a:r>
            <a:r>
              <a:rPr lang="en-US" sz="1800" b="1" dirty="0" err="1"/>
              <a:t>Tumbukan</a:t>
            </a:r>
            <a:r>
              <a:rPr lang="en-US" sz="1800" b="1" dirty="0"/>
              <a:t> </a:t>
            </a:r>
            <a:r>
              <a:rPr lang="en-US" sz="1800" b="1" dirty="0" err="1"/>
              <a:t>Lenting</a:t>
            </a:r>
            <a:r>
              <a:rPr lang="en-US" sz="1800" b="1" dirty="0"/>
              <a:t> </a:t>
            </a:r>
            <a:r>
              <a:rPr lang="en-US" sz="1800" b="1" dirty="0" err="1"/>
              <a:t>Sempurna</a:t>
            </a:r>
            <a:endParaRPr lang="en-US" b="1" dirty="0"/>
          </a:p>
        </p:txBody>
      </p:sp>
      <p:grpSp>
        <p:nvGrpSpPr>
          <p:cNvPr id="6" name="Group 1037"/>
          <p:cNvGrpSpPr>
            <a:grpSpLocks/>
          </p:cNvGrpSpPr>
          <p:nvPr/>
        </p:nvGrpSpPr>
        <p:grpSpPr bwMode="auto">
          <a:xfrm>
            <a:off x="4253068" y="1570069"/>
            <a:ext cx="3576638" cy="830263"/>
            <a:chOff x="2295" y="739"/>
            <a:chExt cx="2253" cy="523"/>
          </a:xfrm>
        </p:grpSpPr>
        <p:sp>
          <p:nvSpPr>
            <p:cNvPr id="7" name="Text Box 1028"/>
            <p:cNvSpPr txBox="1">
              <a:spLocks noChangeArrowheads="1"/>
            </p:cNvSpPr>
            <p:nvPr/>
          </p:nvSpPr>
          <p:spPr bwMode="auto">
            <a:xfrm>
              <a:off x="2643" y="739"/>
              <a:ext cx="190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600" i="1" dirty="0" err="1">
                  <a:solidFill>
                    <a:srgbClr val="FF3300"/>
                  </a:solidFill>
                </a:rPr>
                <a:t>Berlaku</a:t>
              </a:r>
              <a:r>
                <a:rPr lang="en-US" sz="1600" i="1" dirty="0">
                  <a:solidFill>
                    <a:srgbClr val="FF3300"/>
                  </a:solidFill>
                </a:rPr>
                <a:t> </a:t>
              </a:r>
              <a:r>
                <a:rPr lang="en-US" sz="1600" i="1" dirty="0" err="1">
                  <a:solidFill>
                    <a:srgbClr val="FF3300"/>
                  </a:solidFill>
                </a:rPr>
                <a:t>hukum</a:t>
              </a:r>
              <a:r>
                <a:rPr lang="en-US" sz="1600" i="1" dirty="0">
                  <a:solidFill>
                    <a:srgbClr val="FF3300"/>
                  </a:solidFill>
                </a:rPr>
                <a:t> </a:t>
              </a:r>
              <a:r>
                <a:rPr lang="en-US" sz="1600" i="1" dirty="0" err="1">
                  <a:solidFill>
                    <a:srgbClr val="FF3300"/>
                  </a:solidFill>
                </a:rPr>
                <a:t>kekekalan</a:t>
              </a:r>
              <a:r>
                <a:rPr lang="en-US" sz="1600" i="1" dirty="0">
                  <a:solidFill>
                    <a:srgbClr val="FF3300"/>
                  </a:solidFill>
                </a:rPr>
                <a:t> momentum </a:t>
              </a:r>
              <a:br>
                <a:rPr lang="en-US" sz="1600" i="1" dirty="0">
                  <a:solidFill>
                    <a:srgbClr val="FF3300"/>
                  </a:solidFill>
                </a:rPr>
              </a:br>
              <a:r>
                <a:rPr lang="en-US" sz="1600" i="1" dirty="0">
                  <a:solidFill>
                    <a:srgbClr val="FF3300"/>
                  </a:solidFill>
                </a:rPr>
                <a:t>dan </a:t>
              </a:r>
              <a:r>
                <a:rPr lang="en-US" sz="1600" i="1" dirty="0" err="1">
                  <a:solidFill>
                    <a:srgbClr val="FF3300"/>
                  </a:solidFill>
                </a:rPr>
                <a:t>kekekalan</a:t>
              </a:r>
              <a:r>
                <a:rPr lang="en-US" sz="1600" i="1" dirty="0">
                  <a:solidFill>
                    <a:srgbClr val="FF3300"/>
                  </a:solidFill>
                </a:rPr>
                <a:t> </a:t>
              </a:r>
              <a:r>
                <a:rPr lang="en-US" sz="1600" i="1" dirty="0" err="1">
                  <a:solidFill>
                    <a:srgbClr val="FF3300"/>
                  </a:solidFill>
                </a:rPr>
                <a:t>energi</a:t>
              </a:r>
              <a:r>
                <a:rPr lang="id-ID" sz="1600" i="1" dirty="0">
                  <a:solidFill>
                    <a:srgbClr val="FF3300"/>
                  </a:solidFill>
                </a:rPr>
                <a:t> kinetik</a:t>
              </a:r>
              <a:endParaRPr lang="en-US" dirty="0"/>
            </a:p>
          </p:txBody>
        </p:sp>
        <p:sp>
          <p:nvSpPr>
            <p:cNvPr id="8" name="Line 1029"/>
            <p:cNvSpPr>
              <a:spLocks noChangeShapeType="1"/>
            </p:cNvSpPr>
            <p:nvPr/>
          </p:nvSpPr>
          <p:spPr bwMode="auto">
            <a:xfrm flipV="1">
              <a:off x="2295" y="933"/>
              <a:ext cx="348" cy="93"/>
            </a:xfrm>
            <a:prstGeom prst="line">
              <a:avLst/>
            </a:prstGeom>
            <a:noFill/>
            <a:ln w="31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9" name="Text Box 1030"/>
          <p:cNvSpPr txBox="1">
            <a:spLocks noChangeArrowheads="1"/>
          </p:cNvSpPr>
          <p:nvPr/>
        </p:nvSpPr>
        <p:spPr bwMode="auto">
          <a:xfrm>
            <a:off x="988998" y="2967104"/>
            <a:ext cx="31996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800" b="1" dirty="0"/>
              <a:t>2. </a:t>
            </a:r>
            <a:r>
              <a:rPr lang="en-US" sz="1800" b="1" dirty="0" err="1"/>
              <a:t>Tumbukan</a:t>
            </a:r>
            <a:r>
              <a:rPr lang="en-US" sz="1800" b="1" dirty="0"/>
              <a:t> </a:t>
            </a:r>
            <a:r>
              <a:rPr lang="en-US" sz="1800" b="1" dirty="0" err="1"/>
              <a:t>Lenting</a:t>
            </a:r>
            <a:r>
              <a:rPr lang="en-US" sz="1800" b="1" dirty="0"/>
              <a:t> </a:t>
            </a:r>
            <a:r>
              <a:rPr lang="en-US" sz="1800" b="1" dirty="0" err="1"/>
              <a:t>Sebagian</a:t>
            </a:r>
            <a:endParaRPr lang="en-US" b="1" dirty="0"/>
          </a:p>
        </p:txBody>
      </p:sp>
      <p:grpSp>
        <p:nvGrpSpPr>
          <p:cNvPr id="10" name="Group 1038"/>
          <p:cNvGrpSpPr>
            <a:grpSpLocks/>
          </p:cNvGrpSpPr>
          <p:nvPr/>
        </p:nvGrpSpPr>
        <p:grpSpPr bwMode="auto">
          <a:xfrm>
            <a:off x="4253068" y="2847014"/>
            <a:ext cx="3577164" cy="585877"/>
            <a:chOff x="2295" y="1409"/>
            <a:chExt cx="2735" cy="245"/>
          </a:xfrm>
        </p:grpSpPr>
        <p:sp>
          <p:nvSpPr>
            <p:cNvPr id="11" name="Text Box 1031"/>
            <p:cNvSpPr txBox="1">
              <a:spLocks noChangeArrowheads="1"/>
            </p:cNvSpPr>
            <p:nvPr/>
          </p:nvSpPr>
          <p:spPr bwMode="auto">
            <a:xfrm>
              <a:off x="2985" y="1409"/>
              <a:ext cx="204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d-ID" sz="1600" i="1" dirty="0">
                  <a:solidFill>
                    <a:srgbClr val="FF3300"/>
                  </a:solidFill>
                </a:rPr>
                <a:t>Berlaku hukum kekekalan momentum</a:t>
              </a:r>
            </a:p>
          </p:txBody>
        </p:sp>
        <p:sp>
          <p:nvSpPr>
            <p:cNvPr id="12" name="Line 1032"/>
            <p:cNvSpPr>
              <a:spLocks noChangeShapeType="1"/>
            </p:cNvSpPr>
            <p:nvPr/>
          </p:nvSpPr>
          <p:spPr bwMode="auto">
            <a:xfrm>
              <a:off x="2295" y="1544"/>
              <a:ext cx="634" cy="0"/>
            </a:xfrm>
            <a:prstGeom prst="line">
              <a:avLst/>
            </a:prstGeom>
            <a:noFill/>
            <a:ln w="31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
        <p:nvSpPr>
          <p:cNvPr id="13" name="Text Box 1033"/>
          <p:cNvSpPr txBox="1">
            <a:spLocks noChangeArrowheads="1"/>
          </p:cNvSpPr>
          <p:nvPr/>
        </p:nvSpPr>
        <p:spPr bwMode="auto">
          <a:xfrm>
            <a:off x="988998" y="3954921"/>
            <a:ext cx="4041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d-ID" sz="1800" b="1" dirty="0"/>
              <a:t>3. </a:t>
            </a:r>
            <a:r>
              <a:rPr lang="en-US" sz="1800" b="1" dirty="0" err="1"/>
              <a:t>Tumbukan</a:t>
            </a:r>
            <a:r>
              <a:rPr lang="en-US" sz="1800" b="1" dirty="0"/>
              <a:t> </a:t>
            </a:r>
            <a:r>
              <a:rPr lang="en-US" sz="1800" b="1" dirty="0" err="1"/>
              <a:t>Tidak</a:t>
            </a:r>
            <a:r>
              <a:rPr lang="en-US" sz="1800" b="1" dirty="0"/>
              <a:t> </a:t>
            </a:r>
            <a:r>
              <a:rPr lang="en-US" sz="1800" b="1" dirty="0" err="1"/>
              <a:t>Lenting</a:t>
            </a:r>
            <a:r>
              <a:rPr lang="en-US" sz="1800" b="1" dirty="0"/>
              <a:t> </a:t>
            </a:r>
            <a:r>
              <a:rPr lang="en-US" sz="1800" b="1" dirty="0" err="1"/>
              <a:t>sama</a:t>
            </a:r>
            <a:r>
              <a:rPr lang="en-US" sz="1800" b="1" dirty="0"/>
              <a:t> </a:t>
            </a:r>
            <a:r>
              <a:rPr lang="en-US" sz="1800" b="1" dirty="0" err="1"/>
              <a:t>sekali</a:t>
            </a:r>
            <a:endParaRPr lang="en-US" b="1" dirty="0"/>
          </a:p>
        </p:txBody>
      </p:sp>
      <p:grpSp>
        <p:nvGrpSpPr>
          <p:cNvPr id="14" name="Group 1039"/>
          <p:cNvGrpSpPr>
            <a:grpSpLocks/>
          </p:cNvGrpSpPr>
          <p:nvPr/>
        </p:nvGrpSpPr>
        <p:grpSpPr bwMode="auto">
          <a:xfrm>
            <a:off x="4805422" y="3649100"/>
            <a:ext cx="3511551" cy="1077914"/>
            <a:chOff x="2582" y="1628"/>
            <a:chExt cx="2212" cy="679"/>
          </a:xfrm>
        </p:grpSpPr>
        <p:sp>
          <p:nvSpPr>
            <p:cNvPr id="15" name="Text Box 1035"/>
            <p:cNvSpPr txBox="1">
              <a:spLocks noChangeArrowheads="1"/>
            </p:cNvSpPr>
            <p:nvPr/>
          </p:nvSpPr>
          <p:spPr bwMode="auto">
            <a:xfrm>
              <a:off x="3025" y="1628"/>
              <a:ext cx="1769"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d-ID" sz="1600" i="1" dirty="0">
                  <a:solidFill>
                    <a:srgbClr val="FF3300"/>
                  </a:solidFill>
                </a:rPr>
                <a:t>Berlaku hukum kekekalan momentum</a:t>
              </a:r>
            </a:p>
            <a:p>
              <a:pPr algn="l"/>
              <a:r>
                <a:rPr lang="en-US" sz="1600" i="1" dirty="0">
                  <a:solidFill>
                    <a:srgbClr val="FF3300"/>
                  </a:solidFill>
                </a:rPr>
                <a:t>Setelah </a:t>
              </a:r>
              <a:r>
                <a:rPr lang="en-US" sz="1600" i="1" dirty="0" err="1">
                  <a:solidFill>
                    <a:srgbClr val="FF3300"/>
                  </a:solidFill>
                </a:rPr>
                <a:t>tumbukan</a:t>
              </a:r>
              <a:r>
                <a:rPr lang="en-US" sz="1600" i="1" dirty="0">
                  <a:solidFill>
                    <a:srgbClr val="FF3300"/>
                  </a:solidFill>
                </a:rPr>
                <a:t> </a:t>
              </a:r>
              <a:r>
                <a:rPr lang="en-US" sz="1600" i="1" dirty="0" err="1">
                  <a:solidFill>
                    <a:srgbClr val="FF3300"/>
                  </a:solidFill>
                </a:rPr>
                <a:t>kedua</a:t>
              </a:r>
              <a:r>
                <a:rPr lang="en-US" sz="1600" i="1" dirty="0">
                  <a:solidFill>
                    <a:srgbClr val="FF3300"/>
                  </a:solidFill>
                </a:rPr>
                <a:t> </a:t>
              </a:r>
              <a:r>
                <a:rPr lang="id-ID" sz="1600" i="1" dirty="0">
                  <a:solidFill>
                    <a:srgbClr val="FF3300"/>
                  </a:solidFill>
                </a:rPr>
                <a:t>benda</a:t>
              </a:r>
              <a:r>
                <a:rPr lang="en-US" sz="1600" i="1" dirty="0">
                  <a:solidFill>
                    <a:srgbClr val="FF3300"/>
                  </a:solidFill>
                </a:rPr>
                <a:t> </a:t>
              </a:r>
              <a:r>
                <a:rPr lang="en-US" sz="1600" i="1" dirty="0" err="1">
                  <a:solidFill>
                    <a:srgbClr val="FF3300"/>
                  </a:solidFill>
                </a:rPr>
                <a:t>menyatu</a:t>
              </a:r>
              <a:endParaRPr lang="en-US" dirty="0"/>
            </a:p>
          </p:txBody>
        </p:sp>
        <p:sp>
          <p:nvSpPr>
            <p:cNvPr id="16" name="Line 1036"/>
            <p:cNvSpPr>
              <a:spLocks noChangeShapeType="1"/>
            </p:cNvSpPr>
            <p:nvPr/>
          </p:nvSpPr>
          <p:spPr bwMode="auto">
            <a:xfrm>
              <a:off x="2582" y="1930"/>
              <a:ext cx="392" cy="0"/>
            </a:xfrm>
            <a:prstGeom prst="line">
              <a:avLst/>
            </a:prstGeom>
            <a:noFill/>
            <a:ln w="3175">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pSp>
    </p:spTree>
    <p:extLst>
      <p:ext uri="{BB962C8B-B14F-4D97-AF65-F5344CB8AC3E}">
        <p14:creationId xmlns:p14="http://schemas.microsoft.com/office/powerpoint/2010/main" val="138400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autoUpdateAnimBg="0"/>
      <p:bldP spid="1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F96A4B5-9B3A-4D9F-9DB9-6DC3AFC263B9}"/>
                  </a:ext>
                </a:extLst>
              </p:cNvPr>
              <p:cNvSpPr/>
              <p:nvPr/>
            </p:nvSpPr>
            <p:spPr>
              <a:xfrm>
                <a:off x="863562" y="1124744"/>
                <a:ext cx="7416875"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id-ID" dirty="0"/>
                  <a:t>Untuk membedakan masing – masing tumbukan perlu didefinisikan sebuah koefisien restitusi (e). Nilai koefisien restitusi ini pada interval 0 sampai dengan 1. </a:t>
                </a:r>
                <a:r>
                  <a:rPr lang="id-ID" b="1" dirty="0"/>
                  <a:t>Jika </a:t>
                </a:r>
                <a14:m>
                  <m:oMath xmlns:m="http://schemas.openxmlformats.org/officeDocument/2006/math">
                    <m:r>
                      <a:rPr lang="id-ID" b="1" i="1">
                        <a:latin typeface="Cambria Math"/>
                      </a:rPr>
                      <m:t>𝒆</m:t>
                    </m:r>
                    <m:r>
                      <a:rPr lang="id-ID" b="1" i="1">
                        <a:latin typeface="Cambria Math"/>
                      </a:rPr>
                      <m:t>=</m:t>
                    </m:r>
                    <m:r>
                      <a:rPr lang="id-ID" b="1" i="1">
                        <a:latin typeface="Cambria Math"/>
                      </a:rPr>
                      <m:t>𝟎</m:t>
                    </m:r>
                  </m:oMath>
                </a14:m>
                <a:r>
                  <a:rPr lang="id-ID" b="1" dirty="0"/>
                  <a:t> disebut tumbukan t</a:t>
                </a:r>
                <a:r>
                  <a:rPr lang="en-US" b="1" dirty="0" err="1"/>
                  <a:t>idak</a:t>
                </a:r>
                <a:r>
                  <a:rPr lang="id-ID" b="1" dirty="0"/>
                  <a:t> lenting</a:t>
                </a:r>
                <a:r>
                  <a:rPr lang="en-US" b="1" dirty="0"/>
                  <a:t> </a:t>
                </a:r>
                <a:r>
                  <a:rPr lang="en-US" b="1" dirty="0" err="1"/>
                  <a:t>sama</a:t>
                </a:r>
                <a:r>
                  <a:rPr lang="en-US" b="1" dirty="0"/>
                  <a:t> </a:t>
                </a:r>
                <a:r>
                  <a:rPr lang="en-US" b="1" dirty="0" err="1"/>
                  <a:t>sekali</a:t>
                </a:r>
                <a:r>
                  <a:rPr lang="id-ID" b="1" dirty="0"/>
                  <a:t>, </a:t>
                </a:r>
                <a14:m>
                  <m:oMath xmlns:m="http://schemas.openxmlformats.org/officeDocument/2006/math">
                    <m:r>
                      <a:rPr lang="id-ID" b="1" i="1">
                        <a:latin typeface="Cambria Math"/>
                      </a:rPr>
                      <m:t>𝒆</m:t>
                    </m:r>
                    <m:r>
                      <a:rPr lang="id-ID" b="1" i="1">
                        <a:latin typeface="Cambria Math"/>
                      </a:rPr>
                      <m:t>=</m:t>
                    </m:r>
                    <m:r>
                      <a:rPr lang="id-ID" b="1" i="1">
                        <a:latin typeface="Cambria Math"/>
                      </a:rPr>
                      <m:t>𝟏</m:t>
                    </m:r>
                  </m:oMath>
                </a14:m>
                <a:r>
                  <a:rPr lang="id-ID" b="1" dirty="0"/>
                  <a:t> disebut tumbukan lenting sempurna, dan </a:t>
                </a:r>
                <a14:m>
                  <m:oMath xmlns:m="http://schemas.openxmlformats.org/officeDocument/2006/math">
                    <m:r>
                      <a:rPr lang="id-ID" b="1" i="1">
                        <a:latin typeface="Cambria Math"/>
                      </a:rPr>
                      <m:t>𝟎</m:t>
                    </m:r>
                    <m:r>
                      <a:rPr lang="id-ID" b="1" i="1">
                        <a:latin typeface="Cambria Math"/>
                      </a:rPr>
                      <m:t>&lt;</m:t>
                    </m:r>
                    <m:r>
                      <a:rPr lang="id-ID" b="1" i="1">
                        <a:latin typeface="Cambria Math"/>
                      </a:rPr>
                      <m:t>𝒆</m:t>
                    </m:r>
                    <m:r>
                      <a:rPr lang="id-ID" b="1" i="1">
                        <a:latin typeface="Cambria Math"/>
                      </a:rPr>
                      <m:t>&lt;</m:t>
                    </m:r>
                    <m:r>
                      <a:rPr lang="id-ID" b="1" i="1">
                        <a:latin typeface="Cambria Math"/>
                      </a:rPr>
                      <m:t>𝟏</m:t>
                    </m:r>
                  </m:oMath>
                </a14:m>
                <a:r>
                  <a:rPr lang="id-ID" b="1" dirty="0"/>
                  <a:t> adalah lenting sebagian</a:t>
                </a:r>
                <a:r>
                  <a:rPr lang="id-ID" dirty="0"/>
                  <a:t>. </a:t>
                </a:r>
              </a:p>
              <a:p>
                <a:pPr algn="just"/>
                <a:r>
                  <a:rPr lang="id-ID" dirty="0"/>
                  <a:t> </a:t>
                </a:r>
              </a:p>
            </p:txBody>
          </p:sp>
        </mc:Choice>
        <mc:Fallback xmlns="">
          <p:sp>
            <p:nvSpPr>
              <p:cNvPr id="2" name="Rectangle 1">
                <a:extLst>
                  <a:ext uri="{FF2B5EF4-FFF2-40B4-BE49-F238E27FC236}">
                    <a16:creationId xmlns:a16="http://schemas.microsoft.com/office/drawing/2014/main" id="{8F96A4B5-9B3A-4D9F-9DB9-6DC3AFC263B9}"/>
                  </a:ext>
                </a:extLst>
              </p:cNvPr>
              <p:cNvSpPr>
                <a:spLocks noRot="1" noChangeAspect="1" noMove="1" noResize="1" noEditPoints="1" noAdjustHandles="1" noChangeArrowheads="1" noChangeShapeType="1" noTextEdit="1"/>
              </p:cNvSpPr>
              <p:nvPr/>
            </p:nvSpPr>
            <p:spPr>
              <a:xfrm>
                <a:off x="863562" y="1124744"/>
                <a:ext cx="7416875" cy="1754326"/>
              </a:xfrm>
              <a:prstGeom prst="rect">
                <a:avLst/>
              </a:prstGeom>
              <a:blipFill>
                <a:blip r:embed="rId2"/>
                <a:stretch>
                  <a:fillRect l="-657" t="-1730" r="-575"/>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C93BA9A-661B-46F4-889C-70D7D1BBED17}"/>
                  </a:ext>
                </a:extLst>
              </p:cNvPr>
              <p:cNvSpPr txBox="1"/>
              <p:nvPr/>
            </p:nvSpPr>
            <p:spPr>
              <a:xfrm>
                <a:off x="3563888" y="3284984"/>
                <a:ext cx="1682255" cy="589649"/>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d-ID" b="1" i="1" smtClean="0">
                          <a:latin typeface="Cambria Math" panose="02040503050406030204" pitchFamily="18" charset="0"/>
                        </a:rPr>
                        <m:t>𝒆</m:t>
                      </m:r>
                      <m:r>
                        <a:rPr lang="id-ID" b="1" i="1" smtClean="0">
                          <a:latin typeface="Cambria Math" panose="02040503050406030204" pitchFamily="18" charset="0"/>
                        </a:rPr>
                        <m:t>=</m:t>
                      </m:r>
                      <m:f>
                        <m:fPr>
                          <m:ctrlPr>
                            <a:rPr lang="id-ID" b="1" i="1" smtClean="0">
                              <a:latin typeface="Cambria Math" panose="02040503050406030204" pitchFamily="18" charset="0"/>
                            </a:rPr>
                          </m:ctrlPr>
                        </m:fPr>
                        <m:num>
                          <m:r>
                            <a:rPr lang="id-ID" b="1" i="1" smtClean="0">
                              <a:latin typeface="Cambria Math" panose="02040503050406030204" pitchFamily="18" charset="0"/>
                            </a:rPr>
                            <m:t>−</m:t>
                          </m:r>
                          <m:d>
                            <m:dPr>
                              <m:ctrlPr>
                                <a:rPr lang="id-ID" b="1" i="1" smtClean="0">
                                  <a:latin typeface="Cambria Math" panose="02040503050406030204" pitchFamily="18" charset="0"/>
                                </a:rPr>
                              </m:ctrlPr>
                            </m:dPr>
                            <m:e>
                              <m:sSubSup>
                                <m:sSubSupPr>
                                  <m:ctrlPr>
                                    <a:rPr lang="id-ID" b="1" i="1" smtClean="0">
                                      <a:latin typeface="Cambria Math" panose="02040503050406030204" pitchFamily="18" charset="0"/>
                                    </a:rPr>
                                  </m:ctrlPr>
                                </m:sSubSupPr>
                                <m:e>
                                  <m:r>
                                    <a:rPr lang="id-ID" b="1" i="1" smtClean="0">
                                      <a:latin typeface="Cambria Math" panose="02040503050406030204" pitchFamily="18" charset="0"/>
                                    </a:rPr>
                                    <m:t>𝒗</m:t>
                                  </m:r>
                                </m:e>
                                <m:sub>
                                  <m:r>
                                    <a:rPr lang="id-ID" b="1" i="1" smtClean="0">
                                      <a:latin typeface="Cambria Math" panose="02040503050406030204" pitchFamily="18" charset="0"/>
                                    </a:rPr>
                                    <m:t>𝟏</m:t>
                                  </m:r>
                                </m:sub>
                                <m:sup>
                                  <m:r>
                                    <a:rPr lang="en-US" b="1" i="1" smtClean="0">
                                      <a:latin typeface="Cambria Math" panose="02040503050406030204" pitchFamily="18" charset="0"/>
                                    </a:rPr>
                                    <m:t>′</m:t>
                                  </m:r>
                                </m:sup>
                              </m:sSubSup>
                              <m:r>
                                <a:rPr lang="id-ID" b="1" i="1" smtClean="0">
                                  <a:latin typeface="Cambria Math" panose="02040503050406030204" pitchFamily="18" charset="0"/>
                                </a:rPr>
                                <m:t>−</m:t>
                              </m:r>
                              <m:sSub>
                                <m:sSubPr>
                                  <m:ctrlPr>
                                    <a:rPr lang="id-ID" b="1" i="1" smtClean="0">
                                      <a:latin typeface="Cambria Math" panose="02040503050406030204" pitchFamily="18" charset="0"/>
                                    </a:rPr>
                                  </m:ctrlPr>
                                </m:sSubPr>
                                <m:e>
                                  <m:r>
                                    <a:rPr lang="id-ID" b="1" i="1" smtClean="0">
                                      <a:latin typeface="Cambria Math" panose="02040503050406030204" pitchFamily="18" charset="0"/>
                                    </a:rPr>
                                    <m:t>𝒗</m:t>
                                  </m:r>
                                </m:e>
                                <m:sub>
                                  <m:r>
                                    <a:rPr lang="id-ID" b="1" i="1" smtClean="0">
                                      <a:latin typeface="Cambria Math" panose="02040503050406030204" pitchFamily="18" charset="0"/>
                                    </a:rPr>
                                    <m:t>𝟐</m:t>
                                  </m:r>
                                </m:sub>
                              </m:sSub>
                              <m:r>
                                <a:rPr lang="id-ID" b="1" i="1" smtClean="0">
                                  <a:latin typeface="Cambria Math" panose="02040503050406030204" pitchFamily="18" charset="0"/>
                                </a:rPr>
                                <m:t>′</m:t>
                              </m:r>
                            </m:e>
                          </m:d>
                        </m:num>
                        <m:den>
                          <m:sSub>
                            <m:sSubPr>
                              <m:ctrlPr>
                                <a:rPr lang="id-ID" b="1" i="1" smtClean="0">
                                  <a:latin typeface="Cambria Math" panose="02040503050406030204" pitchFamily="18" charset="0"/>
                                </a:rPr>
                              </m:ctrlPr>
                            </m:sSubPr>
                            <m:e>
                              <m:r>
                                <a:rPr lang="id-ID" b="1" i="1" smtClean="0">
                                  <a:latin typeface="Cambria Math" panose="02040503050406030204" pitchFamily="18" charset="0"/>
                                </a:rPr>
                                <m:t>𝒗</m:t>
                              </m:r>
                            </m:e>
                            <m:sub>
                              <m:r>
                                <a:rPr lang="id-ID" b="1" i="1" smtClean="0">
                                  <a:latin typeface="Cambria Math" panose="02040503050406030204" pitchFamily="18" charset="0"/>
                                </a:rPr>
                                <m:t>𝟏</m:t>
                              </m:r>
                            </m:sub>
                          </m:sSub>
                          <m:r>
                            <a:rPr lang="id-ID" b="1" i="1" smtClean="0">
                              <a:latin typeface="Cambria Math" panose="02040503050406030204" pitchFamily="18" charset="0"/>
                            </a:rPr>
                            <m:t>−</m:t>
                          </m:r>
                          <m:sSub>
                            <m:sSubPr>
                              <m:ctrlPr>
                                <a:rPr lang="id-ID" b="1" i="1" smtClean="0">
                                  <a:latin typeface="Cambria Math" panose="02040503050406030204" pitchFamily="18" charset="0"/>
                                </a:rPr>
                              </m:ctrlPr>
                            </m:sSubPr>
                            <m:e>
                              <m:r>
                                <a:rPr lang="id-ID" b="1" i="1" smtClean="0">
                                  <a:latin typeface="Cambria Math" panose="02040503050406030204" pitchFamily="18" charset="0"/>
                                </a:rPr>
                                <m:t>𝒗</m:t>
                              </m:r>
                            </m:e>
                            <m:sub>
                              <m:r>
                                <a:rPr lang="id-ID" b="1" i="1" smtClean="0">
                                  <a:latin typeface="Cambria Math" panose="02040503050406030204" pitchFamily="18" charset="0"/>
                                </a:rPr>
                                <m:t>𝟐</m:t>
                              </m:r>
                            </m:sub>
                          </m:sSub>
                        </m:den>
                      </m:f>
                    </m:oMath>
                  </m:oMathPara>
                </a14:m>
                <a:endParaRPr lang="id-ID" b="1" dirty="0"/>
              </a:p>
            </p:txBody>
          </p:sp>
        </mc:Choice>
        <mc:Fallback>
          <p:sp>
            <p:nvSpPr>
              <p:cNvPr id="3" name="TextBox 2">
                <a:extLst>
                  <a:ext uri="{FF2B5EF4-FFF2-40B4-BE49-F238E27FC236}">
                    <a16:creationId xmlns:a16="http://schemas.microsoft.com/office/drawing/2014/main" id="{5C93BA9A-661B-46F4-889C-70D7D1BBED17}"/>
                  </a:ext>
                </a:extLst>
              </p:cNvPr>
              <p:cNvSpPr txBox="1">
                <a:spLocks noRot="1" noChangeAspect="1" noMove="1" noResize="1" noEditPoints="1" noAdjustHandles="1" noChangeArrowheads="1" noChangeShapeType="1" noTextEdit="1"/>
              </p:cNvSpPr>
              <p:nvPr/>
            </p:nvSpPr>
            <p:spPr>
              <a:xfrm>
                <a:off x="3563888" y="3284984"/>
                <a:ext cx="1682255" cy="589649"/>
              </a:xfrm>
              <a:prstGeom prst="rect">
                <a:avLst/>
              </a:prstGeom>
              <a:blipFill>
                <a:blip r:embed="rId3"/>
                <a:stretch>
                  <a:fillRect/>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524143-BF5B-4A65-A15A-A31262E4CA06}"/>
                  </a:ext>
                </a:extLst>
              </p:cNvPr>
              <p:cNvSpPr txBox="1"/>
              <p:nvPr/>
            </p:nvSpPr>
            <p:spPr>
              <a:xfrm>
                <a:off x="1619672" y="4592550"/>
                <a:ext cx="6192688" cy="646331"/>
              </a:xfrm>
              <a:prstGeom prst="rect">
                <a:avLst/>
              </a:prstGeom>
              <a:noFill/>
            </p:spPr>
            <p:txBody>
              <a:bodyPr wrap="square">
                <a:spAutoFit/>
              </a:bodyPr>
              <a:lstStyle/>
              <a:p>
                <a14:m>
                  <m:oMath xmlns:m="http://schemas.openxmlformats.org/officeDocument/2006/math">
                    <m:sSub>
                      <m:sSubPr>
                        <m:ctrlPr>
                          <a:rPr lang="id-ID" i="1" smtClean="0">
                            <a:latin typeface="Cambria Math" panose="02040503050406030204" pitchFamily="18" charset="0"/>
                          </a:rPr>
                        </m:ctrlPr>
                      </m:sSubPr>
                      <m:e>
                        <m:r>
                          <a:rPr lang="id-ID" i="1">
                            <a:latin typeface="Cambria Math"/>
                          </a:rPr>
                          <m:t>𝑣</m:t>
                        </m:r>
                      </m:e>
                      <m:sub>
                        <m:r>
                          <a:rPr lang="id-ID" b="0" i="1" smtClean="0">
                            <a:latin typeface="Cambria Math"/>
                          </a:rPr>
                          <m:t>1</m:t>
                        </m:r>
                      </m:sub>
                    </m:sSub>
                    <m:sSub>
                      <m:sSubPr>
                        <m:ctrlPr>
                          <a:rPr lang="id-ID" i="1" smtClean="0">
                            <a:latin typeface="Cambria Math" panose="02040503050406030204" pitchFamily="18" charset="0"/>
                          </a:rPr>
                        </m:ctrlPr>
                      </m:sSubPr>
                      <m:e>
                        <m:r>
                          <a:rPr lang="id-ID" b="0" i="1" smtClean="0">
                            <a:latin typeface="Cambria Math" panose="02040503050406030204" pitchFamily="18" charset="0"/>
                          </a:rPr>
                          <m:t>, </m:t>
                        </m:r>
                        <m:r>
                          <a:rPr lang="id-ID" i="1">
                            <a:latin typeface="Cambria Math"/>
                          </a:rPr>
                          <m:t>𝑣</m:t>
                        </m:r>
                      </m:e>
                      <m:sub>
                        <m:r>
                          <a:rPr lang="id-ID" b="0" i="1" smtClean="0">
                            <a:latin typeface="Cambria Math"/>
                          </a:rPr>
                          <m:t>2</m:t>
                        </m:r>
                      </m:sub>
                    </m:sSub>
                  </m:oMath>
                </a14:m>
                <a:r>
                  <a:rPr lang="id-ID" dirty="0"/>
                  <a:t>= kecepatan benda 1 dan 2 sebelum tumbukan (m/s)</a:t>
                </a:r>
                <a:endParaRPr lang="en-US" baseline="-25000" dirty="0"/>
              </a:p>
              <a:p>
                <a14:m>
                  <m:oMath xmlns:m="http://schemas.openxmlformats.org/officeDocument/2006/math">
                    <m:sSubSup>
                      <m:sSubSupPr>
                        <m:ctrlPr>
                          <a:rPr lang="id-ID" i="1" smtClean="0">
                            <a:latin typeface="Cambria Math" panose="02040503050406030204" pitchFamily="18" charset="0"/>
                          </a:rPr>
                        </m:ctrlPr>
                      </m:sSubSupPr>
                      <m:e>
                        <m:r>
                          <a:rPr lang="id-ID" i="1">
                            <a:latin typeface="Cambria Math"/>
                          </a:rPr>
                          <m:t>𝑣</m:t>
                        </m:r>
                      </m:e>
                      <m:sub>
                        <m:r>
                          <a:rPr lang="id-ID" b="0" i="1" smtClean="0">
                            <a:latin typeface="Cambria Math"/>
                          </a:rPr>
                          <m:t>1</m:t>
                        </m:r>
                      </m:sub>
                      <m:sup>
                        <m:r>
                          <a:rPr lang="id-ID" i="1">
                            <a:latin typeface="Cambria Math"/>
                          </a:rPr>
                          <m:t>′</m:t>
                        </m:r>
                      </m:sup>
                    </m:sSubSup>
                  </m:oMath>
                </a14:m>
                <a:r>
                  <a:rPr lang="id-ID" dirty="0"/>
                  <a:t> , </a:t>
                </a:r>
                <a14:m>
                  <m:oMath xmlns:m="http://schemas.openxmlformats.org/officeDocument/2006/math">
                    <m:sSubSup>
                      <m:sSubSupPr>
                        <m:ctrlPr>
                          <a:rPr lang="id-ID" i="1">
                            <a:latin typeface="Cambria Math" panose="02040503050406030204" pitchFamily="18" charset="0"/>
                          </a:rPr>
                        </m:ctrlPr>
                      </m:sSubSupPr>
                      <m:e>
                        <m:r>
                          <a:rPr lang="id-ID" i="1">
                            <a:latin typeface="Cambria Math"/>
                          </a:rPr>
                          <m:t>𝑣</m:t>
                        </m:r>
                      </m:e>
                      <m:sub>
                        <m:r>
                          <a:rPr lang="id-ID" b="0" i="1" smtClean="0">
                            <a:latin typeface="Cambria Math"/>
                          </a:rPr>
                          <m:t>2</m:t>
                        </m:r>
                      </m:sub>
                      <m:sup>
                        <m:r>
                          <a:rPr lang="id-ID" i="1">
                            <a:latin typeface="Cambria Math"/>
                          </a:rPr>
                          <m:t>′</m:t>
                        </m:r>
                      </m:sup>
                    </m:sSubSup>
                  </m:oMath>
                </a14:m>
                <a:r>
                  <a:rPr lang="id-ID" dirty="0"/>
                  <a:t> = kecepatan benda 1 dan 2 setelah tumbukan (m/s)</a:t>
                </a:r>
                <a:endParaRPr lang="en-US" dirty="0"/>
              </a:p>
            </p:txBody>
          </p:sp>
        </mc:Choice>
        <mc:Fallback xmlns="">
          <p:sp>
            <p:nvSpPr>
              <p:cNvPr id="5" name="TextBox 4">
                <a:extLst>
                  <a:ext uri="{FF2B5EF4-FFF2-40B4-BE49-F238E27FC236}">
                    <a16:creationId xmlns:a16="http://schemas.microsoft.com/office/drawing/2014/main" id="{71524143-BF5B-4A65-A15A-A31262E4CA06}"/>
                  </a:ext>
                </a:extLst>
              </p:cNvPr>
              <p:cNvSpPr txBox="1">
                <a:spLocks noRot="1" noChangeAspect="1" noMove="1" noResize="1" noEditPoints="1" noAdjustHandles="1" noChangeArrowheads="1" noChangeShapeType="1" noTextEdit="1"/>
              </p:cNvSpPr>
              <p:nvPr/>
            </p:nvSpPr>
            <p:spPr>
              <a:xfrm>
                <a:off x="1619672" y="4592550"/>
                <a:ext cx="6192688" cy="646331"/>
              </a:xfrm>
              <a:prstGeom prst="rect">
                <a:avLst/>
              </a:prstGeom>
              <a:blipFill>
                <a:blip r:embed="rId4"/>
                <a:stretch>
                  <a:fillRect t="-4717" b="-14151"/>
                </a:stretch>
              </a:blipFill>
            </p:spPr>
            <p:txBody>
              <a:bodyPr/>
              <a:lstStyle/>
              <a:p>
                <a:r>
                  <a:rPr lang="id-ID">
                    <a:noFill/>
                  </a:rPr>
                  <a:t> </a:t>
                </a:r>
              </a:p>
            </p:txBody>
          </p:sp>
        </mc:Fallback>
      </mc:AlternateContent>
    </p:spTree>
    <p:extLst>
      <p:ext uri="{BB962C8B-B14F-4D97-AF65-F5344CB8AC3E}">
        <p14:creationId xmlns:p14="http://schemas.microsoft.com/office/powerpoint/2010/main" val="21742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404664"/>
            <a:ext cx="7653441"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dirty="0"/>
              <a:t>Tumbukan Lenting Sebagian</a:t>
            </a:r>
          </a:p>
        </p:txBody>
      </p:sp>
      <p:sp>
        <p:nvSpPr>
          <p:cNvPr id="5" name="TextBox 4"/>
          <p:cNvSpPr txBox="1"/>
          <p:nvPr/>
        </p:nvSpPr>
        <p:spPr>
          <a:xfrm>
            <a:off x="789794" y="1394617"/>
            <a:ext cx="7632848" cy="1200329"/>
          </a:xfrm>
          <a:prstGeom prst="rect">
            <a:avLst/>
          </a:prstGeom>
          <a:noFill/>
        </p:spPr>
        <p:txBody>
          <a:bodyPr wrap="square" rtlCol="0">
            <a:spAutoFit/>
          </a:bodyPr>
          <a:lstStyle/>
          <a:p>
            <a:pPr algn="just"/>
            <a:r>
              <a:rPr lang="id-ID" dirty="0"/>
              <a:t>Pada tumbukan lenting sebagian tidak berlaku hukum kekekalan energi kinetik karena ada sejumlah energi kinetik hilang dalam bentuk panas dan bunyi pada proses tumbukan. Rumus pada tumbukan lenting sebagian adalah  </a:t>
            </a:r>
            <a:endParaRPr lang="id-ID" b="1" dirty="0"/>
          </a:p>
        </p:txBody>
      </p:sp>
      <mc:AlternateContent xmlns:mc="http://schemas.openxmlformats.org/markup-compatibility/2006" xmlns:a14="http://schemas.microsoft.com/office/drawing/2010/main">
        <mc:Choice Requires="a14">
          <p:sp>
            <p:nvSpPr>
              <p:cNvPr id="6" name="TextBox 5"/>
              <p:cNvSpPr txBox="1"/>
              <p:nvPr/>
            </p:nvSpPr>
            <p:spPr>
              <a:xfrm>
                <a:off x="1396779" y="2733053"/>
                <a:ext cx="6320721" cy="679545"/>
              </a:xfrm>
              <a:prstGeom prst="rect">
                <a:avLst/>
              </a:prstGeom>
              <a:noFill/>
            </p:spPr>
            <p:txBody>
              <a:bodyPr wrap="square" rtlCol="0">
                <a:spAutoFit/>
              </a:bodyPr>
              <a:lstStyle/>
              <a:p>
                <a:pPr algn="ctr"/>
                <a14:m>
                  <m:oMath xmlns:m="http://schemas.openxmlformats.org/officeDocument/2006/math">
                    <m:sSub>
                      <m:sSubPr>
                        <m:ctrlPr>
                          <a:rPr lang="id-ID" i="1">
                            <a:latin typeface="Cambria Math" panose="02040503050406030204" pitchFamily="18" charset="0"/>
                          </a:rPr>
                        </m:ctrlPr>
                      </m:sSubPr>
                      <m:e>
                        <m:r>
                          <a:rPr lang="id-ID" i="1">
                            <a:latin typeface="Cambria Math"/>
                          </a:rPr>
                          <m:t>𝑚</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𝑣</m:t>
                        </m:r>
                      </m:e>
                      <m:sub>
                        <m:r>
                          <a:rPr lang="id-ID" i="1">
                            <a:latin typeface="Cambria Math"/>
                          </a:rPr>
                          <m:t>1</m:t>
                        </m:r>
                      </m:sub>
                    </m:sSub>
                    <m:r>
                      <a:rPr lang="id-ID" i="1">
                        <a:latin typeface="Cambria Math"/>
                      </a:rPr>
                      <m:t>+</m:t>
                    </m:r>
                    <m:sSub>
                      <m:sSubPr>
                        <m:ctrlPr>
                          <a:rPr lang="id-ID" i="1">
                            <a:latin typeface="Cambria Math" panose="02040503050406030204" pitchFamily="18" charset="0"/>
                          </a:rPr>
                        </m:ctrlPr>
                      </m:sSubPr>
                      <m:e>
                        <m:r>
                          <a:rPr lang="id-ID" i="1">
                            <a:latin typeface="Cambria Math"/>
                          </a:rPr>
                          <m:t>𝑚</m:t>
                        </m:r>
                      </m:e>
                      <m:sub>
                        <m:r>
                          <a:rPr lang="id-ID" i="1">
                            <a:latin typeface="Cambria Math"/>
                          </a:rPr>
                          <m:t>2</m:t>
                        </m:r>
                      </m:sub>
                    </m:sSub>
                    <m:sSub>
                      <m:sSubPr>
                        <m:ctrlPr>
                          <a:rPr lang="id-ID" i="1">
                            <a:latin typeface="Cambria Math" panose="02040503050406030204" pitchFamily="18" charset="0"/>
                          </a:rPr>
                        </m:ctrlPr>
                      </m:sSubPr>
                      <m:e>
                        <m:r>
                          <a:rPr lang="id-ID" i="1">
                            <a:latin typeface="Cambria Math"/>
                          </a:rPr>
                          <m:t>𝑣</m:t>
                        </m:r>
                      </m:e>
                      <m:sub>
                        <m:r>
                          <a:rPr lang="id-ID" i="1">
                            <a:latin typeface="Cambria Math"/>
                          </a:rPr>
                          <m:t>2</m:t>
                        </m:r>
                      </m:sub>
                    </m:sSub>
                    <m:r>
                      <a:rPr lang="id-ID" i="1">
                        <a:latin typeface="Cambria Math"/>
                      </a:rPr>
                      <m:t>=</m:t>
                    </m:r>
                    <m:sSub>
                      <m:sSubPr>
                        <m:ctrlPr>
                          <a:rPr lang="id-ID" i="1">
                            <a:latin typeface="Cambria Math" panose="02040503050406030204" pitchFamily="18" charset="0"/>
                          </a:rPr>
                        </m:ctrlPr>
                      </m:sSubPr>
                      <m:e>
                        <m:r>
                          <a:rPr lang="id-ID" i="1">
                            <a:latin typeface="Cambria Math"/>
                          </a:rPr>
                          <m:t>𝑚</m:t>
                        </m:r>
                      </m:e>
                      <m:sub>
                        <m:r>
                          <a:rPr lang="id-ID" i="1">
                            <a:latin typeface="Cambria Math"/>
                          </a:rPr>
                          <m:t>1</m:t>
                        </m:r>
                      </m:sub>
                    </m:sSub>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sSub>
                      <m:sSubPr>
                        <m:ctrlPr>
                          <a:rPr lang="id-ID" i="1">
                            <a:latin typeface="Cambria Math" panose="02040503050406030204" pitchFamily="18" charset="0"/>
                          </a:rPr>
                        </m:ctrlPr>
                      </m:sSubPr>
                      <m:e>
                        <m:r>
                          <a:rPr lang="id-ID" i="1">
                            <a:latin typeface="Cambria Math"/>
                          </a:rPr>
                          <m:t>𝑚</m:t>
                        </m:r>
                      </m:e>
                      <m:sub>
                        <m:r>
                          <a:rPr lang="id-ID" i="1">
                            <a:latin typeface="Cambria Math"/>
                          </a:rPr>
                          <m:t>2</m:t>
                        </m:r>
                      </m:sub>
                    </m:sSub>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pPr algn="ctr"/>
                <a:endParaRPr lang="id-ID" dirty="0"/>
              </a:p>
            </p:txBody>
          </p:sp>
        </mc:Choice>
        <mc:Fallback xmlns="">
          <p:sp>
            <p:nvSpPr>
              <p:cNvPr id="6" name="TextBox 5"/>
              <p:cNvSpPr txBox="1">
                <a:spLocks noRot="1" noChangeAspect="1" noMove="1" noResize="1" noEditPoints="1" noAdjustHandles="1" noChangeArrowheads="1" noChangeShapeType="1" noTextEdit="1"/>
              </p:cNvSpPr>
              <p:nvPr/>
            </p:nvSpPr>
            <p:spPr>
              <a:xfrm>
                <a:off x="1396779" y="2733053"/>
                <a:ext cx="6320721" cy="679545"/>
              </a:xfrm>
              <a:prstGeom prst="rect">
                <a:avLst/>
              </a:prstGeom>
              <a:blipFill>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96779" y="3293499"/>
                <a:ext cx="63504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id-ID" i="1" smtClean="0">
                              <a:latin typeface="Cambria Math" panose="02040503050406030204" pitchFamily="18" charset="0"/>
                            </a:rPr>
                          </m:ctrlPr>
                        </m:dPr>
                        <m:e>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r>
                            <a:rPr lang="id-ID" i="1">
                              <a:latin typeface="Cambria Math"/>
                            </a:rPr>
                            <m:t>−</m:t>
                          </m:r>
                          <m:sSub>
                            <m:sSubPr>
                              <m:ctrlPr>
                                <a:rPr lang="id-ID" i="1">
                                  <a:latin typeface="Cambria Math" panose="02040503050406030204" pitchFamily="18" charset="0"/>
                                </a:rPr>
                              </m:ctrlPr>
                            </m:sSubPr>
                            <m:e>
                              <m:r>
                                <a:rPr lang="id-ID" i="1">
                                  <a:latin typeface="Cambria Math"/>
                                </a:rPr>
                                <m:t>𝑣</m:t>
                              </m:r>
                            </m:e>
                            <m:sub>
                              <m:r>
                                <a:rPr lang="id-ID" i="1">
                                  <a:latin typeface="Cambria Math"/>
                                </a:rPr>
                                <m:t>1</m:t>
                              </m:r>
                            </m:sub>
                          </m:sSub>
                          <m:r>
                            <a:rPr lang="id-ID" i="1">
                              <a:latin typeface="Cambria Math"/>
                            </a:rPr>
                            <m:t>′</m:t>
                          </m:r>
                        </m:e>
                      </m:d>
                      <m:r>
                        <a:rPr lang="id-ID" i="1">
                          <a:latin typeface="Cambria Math"/>
                        </a:rPr>
                        <m:t>=</m:t>
                      </m:r>
                      <m:r>
                        <a:rPr lang="id-ID" b="0" i="1" smtClean="0">
                          <a:latin typeface="Cambria Math"/>
                        </a:rPr>
                        <m:t>𝑒</m:t>
                      </m:r>
                      <m:d>
                        <m:dPr>
                          <m:ctrlPr>
                            <a:rPr lang="id-ID" i="1" smtClean="0">
                              <a:latin typeface="Cambria Math" panose="02040503050406030204" pitchFamily="18" charset="0"/>
                            </a:rPr>
                          </m:ctrlPr>
                        </m:dPr>
                        <m:e>
                          <m:sSub>
                            <m:sSubPr>
                              <m:ctrlPr>
                                <a:rPr lang="id-ID" i="1">
                                  <a:latin typeface="Cambria Math" panose="02040503050406030204" pitchFamily="18" charset="0"/>
                                </a:rPr>
                              </m:ctrlPr>
                            </m:sSubPr>
                            <m:e>
                              <m:r>
                                <a:rPr lang="id-ID" i="1">
                                  <a:latin typeface="Cambria Math"/>
                                </a:rPr>
                                <m:t>𝑣</m:t>
                              </m:r>
                            </m:e>
                            <m:sub>
                              <m:r>
                                <a:rPr lang="id-ID" b="0" i="1" smtClean="0">
                                  <a:latin typeface="Cambria Math"/>
                                </a:rPr>
                                <m:t>1</m:t>
                              </m:r>
                            </m:sub>
                          </m:sSub>
                          <m:r>
                            <a:rPr lang="id-ID" i="1">
                              <a:latin typeface="Cambria Math"/>
                            </a:rPr>
                            <m:t>−</m:t>
                          </m:r>
                          <m:sSub>
                            <m:sSubPr>
                              <m:ctrlPr>
                                <a:rPr lang="id-ID" i="1">
                                  <a:latin typeface="Cambria Math" panose="02040503050406030204" pitchFamily="18" charset="0"/>
                                </a:rPr>
                              </m:ctrlPr>
                            </m:sSubPr>
                            <m:e>
                              <m:r>
                                <a:rPr lang="id-ID" i="1">
                                  <a:latin typeface="Cambria Math"/>
                                </a:rPr>
                                <m:t>𝑣</m:t>
                              </m:r>
                            </m:e>
                            <m:sub>
                              <m:r>
                                <a:rPr lang="id-ID" i="1">
                                  <a:latin typeface="Cambria Math"/>
                                </a:rPr>
                                <m:t>2</m:t>
                              </m:r>
                            </m:sub>
                          </m:sSub>
                        </m:e>
                      </m:d>
                    </m:oMath>
                  </m:oMathPara>
                </a14:m>
                <a:endParaRPr lang="id-ID" dirty="0"/>
              </a:p>
            </p:txBody>
          </p:sp>
        </mc:Choice>
        <mc:Fallback xmlns="">
          <p:sp>
            <p:nvSpPr>
              <p:cNvPr id="7" name="TextBox 6"/>
              <p:cNvSpPr txBox="1">
                <a:spLocks noRot="1" noChangeAspect="1" noMove="1" noResize="1" noEditPoints="1" noAdjustHandles="1" noChangeArrowheads="1" noChangeShapeType="1" noTextEdit="1"/>
              </p:cNvSpPr>
              <p:nvPr/>
            </p:nvSpPr>
            <p:spPr>
              <a:xfrm>
                <a:off x="1396779" y="3293499"/>
                <a:ext cx="6350442" cy="369332"/>
              </a:xfrm>
              <a:prstGeom prst="rect">
                <a:avLst/>
              </a:prstGeom>
              <a:blipFill>
                <a:blip r:embed="rId3"/>
                <a:stretch>
                  <a:fillRect b="-163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46845" y="3855563"/>
                <a:ext cx="683535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d-ID" dirty="0"/>
                  <a:t>Koefisien restitusi (e) untuk lenting sebagian bernilai </a:t>
                </a:r>
                <a14:m>
                  <m:oMath xmlns:m="http://schemas.openxmlformats.org/officeDocument/2006/math">
                    <m:r>
                      <a:rPr lang="id-ID" b="1" i="1">
                        <a:latin typeface="Cambria Math"/>
                      </a:rPr>
                      <m:t>𝟎</m:t>
                    </m:r>
                    <m:r>
                      <a:rPr lang="id-ID" b="1" i="1">
                        <a:latin typeface="Cambria Math"/>
                      </a:rPr>
                      <m:t>&lt;</m:t>
                    </m:r>
                    <m:r>
                      <a:rPr lang="id-ID" b="1" i="1">
                        <a:latin typeface="Cambria Math"/>
                      </a:rPr>
                      <m:t>𝒆</m:t>
                    </m:r>
                    <m:r>
                      <a:rPr lang="id-ID" b="1" i="1">
                        <a:latin typeface="Cambria Math"/>
                      </a:rPr>
                      <m:t>&lt;</m:t>
                    </m:r>
                    <m:r>
                      <a:rPr lang="id-ID" b="1" i="1">
                        <a:latin typeface="Cambria Math"/>
                      </a:rPr>
                      <m:t>𝟏</m:t>
                    </m:r>
                  </m:oMath>
                </a14:m>
                <a:endParaRPr lang="id-ID" dirty="0"/>
              </a:p>
            </p:txBody>
          </p:sp>
        </mc:Choice>
        <mc:Fallback xmlns="">
          <p:sp>
            <p:nvSpPr>
              <p:cNvPr id="9" name="TextBox 8"/>
              <p:cNvSpPr txBox="1">
                <a:spLocks noRot="1" noChangeAspect="1" noMove="1" noResize="1" noEditPoints="1" noAdjustHandles="1" noChangeArrowheads="1" noChangeShapeType="1" noTextEdit="1"/>
              </p:cNvSpPr>
              <p:nvPr/>
            </p:nvSpPr>
            <p:spPr>
              <a:xfrm>
                <a:off x="946845" y="3855563"/>
                <a:ext cx="6835359" cy="369332"/>
              </a:xfrm>
              <a:prstGeom prst="rect">
                <a:avLst/>
              </a:prstGeom>
              <a:blipFill>
                <a:blip r:embed="rId4"/>
                <a:stretch>
                  <a:fillRect l="-623" t="-6349" b="-22222"/>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5577" y="4581128"/>
                <a:ext cx="7653440" cy="1200329"/>
              </a:xfrm>
              <a:prstGeom prst="rect">
                <a:avLst/>
              </a:prstGeom>
              <a:noFill/>
            </p:spPr>
            <p:txBody>
              <a:bodyPr wrap="square" rtlCol="0">
                <a:spAutoFit/>
              </a:bodyPr>
              <a:lstStyle/>
              <a:p>
                <a:pPr algn="just"/>
                <a:r>
                  <a:rPr lang="id-ID" dirty="0"/>
                  <a:t>Ketika terjadi gerak jatuh bebas saat menyentuh lantai maka akan terjadi tumbukan. Dalam hal ini </a:t>
                </a:r>
                <a14:m>
                  <m:oMath xmlns:m="http://schemas.openxmlformats.org/officeDocument/2006/math">
                    <m:sSub>
                      <m:sSubPr>
                        <m:ctrlPr>
                          <a:rPr lang="id-ID" i="1">
                            <a:latin typeface="Cambria Math" panose="02040503050406030204" pitchFamily="18" charset="0"/>
                          </a:rPr>
                        </m:ctrlPr>
                      </m:sSubPr>
                      <m:e>
                        <m:r>
                          <a:rPr lang="id-ID" i="1">
                            <a:latin typeface="Cambria Math"/>
                          </a:rPr>
                          <m:t>𝑣</m:t>
                        </m:r>
                      </m:e>
                      <m:sub>
                        <m:r>
                          <a:rPr lang="id-ID" i="1">
                            <a:latin typeface="Cambria Math"/>
                          </a:rPr>
                          <m:t>1</m:t>
                        </m:r>
                      </m:sub>
                    </m:sSub>
                  </m:oMath>
                </a14:m>
                <a:r>
                  <a:rPr lang="id-ID" dirty="0"/>
                  <a:t> adalah kecepatan benda jatuh dan </a:t>
                </a:r>
                <a14:m>
                  <m:oMath xmlns:m="http://schemas.openxmlformats.org/officeDocument/2006/math">
                    <m:sSub>
                      <m:sSubPr>
                        <m:ctrlPr>
                          <a:rPr lang="id-ID" i="1">
                            <a:latin typeface="Cambria Math" panose="02040503050406030204" pitchFamily="18" charset="0"/>
                          </a:rPr>
                        </m:ctrlPr>
                      </m:sSubPr>
                      <m:e>
                        <m:r>
                          <a:rPr lang="id-ID" i="1">
                            <a:latin typeface="Cambria Math"/>
                          </a:rPr>
                          <m:t>𝑣</m:t>
                        </m:r>
                      </m:e>
                      <m:sub>
                        <m:r>
                          <a:rPr lang="id-ID" i="1">
                            <a:latin typeface="Cambria Math"/>
                          </a:rPr>
                          <m:t>2</m:t>
                        </m:r>
                      </m:sub>
                    </m:sSub>
                    <m:r>
                      <a:rPr lang="id-ID" i="1">
                        <a:latin typeface="Cambria Math"/>
                      </a:rPr>
                      <m:t>=0</m:t>
                    </m:r>
                  </m:oMath>
                </a14:m>
                <a:r>
                  <a:rPr lang="id-ID" dirty="0"/>
                  <a:t> adalah lantai yang diam. Sehingga koefisien restitusinya menjadi</a:t>
                </a:r>
              </a:p>
              <a:p>
                <a:pPr algn="just"/>
                <a:endParaRPr lang="id-ID" dirty="0"/>
              </a:p>
            </p:txBody>
          </p:sp>
        </mc:Choice>
        <mc:Fallback xmlns="">
          <p:sp>
            <p:nvSpPr>
              <p:cNvPr id="13" name="TextBox 12"/>
              <p:cNvSpPr txBox="1">
                <a:spLocks noRot="1" noChangeAspect="1" noMove="1" noResize="1" noEditPoints="1" noAdjustHandles="1" noChangeArrowheads="1" noChangeShapeType="1" noTextEdit="1"/>
              </p:cNvSpPr>
              <p:nvPr/>
            </p:nvSpPr>
            <p:spPr>
              <a:xfrm>
                <a:off x="755577" y="4581128"/>
                <a:ext cx="7653440" cy="1200329"/>
              </a:xfrm>
              <a:prstGeom prst="rect">
                <a:avLst/>
              </a:prstGeom>
              <a:blipFill rotWithShape="1">
                <a:blip r:embed="rId6"/>
                <a:stretch>
                  <a:fillRect l="-717" t="-2538" r="-637"/>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842510" y="5464347"/>
                <a:ext cx="1151213" cy="679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a:latin typeface="Cambria Math"/>
                        </a:rPr>
                        <m:t>𝒆</m:t>
                      </m:r>
                      <m:r>
                        <a:rPr lang="id-ID" b="1" i="1">
                          <a:latin typeface="Cambria Math"/>
                        </a:rPr>
                        <m:t>=</m:t>
                      </m:r>
                      <m:f>
                        <m:fPr>
                          <m:ctrlPr>
                            <a:rPr lang="id-ID" b="1" i="1">
                              <a:latin typeface="Cambria Math" panose="02040503050406030204" pitchFamily="18" charset="0"/>
                            </a:rPr>
                          </m:ctrlPr>
                        </m:fPr>
                        <m:num>
                          <m:r>
                            <a:rPr lang="id-ID" b="1" i="1">
                              <a:latin typeface="Cambria Math"/>
                            </a:rPr>
                            <m:t>−</m:t>
                          </m:r>
                          <m:sSub>
                            <m:sSubPr>
                              <m:ctrlPr>
                                <a:rPr lang="id-ID" b="1" i="1">
                                  <a:latin typeface="Cambria Math" panose="02040503050406030204" pitchFamily="18" charset="0"/>
                                </a:rPr>
                              </m:ctrlPr>
                            </m:sSubPr>
                            <m:e>
                              <m:r>
                                <a:rPr lang="id-ID" b="1" i="1">
                                  <a:latin typeface="Cambria Math"/>
                                </a:rPr>
                                <m:t>𝒗</m:t>
                              </m:r>
                            </m:e>
                            <m:sub>
                              <m:r>
                                <a:rPr lang="id-ID" b="1" i="1">
                                  <a:latin typeface="Cambria Math"/>
                                </a:rPr>
                                <m:t>𝟏</m:t>
                              </m:r>
                            </m:sub>
                          </m:sSub>
                          <m:r>
                            <a:rPr lang="id-ID" b="1" i="1">
                              <a:latin typeface="Cambria Math"/>
                            </a:rPr>
                            <m:t>′</m:t>
                          </m:r>
                        </m:num>
                        <m:den>
                          <m:sSub>
                            <m:sSubPr>
                              <m:ctrlPr>
                                <a:rPr lang="id-ID" b="1" i="1">
                                  <a:latin typeface="Cambria Math" panose="02040503050406030204" pitchFamily="18" charset="0"/>
                                </a:rPr>
                              </m:ctrlPr>
                            </m:sSubPr>
                            <m:e>
                              <m:r>
                                <a:rPr lang="id-ID" b="1" i="1">
                                  <a:latin typeface="Cambria Math"/>
                                </a:rPr>
                                <m:t>𝒗</m:t>
                              </m:r>
                            </m:e>
                            <m:sub>
                              <m:r>
                                <a:rPr lang="id-ID" b="1" i="1">
                                  <a:latin typeface="Cambria Math"/>
                                </a:rPr>
                                <m:t>𝟏</m:t>
                              </m:r>
                            </m:sub>
                          </m:sSub>
                        </m:den>
                      </m:f>
                    </m:oMath>
                  </m:oMathPara>
                </a14:m>
                <a:endParaRPr lang="id-ID" dirty="0"/>
              </a:p>
            </p:txBody>
          </p:sp>
        </mc:Choice>
        <mc:Fallback xmlns="">
          <p:sp>
            <p:nvSpPr>
              <p:cNvPr id="14" name="Rectangle 13"/>
              <p:cNvSpPr>
                <a:spLocks noRot="1" noChangeAspect="1" noMove="1" noResize="1" noEditPoints="1" noAdjustHandles="1" noChangeArrowheads="1" noChangeShapeType="1" noTextEdit="1"/>
              </p:cNvSpPr>
              <p:nvPr/>
            </p:nvSpPr>
            <p:spPr>
              <a:xfrm>
                <a:off x="3842510" y="5464347"/>
                <a:ext cx="1151213" cy="679097"/>
              </a:xfrm>
              <a:prstGeom prst="rect">
                <a:avLst/>
              </a:prstGeom>
              <a:blipFill rotWithShape="1">
                <a:blip r:embed="rId7"/>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72579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184628"/>
            <a:ext cx="7560840" cy="1477328"/>
          </a:xfrm>
          <a:prstGeom prst="rect">
            <a:avLst/>
          </a:prstGeom>
        </p:spPr>
        <p:txBody>
          <a:bodyPr wrap="square">
            <a:spAutoFit/>
          </a:bodyPr>
          <a:lstStyle/>
          <a:p>
            <a:pPr algn="just"/>
            <a:r>
              <a:rPr lang="id-ID" dirty="0"/>
              <a:t>Koefisien restitusi sering dipakai pada kasus pada bola yang dipantulkan. Contohnya bola tenis dijatuhkan pada ketinggian h1. Bola mengenai lantai dan terpental dengan ketinggian h2, di mana h2&lt; h1, nilai koefisien restitusi untuk tumbukan antara bola tenis jatuh bebas dan mengenai lantai dapat dinyatakan oleh persamaan di bawah ini:</a:t>
            </a:r>
          </a:p>
        </p:txBody>
      </p:sp>
      <mc:AlternateContent xmlns:mc="http://schemas.openxmlformats.org/markup-compatibility/2006" xmlns:a14="http://schemas.microsoft.com/office/drawing/2010/main">
        <mc:Choice Requires="a14">
          <p:sp>
            <p:nvSpPr>
              <p:cNvPr id="5" name="Rectangle 4"/>
              <p:cNvSpPr/>
              <p:nvPr/>
            </p:nvSpPr>
            <p:spPr>
              <a:xfrm>
                <a:off x="2051720" y="3285346"/>
                <a:ext cx="115461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b="1" i="1" smtClean="0">
                          <a:latin typeface="Cambria Math"/>
                        </a:rPr>
                        <m:t>𝒆</m:t>
                      </m:r>
                      <m:r>
                        <a:rPr lang="id-ID" b="1" i="1" smtClean="0">
                          <a:latin typeface="Cambria Math"/>
                        </a:rPr>
                        <m:t>=</m:t>
                      </m:r>
                      <m:rad>
                        <m:radPr>
                          <m:degHide m:val="on"/>
                          <m:ctrlPr>
                            <a:rPr lang="id-ID" b="1" i="1" smtClean="0">
                              <a:latin typeface="Cambria Math" panose="02040503050406030204" pitchFamily="18" charset="0"/>
                            </a:rPr>
                          </m:ctrlPr>
                        </m:radPr>
                        <m:deg/>
                        <m:e>
                          <m:f>
                            <m:fPr>
                              <m:ctrlPr>
                                <a:rPr lang="id-ID" b="1" i="1" smtClean="0">
                                  <a:latin typeface="Cambria Math" panose="02040503050406030204" pitchFamily="18" charset="0"/>
                                </a:rPr>
                              </m:ctrlPr>
                            </m:fPr>
                            <m:num>
                              <m:sSub>
                                <m:sSubPr>
                                  <m:ctrlPr>
                                    <a:rPr lang="id-ID" b="1" i="1" smtClean="0">
                                      <a:latin typeface="Cambria Math" panose="02040503050406030204" pitchFamily="18" charset="0"/>
                                    </a:rPr>
                                  </m:ctrlPr>
                                </m:sSubPr>
                                <m:e>
                                  <m:r>
                                    <a:rPr lang="id-ID" b="1" i="1" smtClean="0">
                                      <a:latin typeface="Cambria Math"/>
                                    </a:rPr>
                                    <m:t>𝒉</m:t>
                                  </m:r>
                                </m:e>
                                <m:sub>
                                  <m:r>
                                    <a:rPr lang="id-ID" b="1" i="1" smtClean="0">
                                      <a:latin typeface="Cambria Math"/>
                                    </a:rPr>
                                    <m:t>𝟐</m:t>
                                  </m:r>
                                </m:sub>
                              </m:sSub>
                            </m:num>
                            <m:den>
                              <m:sSub>
                                <m:sSubPr>
                                  <m:ctrlPr>
                                    <a:rPr lang="id-ID" b="1" i="1" smtClean="0">
                                      <a:latin typeface="Cambria Math" panose="02040503050406030204" pitchFamily="18" charset="0"/>
                                    </a:rPr>
                                  </m:ctrlPr>
                                </m:sSubPr>
                                <m:e>
                                  <m:r>
                                    <a:rPr lang="id-ID" b="1" i="1" smtClean="0">
                                      <a:latin typeface="Cambria Math"/>
                                    </a:rPr>
                                    <m:t>𝒉</m:t>
                                  </m:r>
                                </m:e>
                                <m:sub>
                                  <m:r>
                                    <a:rPr lang="id-ID" b="1" i="1" smtClean="0">
                                      <a:latin typeface="Cambria Math"/>
                                    </a:rPr>
                                    <m:t>𝟏</m:t>
                                  </m:r>
                                </m:sub>
                              </m:sSub>
                            </m:den>
                          </m:f>
                        </m:e>
                      </m:rad>
                      <m:r>
                        <a:rPr lang="id-ID" b="1" i="1" dirty="0" smtClean="0">
                          <a:latin typeface="Cambria Math"/>
                        </a:rPr>
                        <m:t> </m:t>
                      </m:r>
                    </m:oMath>
                  </m:oMathPara>
                </a14:m>
                <a:endParaRPr lang="id-ID" dirty="0"/>
              </a:p>
            </p:txBody>
          </p:sp>
        </mc:Choice>
        <mc:Fallback xmlns="">
          <p:sp>
            <p:nvSpPr>
              <p:cNvPr id="5" name="Rectangle 4"/>
              <p:cNvSpPr>
                <a:spLocks noRot="1" noChangeAspect="1" noMove="1" noResize="1" noEditPoints="1" noAdjustHandles="1" noChangeArrowheads="1" noChangeShapeType="1" noTextEdit="1"/>
              </p:cNvSpPr>
              <p:nvPr/>
            </p:nvSpPr>
            <p:spPr>
              <a:xfrm>
                <a:off x="2051720" y="3285346"/>
                <a:ext cx="1154610" cy="910699"/>
              </a:xfrm>
              <a:prstGeom prst="rect">
                <a:avLst/>
              </a:prstGeom>
              <a:blipFill>
                <a:blip r:embed="rId2"/>
                <a:stretch>
                  <a:fillRect/>
                </a:stretch>
              </a:blipFill>
            </p:spPr>
            <p:txBody>
              <a:bodyPr/>
              <a:lstStyle/>
              <a:p>
                <a:r>
                  <a:rPr lang="id-ID">
                    <a:noFill/>
                  </a:rPr>
                  <a:t> </a:t>
                </a:r>
              </a:p>
            </p:txBody>
          </p:sp>
        </mc:Fallback>
      </mc:AlternateContent>
      <p:sp>
        <p:nvSpPr>
          <p:cNvPr id="6" name="AutoShape 2" descr="Penjelasan tentang Tumbukan (Lenting Sempurna, Sebagian, dan Tida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Rectangle 2"/>
          <p:cNvSpPr>
            <a:spLocks noGrp="1" noChangeArrowheads="1"/>
          </p:cNvSpPr>
          <p:nvPr>
            <p:ph type="title"/>
          </p:nvPr>
        </p:nvSpPr>
        <p:spPr>
          <a:xfrm>
            <a:off x="1238251" y="534987"/>
            <a:ext cx="7772400" cy="547688"/>
          </a:xfrm>
        </p:spPr>
        <p:txBody>
          <a:bodyPr/>
          <a:lstStyle/>
          <a:p>
            <a:pPr algn="l"/>
            <a:r>
              <a:rPr lang="en-US" sz="1800" b="1" i="1" dirty="0" err="1"/>
              <a:t>Untuk</a:t>
            </a:r>
            <a:r>
              <a:rPr lang="en-US" sz="1800" b="1" i="1" dirty="0"/>
              <a:t> </a:t>
            </a:r>
            <a:r>
              <a:rPr lang="en-US" sz="1800" b="1" i="1" dirty="0" err="1"/>
              <a:t>tumbukan</a:t>
            </a:r>
            <a:r>
              <a:rPr lang="en-US" sz="1800" b="1" i="1" dirty="0"/>
              <a:t> </a:t>
            </a:r>
            <a:r>
              <a:rPr lang="en-US" sz="1800" b="1" i="1" dirty="0" err="1"/>
              <a:t>lenting</a:t>
            </a:r>
            <a:r>
              <a:rPr lang="en-US" sz="1800" b="1" i="1" dirty="0"/>
              <a:t> se</a:t>
            </a:r>
            <a:r>
              <a:rPr lang="id-ID" sz="1800" b="1" i="1" dirty="0"/>
              <a:t>bagian</a:t>
            </a:r>
            <a:r>
              <a:rPr lang="en-US" sz="1800" b="1" i="1" dirty="0"/>
              <a:t> </a:t>
            </a:r>
            <a:r>
              <a:rPr lang="en-US" sz="1800" b="1" i="1" dirty="0" err="1"/>
              <a:t>dalam</a:t>
            </a:r>
            <a:r>
              <a:rPr lang="en-US" sz="1800" b="1" i="1" dirty="0"/>
              <a:t> </a:t>
            </a:r>
            <a:r>
              <a:rPr lang="en-US" sz="1800" b="1" i="1" dirty="0" err="1"/>
              <a:t>satu</a:t>
            </a:r>
            <a:r>
              <a:rPr lang="en-US" sz="1800" b="1" i="1" dirty="0"/>
              <a:t> </a:t>
            </a:r>
            <a:r>
              <a:rPr lang="en-US" sz="1800" b="1" i="1" dirty="0" err="1"/>
              <a:t>dimensi</a:t>
            </a:r>
            <a:endParaRPr lang="en-US" dirty="0"/>
          </a:p>
        </p:txBody>
      </p:sp>
      <p:sp>
        <p:nvSpPr>
          <p:cNvPr id="8" name="AutoShape 4" descr="Penjelasan tentang Tumbukan (Lenting Sempurna, Sebagian, dan Tida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150" name="Picture 6" descr="Skema tumbukan lenting sebagian - Fisika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86795"/>
            <a:ext cx="3196336" cy="358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25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15416"/>
            <a:ext cx="6965245" cy="1202485"/>
          </a:xfrm>
        </p:spPr>
        <p:txBody>
          <a:bodyPr/>
          <a:lstStyle/>
          <a:p>
            <a:pPr algn="l"/>
            <a:r>
              <a:rPr lang="id-ID" dirty="0"/>
              <a:t>Contoh </a:t>
            </a:r>
          </a:p>
        </p:txBody>
      </p:sp>
      <mc:AlternateContent xmlns:mc="http://schemas.openxmlformats.org/markup-compatibility/2006" xmlns:a14="http://schemas.microsoft.com/office/drawing/2010/main">
        <mc:Choice Requires="a14">
          <p:sp>
            <p:nvSpPr>
              <p:cNvPr id="4" name="TextBox 3"/>
              <p:cNvSpPr txBox="1"/>
              <p:nvPr/>
            </p:nvSpPr>
            <p:spPr>
              <a:xfrm>
                <a:off x="899592" y="620688"/>
                <a:ext cx="7416824" cy="1200329"/>
              </a:xfrm>
              <a:prstGeom prst="rect">
                <a:avLst/>
              </a:prstGeom>
              <a:noFill/>
            </p:spPr>
            <p:txBody>
              <a:bodyPr wrap="square" rtlCol="0">
                <a:spAutoFit/>
              </a:bodyPr>
              <a:lstStyle/>
              <a:p>
                <a:pPr algn="just"/>
                <a:r>
                  <a:rPr lang="id-ID" dirty="0"/>
                  <a:t>Sebuah mobil sedan bermassa </a:t>
                </a:r>
                <a14:m>
                  <m:oMath xmlns:m="http://schemas.openxmlformats.org/officeDocument/2006/math">
                    <m:r>
                      <a:rPr lang="id-ID" i="1">
                        <a:latin typeface="Cambria Math"/>
                      </a:rPr>
                      <m:t>1,5 </m:t>
                    </m:r>
                    <m:r>
                      <a:rPr lang="id-ID" i="1">
                        <a:latin typeface="Cambria Math"/>
                      </a:rPr>
                      <m:t>𝑡𝑜𝑛</m:t>
                    </m:r>
                  </m:oMath>
                </a14:m>
                <a:r>
                  <a:rPr lang="id-ID" dirty="0"/>
                  <a:t> bergerak dengan kecepatan </a:t>
                </a:r>
                <a14:m>
                  <m:oMath xmlns:m="http://schemas.openxmlformats.org/officeDocument/2006/math">
                    <m:r>
                      <a:rPr lang="id-ID" i="1">
                        <a:latin typeface="Cambria Math"/>
                      </a:rPr>
                      <m:t>30 </m:t>
                    </m:r>
                    <m:r>
                      <a:rPr lang="id-ID" i="1">
                        <a:latin typeface="Cambria Math"/>
                      </a:rPr>
                      <m:t>𝑚</m:t>
                    </m:r>
                    <m:r>
                      <a:rPr lang="id-ID" i="1">
                        <a:latin typeface="Cambria Math"/>
                      </a:rPr>
                      <m:t>/</m:t>
                    </m:r>
                    <m:r>
                      <a:rPr lang="id-ID" i="1">
                        <a:latin typeface="Cambria Math"/>
                      </a:rPr>
                      <m:t>𝑠</m:t>
                    </m:r>
                  </m:oMath>
                </a14:m>
                <a:r>
                  <a:rPr lang="id-ID" dirty="0"/>
                  <a:t> menabrak sebuah truk massanya </a:t>
                </a:r>
                <a14:m>
                  <m:oMath xmlns:m="http://schemas.openxmlformats.org/officeDocument/2006/math">
                    <m:r>
                      <a:rPr lang="id-ID" i="1">
                        <a:latin typeface="Cambria Math"/>
                      </a:rPr>
                      <m:t>10 </m:t>
                    </m:r>
                    <m:r>
                      <a:rPr lang="id-ID" i="1">
                        <a:latin typeface="Cambria Math"/>
                      </a:rPr>
                      <m:t>𝑡𝑜𝑛</m:t>
                    </m:r>
                  </m:oMath>
                </a14:m>
                <a:r>
                  <a:rPr lang="id-ID" dirty="0"/>
                  <a:t> kecepatannya </a:t>
                </a:r>
                <a14:m>
                  <m:oMath xmlns:m="http://schemas.openxmlformats.org/officeDocument/2006/math">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Jika konstanta tumbukan </a:t>
                </a:r>
                <a14:m>
                  <m:oMath xmlns:m="http://schemas.openxmlformats.org/officeDocument/2006/math">
                    <m:r>
                      <a:rPr lang="id-ID" i="1">
                        <a:latin typeface="Cambria Math"/>
                      </a:rPr>
                      <m:t>𝑒</m:t>
                    </m:r>
                    <m:r>
                      <a:rPr lang="id-ID" i="1">
                        <a:latin typeface="Cambria Math"/>
                      </a:rPr>
                      <m:t>=0,5</m:t>
                    </m:r>
                  </m:oMath>
                </a14:m>
                <a:r>
                  <a:rPr lang="id-ID" dirty="0"/>
                  <a:t>, tentukan kecepatan masing – masing setelah tumbukan? (mobil sedan dan truk dari arah berlawanan)</a:t>
                </a:r>
              </a:p>
            </p:txBody>
          </p:sp>
        </mc:Choice>
        <mc:Fallback xmlns="">
          <p:sp>
            <p:nvSpPr>
              <p:cNvPr id="4" name="TextBox 3"/>
              <p:cNvSpPr txBox="1">
                <a:spLocks noRot="1" noChangeAspect="1" noMove="1" noResize="1" noEditPoints="1" noAdjustHandles="1" noChangeArrowheads="1" noChangeShapeType="1" noTextEdit="1"/>
              </p:cNvSpPr>
              <p:nvPr/>
            </p:nvSpPr>
            <p:spPr>
              <a:xfrm>
                <a:off x="899592" y="620688"/>
                <a:ext cx="7416824" cy="1200329"/>
              </a:xfrm>
              <a:prstGeom prst="rect">
                <a:avLst/>
              </a:prstGeom>
              <a:blipFill>
                <a:blip r:embed="rId2"/>
                <a:stretch>
                  <a:fillRect l="-740" t="-3046" r="-658" b="-7107"/>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99592" y="1772816"/>
                <a:ext cx="7344816" cy="4837286"/>
              </a:xfrm>
              <a:prstGeom prst="rect">
                <a:avLst/>
              </a:prstGeom>
              <a:noFill/>
            </p:spPr>
            <p:txBody>
              <a:bodyPr wrap="square" rtlCol="0">
                <a:spAutoFit/>
              </a:bodyPr>
              <a:lstStyle/>
              <a:p>
                <a:r>
                  <a:rPr lang="en-US" b="1" dirty="0"/>
                  <a:t>Pembahasan:</a:t>
                </a:r>
                <a:endParaRPr lang="id-ID" b="1" dirty="0"/>
              </a:p>
              <a:p>
                <a:r>
                  <a:rPr lang="id-ID" dirty="0">
                    <a:solidFill>
                      <a:srgbClr val="0070C0"/>
                    </a:solidFill>
                  </a:rPr>
                  <a:t>Diketahui: </a:t>
                </a:r>
                <a:endParaRPr lang="en-US" dirty="0">
                  <a:solidFill>
                    <a:srgbClr val="0070C0"/>
                  </a:solidFill>
                </a:endParaRPr>
              </a:p>
              <a:p>
                <a14:m>
                  <m:oMath xmlns:m="http://schemas.openxmlformats.org/officeDocument/2006/math">
                    <m:sSub>
                      <m:sSubPr>
                        <m:ctrlPr>
                          <a:rPr lang="id-ID" i="1">
                            <a:latin typeface="Cambria Math" panose="02040503050406030204" pitchFamily="18" charset="0"/>
                          </a:rPr>
                        </m:ctrlPr>
                      </m:sSubPr>
                      <m:e>
                        <m:r>
                          <a:rPr lang="id-ID" i="1">
                            <a:latin typeface="Cambria Math"/>
                          </a:rPr>
                          <m:t>𝑚</m:t>
                        </m:r>
                      </m:e>
                      <m:sub>
                        <m:r>
                          <a:rPr lang="id-ID" i="1">
                            <a:latin typeface="Cambria Math"/>
                          </a:rPr>
                          <m:t>1</m:t>
                        </m:r>
                      </m:sub>
                    </m:sSub>
                    <m:r>
                      <a:rPr lang="id-ID" i="1">
                        <a:latin typeface="Cambria Math"/>
                      </a:rPr>
                      <m:t>=1500 </m:t>
                    </m:r>
                    <m:r>
                      <a:rPr lang="id-ID" i="1">
                        <a:latin typeface="Cambria Math"/>
                      </a:rPr>
                      <m:t>𝑘𝑔</m:t>
                    </m:r>
                  </m:oMath>
                </a14:m>
                <a:r>
                  <a:rPr lang="id-ID" dirty="0"/>
                  <a:t>; </a:t>
                </a:r>
                <a14:m>
                  <m:oMath xmlns:m="http://schemas.openxmlformats.org/officeDocument/2006/math">
                    <m:sSub>
                      <m:sSubPr>
                        <m:ctrlPr>
                          <a:rPr lang="id-ID" i="1">
                            <a:latin typeface="Cambria Math" panose="02040503050406030204" pitchFamily="18" charset="0"/>
                          </a:rPr>
                        </m:ctrlPr>
                      </m:sSubPr>
                      <m:e>
                        <m:r>
                          <a:rPr lang="id-ID" i="1">
                            <a:latin typeface="Cambria Math"/>
                          </a:rPr>
                          <m:t>𝑚</m:t>
                        </m:r>
                      </m:e>
                      <m:sub>
                        <m:r>
                          <a:rPr lang="id-ID" i="1">
                            <a:latin typeface="Cambria Math"/>
                          </a:rPr>
                          <m:t>2</m:t>
                        </m:r>
                      </m:sub>
                    </m:sSub>
                    <m:r>
                      <a:rPr lang="id-ID" i="1">
                        <a:latin typeface="Cambria Math"/>
                      </a:rPr>
                      <m:t>=10000 </m:t>
                    </m:r>
                    <m:r>
                      <a:rPr lang="id-ID" i="1">
                        <a:latin typeface="Cambria Math"/>
                      </a:rPr>
                      <m:t>𝑘𝑔</m:t>
                    </m:r>
                  </m:oMath>
                </a14:m>
                <a:r>
                  <a:rPr lang="id-ID" dirty="0"/>
                  <a:t>; </a:t>
                </a:r>
                <a14:m>
                  <m:oMath xmlns:m="http://schemas.openxmlformats.org/officeDocument/2006/math">
                    <m:sSub>
                      <m:sSubPr>
                        <m:ctrlPr>
                          <a:rPr lang="id-ID" i="1">
                            <a:latin typeface="Cambria Math" panose="02040503050406030204" pitchFamily="18" charset="0"/>
                          </a:rPr>
                        </m:ctrlPr>
                      </m:sSubPr>
                      <m:e>
                        <m:r>
                          <a:rPr lang="id-ID" i="1">
                            <a:latin typeface="Cambria Math"/>
                          </a:rPr>
                          <m:t>𝑣</m:t>
                        </m:r>
                      </m:e>
                      <m:sub>
                        <m:r>
                          <a:rPr lang="id-ID" i="1">
                            <a:latin typeface="Cambria Math"/>
                          </a:rPr>
                          <m:t>1</m:t>
                        </m:r>
                      </m:sub>
                    </m:sSub>
                    <m:r>
                      <a:rPr lang="id-ID" i="1">
                        <a:latin typeface="Cambria Math"/>
                      </a:rPr>
                      <m:t>=30 </m:t>
                    </m:r>
                    <m:r>
                      <a:rPr lang="id-ID" i="1">
                        <a:latin typeface="Cambria Math"/>
                      </a:rPr>
                      <m:t>𝑚</m:t>
                    </m:r>
                    <m:r>
                      <a:rPr lang="id-ID" i="1">
                        <a:latin typeface="Cambria Math"/>
                      </a:rPr>
                      <m:t>/</m:t>
                    </m:r>
                    <m:r>
                      <a:rPr lang="id-ID" i="1">
                        <a:latin typeface="Cambria Math"/>
                      </a:rPr>
                      <m:t>𝑠</m:t>
                    </m:r>
                  </m:oMath>
                </a14:m>
                <a:r>
                  <a:rPr lang="id-ID" dirty="0"/>
                  <a:t>; </a:t>
                </a:r>
                <a14:m>
                  <m:oMath xmlns:m="http://schemas.openxmlformats.org/officeDocument/2006/math">
                    <m:sSub>
                      <m:sSubPr>
                        <m:ctrlPr>
                          <a:rPr lang="id-ID" i="1">
                            <a:latin typeface="Cambria Math" panose="02040503050406030204" pitchFamily="18" charset="0"/>
                          </a:rPr>
                        </m:ctrlPr>
                      </m:sSubPr>
                      <m:e>
                        <m:r>
                          <a:rPr lang="id-ID" i="1">
                            <a:latin typeface="Cambria Math"/>
                          </a:rPr>
                          <m:t>𝑣</m:t>
                        </m:r>
                      </m:e>
                      <m:sub>
                        <m:r>
                          <a:rPr lang="id-ID" i="1">
                            <a:latin typeface="Cambria Math"/>
                          </a:rPr>
                          <m:t>2</m:t>
                        </m:r>
                      </m:sub>
                    </m:sSub>
                    <m:r>
                      <a:rPr lang="id-ID" i="1">
                        <a:latin typeface="Cambria Math"/>
                      </a:rPr>
                      <m:t>=</m:t>
                    </m:r>
                    <m:r>
                      <a:rPr lang="id-ID" b="0" i="1" smtClean="0">
                        <a:latin typeface="Cambria Math" panose="02040503050406030204" pitchFamily="18" charset="0"/>
                      </a:rPr>
                      <m:t>−</m:t>
                    </m:r>
                    <m:r>
                      <a:rPr lang="id-ID" i="1">
                        <a:latin typeface="Cambria Math"/>
                      </a:rPr>
                      <m:t>20 </m:t>
                    </m:r>
                    <m:r>
                      <a:rPr lang="id-ID" i="1">
                        <a:latin typeface="Cambria Math"/>
                      </a:rPr>
                      <m:t>𝑚</m:t>
                    </m:r>
                    <m:r>
                      <a:rPr lang="id-ID" i="1">
                        <a:latin typeface="Cambria Math"/>
                      </a:rPr>
                      <m:t>/</m:t>
                    </m:r>
                    <m:r>
                      <a:rPr lang="id-ID" i="1">
                        <a:latin typeface="Cambria Math"/>
                      </a:rPr>
                      <m:t>𝑠</m:t>
                    </m:r>
                  </m:oMath>
                </a14:m>
                <a:r>
                  <a:rPr lang="id-ID" dirty="0"/>
                  <a:t>; </a:t>
                </a:r>
                <a14:m>
                  <m:oMath xmlns:m="http://schemas.openxmlformats.org/officeDocument/2006/math">
                    <m:r>
                      <a:rPr lang="id-ID" i="1">
                        <a:latin typeface="Cambria Math"/>
                      </a:rPr>
                      <m:t>𝑒</m:t>
                    </m:r>
                    <m:r>
                      <a:rPr lang="id-ID" i="1">
                        <a:latin typeface="Cambria Math"/>
                      </a:rPr>
                      <m:t>=0,5</m:t>
                    </m:r>
                  </m:oMath>
                </a14:m>
                <a:endParaRPr lang="id-ID" dirty="0"/>
              </a:p>
              <a:p>
                <a:r>
                  <a:rPr lang="id-ID" dirty="0">
                    <a:solidFill>
                      <a:srgbClr val="0070C0"/>
                    </a:solidFill>
                  </a:rPr>
                  <a:t>Ditanya:</a:t>
                </a:r>
                <a:endParaRPr lang="en-US" dirty="0">
                  <a:solidFill>
                    <a:srgbClr val="0070C0"/>
                  </a:solidFill>
                </a:endParaRPr>
              </a:p>
              <a:p>
                <a14:m>
                  <m:oMath xmlns:m="http://schemas.openxmlformats.org/officeDocument/2006/math">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oMath>
                </a14:m>
                <a:r>
                  <a:rPr lang="id-ID" dirty="0"/>
                  <a:t> dan </a:t>
                </a:r>
                <a14:m>
                  <m:oMath xmlns:m="http://schemas.openxmlformats.org/officeDocument/2006/math">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a:t>
                </a:r>
              </a:p>
              <a:p>
                <a:r>
                  <a:rPr lang="id-ID" dirty="0">
                    <a:solidFill>
                      <a:srgbClr val="0070C0"/>
                    </a:solidFill>
                  </a:rPr>
                  <a:t>Jawab: </a:t>
                </a:r>
              </a:p>
              <a:p>
                <a14:m>
                  <m:oMath xmlns:m="http://schemas.openxmlformats.org/officeDocument/2006/math">
                    <m:sSub>
                      <m:sSubPr>
                        <m:ctrlPr>
                          <a:rPr lang="id-ID" i="1">
                            <a:latin typeface="Cambria Math" panose="02040503050406030204" pitchFamily="18" charset="0"/>
                          </a:rPr>
                        </m:ctrlPr>
                      </m:sSubPr>
                      <m:e>
                        <m:r>
                          <a:rPr lang="id-ID" i="1">
                            <a:latin typeface="Cambria Math"/>
                          </a:rPr>
                          <m:t>𝑚</m:t>
                        </m:r>
                      </m:e>
                      <m:sub>
                        <m:r>
                          <a:rPr lang="id-ID" i="1">
                            <a:latin typeface="Cambria Math"/>
                          </a:rPr>
                          <m:t>1</m:t>
                        </m:r>
                      </m:sub>
                    </m:sSub>
                    <m:sSub>
                      <m:sSubPr>
                        <m:ctrlPr>
                          <a:rPr lang="id-ID" i="1">
                            <a:latin typeface="Cambria Math" panose="02040503050406030204" pitchFamily="18" charset="0"/>
                          </a:rPr>
                        </m:ctrlPr>
                      </m:sSubPr>
                      <m:e>
                        <m:r>
                          <a:rPr lang="id-ID" i="1">
                            <a:latin typeface="Cambria Math"/>
                          </a:rPr>
                          <m:t>𝑣</m:t>
                        </m:r>
                      </m:e>
                      <m:sub>
                        <m:r>
                          <a:rPr lang="id-ID" i="1">
                            <a:latin typeface="Cambria Math"/>
                          </a:rPr>
                          <m:t>1</m:t>
                        </m:r>
                      </m:sub>
                    </m:sSub>
                    <m:r>
                      <a:rPr lang="id-ID" i="1">
                        <a:latin typeface="Cambria Math"/>
                      </a:rPr>
                      <m:t>+</m:t>
                    </m:r>
                    <m:sSub>
                      <m:sSubPr>
                        <m:ctrlPr>
                          <a:rPr lang="id-ID" i="1">
                            <a:latin typeface="Cambria Math" panose="02040503050406030204" pitchFamily="18" charset="0"/>
                          </a:rPr>
                        </m:ctrlPr>
                      </m:sSubPr>
                      <m:e>
                        <m:r>
                          <a:rPr lang="id-ID" i="1">
                            <a:latin typeface="Cambria Math"/>
                          </a:rPr>
                          <m:t>𝑚</m:t>
                        </m:r>
                      </m:e>
                      <m:sub>
                        <m:r>
                          <a:rPr lang="id-ID" i="1">
                            <a:latin typeface="Cambria Math"/>
                          </a:rPr>
                          <m:t>2</m:t>
                        </m:r>
                      </m:sub>
                    </m:sSub>
                    <m:sSub>
                      <m:sSubPr>
                        <m:ctrlPr>
                          <a:rPr lang="id-ID" i="1">
                            <a:latin typeface="Cambria Math" panose="02040503050406030204" pitchFamily="18" charset="0"/>
                          </a:rPr>
                        </m:ctrlPr>
                      </m:sSubPr>
                      <m:e>
                        <m:r>
                          <a:rPr lang="id-ID" i="1">
                            <a:latin typeface="Cambria Math"/>
                          </a:rPr>
                          <m:t>𝑣</m:t>
                        </m:r>
                      </m:e>
                      <m:sub>
                        <m:r>
                          <a:rPr lang="id-ID" i="1">
                            <a:latin typeface="Cambria Math"/>
                          </a:rPr>
                          <m:t>2</m:t>
                        </m:r>
                      </m:sub>
                    </m:sSub>
                    <m:r>
                      <a:rPr lang="id-ID" i="1">
                        <a:latin typeface="Cambria Math"/>
                      </a:rPr>
                      <m:t>=</m:t>
                    </m:r>
                    <m:sSub>
                      <m:sSubPr>
                        <m:ctrlPr>
                          <a:rPr lang="id-ID" i="1">
                            <a:latin typeface="Cambria Math" panose="02040503050406030204" pitchFamily="18" charset="0"/>
                          </a:rPr>
                        </m:ctrlPr>
                      </m:sSubPr>
                      <m:e>
                        <m:r>
                          <a:rPr lang="id-ID" i="1">
                            <a:latin typeface="Cambria Math"/>
                          </a:rPr>
                          <m:t>𝑚</m:t>
                        </m:r>
                      </m:e>
                      <m:sub>
                        <m:r>
                          <a:rPr lang="id-ID" i="1">
                            <a:latin typeface="Cambria Math"/>
                          </a:rPr>
                          <m:t>1</m:t>
                        </m:r>
                      </m:sub>
                    </m:sSub>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sSub>
                      <m:sSubPr>
                        <m:ctrlPr>
                          <a:rPr lang="id-ID" i="1">
                            <a:latin typeface="Cambria Math" panose="02040503050406030204" pitchFamily="18" charset="0"/>
                          </a:rPr>
                        </m:ctrlPr>
                      </m:sSubPr>
                      <m:e>
                        <m:r>
                          <a:rPr lang="id-ID" i="1">
                            <a:latin typeface="Cambria Math"/>
                          </a:rPr>
                          <m:t>𝑚</m:t>
                        </m:r>
                      </m:e>
                      <m:sub>
                        <m:r>
                          <a:rPr lang="id-ID" i="1">
                            <a:latin typeface="Cambria Math"/>
                          </a:rPr>
                          <m:t>2</m:t>
                        </m:r>
                      </m:sub>
                    </m:sSub>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14:m>
                  <m:oMath xmlns:m="http://schemas.openxmlformats.org/officeDocument/2006/math">
                    <m:r>
                      <a:rPr lang="id-ID" i="1">
                        <a:latin typeface="Cambria Math"/>
                      </a:rPr>
                      <m:t>1500⋅30+10000⋅</m:t>
                    </m:r>
                    <m:r>
                      <a:rPr lang="id-ID" b="0" i="1" smtClean="0">
                        <a:latin typeface="Cambria Math" panose="02040503050406030204" pitchFamily="18" charset="0"/>
                      </a:rPr>
                      <m:t>(−</m:t>
                    </m:r>
                    <m:r>
                      <a:rPr lang="id-ID" i="1">
                        <a:latin typeface="Cambria Math"/>
                      </a:rPr>
                      <m:t>20</m:t>
                    </m:r>
                    <m:r>
                      <a:rPr lang="id-ID" b="0" i="1" smtClean="0">
                        <a:latin typeface="Cambria Math" panose="02040503050406030204" pitchFamily="18" charset="0"/>
                      </a:rPr>
                      <m:t>)</m:t>
                    </m:r>
                    <m:r>
                      <a:rPr lang="id-ID" i="1">
                        <a:latin typeface="Cambria Math"/>
                      </a:rPr>
                      <m:t>=1500⋅</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+10000⋅</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14:m>
                  <m:oMath xmlns:m="http://schemas.openxmlformats.org/officeDocument/2006/math">
                    <m:r>
                      <a:rPr lang="id-ID" b="0" i="1" smtClean="0">
                        <a:latin typeface="Cambria Math" panose="02040503050406030204" pitchFamily="18" charset="0"/>
                      </a:rPr>
                      <m:t>−15</m:t>
                    </m:r>
                    <m:r>
                      <a:rPr lang="id-ID" i="1">
                        <a:latin typeface="Cambria Math"/>
                      </a:rPr>
                      <m:t>5000= 1500⋅</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+10000⋅</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a:t>
                </a:r>
              </a:p>
              <a:p>
                <a14:m>
                  <m:oMath xmlns:m="http://schemas.openxmlformats.org/officeDocument/2006/math">
                    <m:r>
                      <a:rPr lang="id-ID" b="0" i="1" smtClean="0">
                        <a:latin typeface="Cambria Math" panose="02040503050406030204" pitchFamily="18" charset="0"/>
                      </a:rPr>
                      <m:t>−</m:t>
                    </m:r>
                    <m:r>
                      <a:rPr lang="id-ID" i="1">
                        <a:latin typeface="Cambria Math" panose="02040503050406030204" pitchFamily="18" charset="0"/>
                      </a:rPr>
                      <m:t>3</m:t>
                    </m:r>
                    <m:r>
                      <a:rPr lang="id-ID" b="0" i="1" smtClean="0">
                        <a:latin typeface="Cambria Math" panose="02040503050406030204" pitchFamily="18" charset="0"/>
                      </a:rPr>
                      <m:t>1</m:t>
                    </m:r>
                    <m:r>
                      <a:rPr lang="id-ID" i="1">
                        <a:latin typeface="Cambria Math"/>
                      </a:rPr>
                      <m:t>0=3⋅</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+20⋅</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oMath>
                </a14:m>
                <a:r>
                  <a:rPr lang="id-ID" dirty="0"/>
                  <a:t> ..................(i)</a:t>
                </a:r>
              </a:p>
              <a:p>
                <a:r>
                  <a:rPr lang="id-ID" dirty="0"/>
                  <a:t>Dari koefisien restitusi</a:t>
                </a:r>
              </a:p>
              <a:p>
                <a:pPr/>
                <a14:m>
                  <m:oMathPara xmlns:m="http://schemas.openxmlformats.org/officeDocument/2006/math">
                    <m:oMathParaPr>
                      <m:jc m:val="centerGroup"/>
                    </m:oMathParaPr>
                    <m:oMath xmlns:m="http://schemas.openxmlformats.org/officeDocument/2006/math">
                      <m:r>
                        <a:rPr lang="id-ID" i="1">
                          <a:latin typeface="Cambria Math"/>
                        </a:rPr>
                        <m:t>0,5=</m:t>
                      </m:r>
                      <m:f>
                        <m:fPr>
                          <m:ctrlPr>
                            <a:rPr lang="id-ID" i="1">
                              <a:latin typeface="Cambria Math" panose="02040503050406030204" pitchFamily="18" charset="0"/>
                            </a:rPr>
                          </m:ctrlPr>
                        </m:fPr>
                        <m:num>
                          <m:r>
                            <a:rPr lang="id-ID" i="1">
                              <a:latin typeface="Cambria Math"/>
                            </a:rPr>
                            <m:t>−</m:t>
                          </m:r>
                          <m:d>
                            <m:dPr>
                              <m:ctrlPr>
                                <a:rPr lang="id-ID" i="1">
                                  <a:latin typeface="Cambria Math" panose="02040503050406030204" pitchFamily="18" charset="0"/>
                                </a:rPr>
                              </m:ctrlPr>
                            </m:dPr>
                            <m:e>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e>
                          </m:d>
                        </m:num>
                        <m:den>
                          <m:r>
                            <a:rPr lang="id-ID" i="1">
                              <a:latin typeface="Cambria Math"/>
                            </a:rPr>
                            <m:t>30−</m:t>
                          </m:r>
                          <m:r>
                            <a:rPr lang="id-ID" b="0" i="1" smtClean="0">
                              <a:latin typeface="Cambria Math" panose="02040503050406030204" pitchFamily="18" charset="0"/>
                            </a:rPr>
                            <m:t>(−</m:t>
                          </m:r>
                          <m:r>
                            <a:rPr lang="id-ID" i="1">
                              <a:latin typeface="Cambria Math"/>
                            </a:rPr>
                            <m:t>20</m:t>
                          </m:r>
                          <m:r>
                            <a:rPr lang="id-ID" b="0" i="1" smtClean="0">
                              <a:latin typeface="Cambria Math" panose="02040503050406030204" pitchFamily="18" charset="0"/>
                            </a:rPr>
                            <m:t>)</m:t>
                          </m:r>
                        </m:den>
                      </m:f>
                    </m:oMath>
                  </m:oMathPara>
                </a14:m>
                <a:endParaRPr lang="id-ID" dirty="0"/>
              </a:p>
              <a:p>
                <a14:m>
                  <m:oMath xmlns:m="http://schemas.openxmlformats.org/officeDocument/2006/math">
                    <m:r>
                      <a:rPr lang="id-ID" b="0" i="1" smtClean="0">
                        <a:latin typeface="Cambria Math" panose="02040503050406030204" pitchFamily="18" charset="0"/>
                      </a:rPr>
                      <m:t>2</m:t>
                    </m:r>
                    <m:r>
                      <a:rPr lang="id-ID" i="1">
                        <a:latin typeface="Cambria Math"/>
                      </a:rPr>
                      <m:t>5=</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r>
                      <a:rPr lang="id-ID" i="1">
                        <a:latin typeface="Cambria Math"/>
                      </a:rPr>
                      <m:t>−</m:t>
                    </m:r>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oMath>
                </a14:m>
                <a:r>
                  <a:rPr lang="id-ID" dirty="0"/>
                  <a:t> .........................(ii)</a:t>
                </a:r>
              </a:p>
              <a:p>
                <a:r>
                  <a:rPr lang="id-ID" dirty="0"/>
                  <a:t>dari persamaan (i) dan (ii) dilakukan eliminasi sehingga dapat diperoleh nilai </a:t>
                </a:r>
                <a14:m>
                  <m:oMath xmlns:m="http://schemas.openxmlformats.org/officeDocument/2006/math">
                    <m:sSubSup>
                      <m:sSubSupPr>
                        <m:ctrlPr>
                          <a:rPr lang="id-ID" i="1">
                            <a:latin typeface="Cambria Math" panose="02040503050406030204" pitchFamily="18" charset="0"/>
                          </a:rPr>
                        </m:ctrlPr>
                      </m:sSubSupPr>
                      <m:e>
                        <m:r>
                          <a:rPr lang="id-ID" i="1">
                            <a:latin typeface="Cambria Math"/>
                          </a:rPr>
                          <m:t>𝑣</m:t>
                        </m:r>
                      </m:e>
                      <m:sub>
                        <m:r>
                          <a:rPr lang="id-ID" i="1">
                            <a:latin typeface="Cambria Math"/>
                          </a:rPr>
                          <m:t>1</m:t>
                        </m:r>
                      </m:sub>
                      <m:sup>
                        <m:r>
                          <a:rPr lang="id-ID" i="1">
                            <a:latin typeface="Cambria Math"/>
                          </a:rPr>
                          <m:t>′</m:t>
                        </m:r>
                      </m:sup>
                    </m:sSubSup>
                    <m:r>
                      <a:rPr lang="id-ID" i="1">
                        <a:latin typeface="Cambria Math"/>
                      </a:rPr>
                      <m:t>=</m:t>
                    </m:r>
                    <m:r>
                      <a:rPr lang="en-US" b="0" i="1" smtClean="0">
                        <a:latin typeface="Cambria Math" panose="02040503050406030204" pitchFamily="18" charset="0"/>
                      </a:rPr>
                      <m:t>−</m:t>
                    </m:r>
                    <m:r>
                      <a:rPr lang="id-ID" b="0" i="1" smtClean="0">
                        <a:latin typeface="Cambria Math" panose="02040503050406030204" pitchFamily="18" charset="0"/>
                      </a:rPr>
                      <m:t>35,217</m:t>
                    </m:r>
                    <m:r>
                      <a:rPr lang="id-ID" i="1">
                        <a:latin typeface="Cambria Math"/>
                      </a:rPr>
                      <m:t> </m:t>
                    </m:r>
                    <m:r>
                      <a:rPr lang="id-ID" i="1">
                        <a:latin typeface="Cambria Math"/>
                      </a:rPr>
                      <m:t>𝑚</m:t>
                    </m:r>
                    <m:r>
                      <a:rPr lang="id-ID" i="1">
                        <a:latin typeface="Cambria Math"/>
                      </a:rPr>
                      <m:t>/</m:t>
                    </m:r>
                    <m:r>
                      <a:rPr lang="id-ID" i="1">
                        <a:latin typeface="Cambria Math"/>
                      </a:rPr>
                      <m:t>𝑠</m:t>
                    </m:r>
                  </m:oMath>
                </a14:m>
                <a:r>
                  <a:rPr lang="id-ID" dirty="0"/>
                  <a:t> dan </a:t>
                </a:r>
                <a14:m>
                  <m:oMath xmlns:m="http://schemas.openxmlformats.org/officeDocument/2006/math">
                    <m:sSubSup>
                      <m:sSubSupPr>
                        <m:ctrlPr>
                          <a:rPr lang="id-ID" i="1">
                            <a:latin typeface="Cambria Math" panose="02040503050406030204" pitchFamily="18" charset="0"/>
                          </a:rPr>
                        </m:ctrlPr>
                      </m:sSubSupPr>
                      <m:e>
                        <m:r>
                          <a:rPr lang="id-ID" i="1">
                            <a:latin typeface="Cambria Math"/>
                          </a:rPr>
                          <m:t>𝑣</m:t>
                        </m:r>
                      </m:e>
                      <m:sub>
                        <m:r>
                          <a:rPr lang="id-ID" i="1">
                            <a:latin typeface="Cambria Math"/>
                          </a:rPr>
                          <m:t>2</m:t>
                        </m:r>
                      </m:sub>
                      <m:sup>
                        <m:r>
                          <a:rPr lang="id-ID" i="1">
                            <a:latin typeface="Cambria Math"/>
                          </a:rPr>
                          <m:t>′</m:t>
                        </m:r>
                      </m:sup>
                    </m:sSubSup>
                    <m:r>
                      <a:rPr lang="id-ID" i="1">
                        <a:latin typeface="Cambria Math"/>
                      </a:rPr>
                      <m:t>=</m:t>
                    </m:r>
                    <m:r>
                      <a:rPr lang="id-ID" b="0" i="1" smtClean="0">
                        <a:latin typeface="Cambria Math" panose="02040503050406030204" pitchFamily="18" charset="0"/>
                      </a:rPr>
                      <m:t>−10,217</m:t>
                    </m:r>
                    <m:r>
                      <a:rPr lang="id-ID" i="1">
                        <a:latin typeface="Cambria Math"/>
                      </a:rPr>
                      <m:t> </m:t>
                    </m:r>
                    <m:r>
                      <a:rPr lang="id-ID" i="1">
                        <a:latin typeface="Cambria Math"/>
                      </a:rPr>
                      <m:t>𝑚</m:t>
                    </m:r>
                    <m:r>
                      <a:rPr lang="id-ID" i="1">
                        <a:latin typeface="Cambria Math"/>
                      </a:rPr>
                      <m:t>/</m:t>
                    </m:r>
                    <m:r>
                      <a:rPr lang="id-ID" i="1">
                        <a:latin typeface="Cambria Math"/>
                      </a:rPr>
                      <m:t>𝑠</m:t>
                    </m:r>
                  </m:oMath>
                </a14:m>
                <a:r>
                  <a:rPr lang="id-ID" dirty="0"/>
                  <a:t>. </a:t>
                </a:r>
              </a:p>
              <a:p>
                <a:endParaRPr lang="id-ID" dirty="0"/>
              </a:p>
            </p:txBody>
          </p:sp>
        </mc:Choice>
        <mc:Fallback xmlns="">
          <p:sp>
            <p:nvSpPr>
              <p:cNvPr id="5" name="TextBox 4"/>
              <p:cNvSpPr txBox="1">
                <a:spLocks noRot="1" noChangeAspect="1" noMove="1" noResize="1" noEditPoints="1" noAdjustHandles="1" noChangeArrowheads="1" noChangeShapeType="1" noTextEdit="1"/>
              </p:cNvSpPr>
              <p:nvPr/>
            </p:nvSpPr>
            <p:spPr>
              <a:xfrm>
                <a:off x="899592" y="1772816"/>
                <a:ext cx="7344816" cy="4837286"/>
              </a:xfrm>
              <a:prstGeom prst="rect">
                <a:avLst/>
              </a:prstGeom>
              <a:blipFill>
                <a:blip r:embed="rId3"/>
                <a:stretch>
                  <a:fillRect l="-748" t="-757"/>
                </a:stretch>
              </a:blipFill>
            </p:spPr>
            <p:txBody>
              <a:bodyPr/>
              <a:lstStyle/>
              <a:p>
                <a:r>
                  <a:rPr lang="en-ID">
                    <a:noFill/>
                  </a:rPr>
                  <a:t> </a:t>
                </a:r>
              </a:p>
            </p:txBody>
          </p:sp>
        </mc:Fallback>
      </mc:AlternateContent>
    </p:spTree>
    <p:extLst>
      <p:ext uri="{BB962C8B-B14F-4D97-AF65-F5344CB8AC3E}">
        <p14:creationId xmlns:p14="http://schemas.microsoft.com/office/powerpoint/2010/main" val="164381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404664"/>
            <a:ext cx="7920880" cy="12024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600" dirty="0"/>
              <a:t>Tumbukan Tidak Lenting Sama Sekali</a:t>
            </a:r>
          </a:p>
        </p:txBody>
      </p:sp>
      <p:sp>
        <p:nvSpPr>
          <p:cNvPr id="5" name="TextBox 4"/>
          <p:cNvSpPr txBox="1"/>
          <p:nvPr/>
        </p:nvSpPr>
        <p:spPr>
          <a:xfrm>
            <a:off x="750398" y="1340768"/>
            <a:ext cx="7632848" cy="1477328"/>
          </a:xfrm>
          <a:prstGeom prst="rect">
            <a:avLst/>
          </a:prstGeom>
          <a:noFill/>
        </p:spPr>
        <p:txBody>
          <a:bodyPr wrap="square" rtlCol="0">
            <a:spAutoFit/>
          </a:bodyPr>
          <a:lstStyle/>
          <a:p>
            <a:pPr algn="just"/>
            <a:r>
              <a:rPr lang="id-ID" dirty="0"/>
              <a:t>Pada tumbukan tidak lenting sama sekali tidak berlaku hukum kekekalan energi kinetik karena sebagian energi pada proses tumbukan hilang dalam bentuk panas dan bunyi ke lingkungan sekitar tumbukan. Sesaat sesudah proses tumbukan, kedua benda yang bertumbukan bergabung menjadi satu sistem dan bergerak bersama-sama, sehingga:</a:t>
            </a:r>
          </a:p>
        </p:txBody>
      </p:sp>
      <mc:AlternateContent xmlns:mc="http://schemas.openxmlformats.org/markup-compatibility/2006" xmlns:a14="http://schemas.microsoft.com/office/drawing/2010/main">
        <mc:Choice Requires="a14">
          <p:sp>
            <p:nvSpPr>
              <p:cNvPr id="6" name="Rectangle 5"/>
              <p:cNvSpPr/>
              <p:nvPr/>
            </p:nvSpPr>
            <p:spPr>
              <a:xfrm>
                <a:off x="3491880" y="2924944"/>
                <a:ext cx="1507079" cy="461665"/>
              </a:xfrm>
              <a:prstGeom prst="rect">
                <a:avLst/>
              </a:prstGeom>
            </p:spPr>
            <p:txBody>
              <a:bodyPr wrap="none">
                <a:spAutoFit/>
              </a:bodyPr>
              <a:lstStyle/>
              <a:p>
                <a14:m>
                  <m:oMath xmlns:m="http://schemas.openxmlformats.org/officeDocument/2006/math">
                    <m:sSubSup>
                      <m:sSubSupPr>
                        <m:ctrlPr>
                          <a:rPr lang="id-ID" sz="2400" i="1" smtClean="0">
                            <a:latin typeface="Cambria Math" panose="02040503050406030204" pitchFamily="18" charset="0"/>
                          </a:rPr>
                        </m:ctrlPr>
                      </m:sSubSupPr>
                      <m:e>
                        <m:r>
                          <a:rPr lang="id-ID" sz="2400" i="1">
                            <a:latin typeface="Cambria Math"/>
                          </a:rPr>
                          <m:t>𝑣</m:t>
                        </m:r>
                      </m:e>
                      <m:sub>
                        <m:r>
                          <a:rPr lang="id-ID" sz="2400" b="0" i="1" smtClean="0">
                            <a:latin typeface="Cambria Math"/>
                          </a:rPr>
                          <m:t>1</m:t>
                        </m:r>
                      </m:sub>
                      <m:sup>
                        <m:r>
                          <a:rPr lang="id-ID" sz="2400" i="1">
                            <a:latin typeface="Cambria Math"/>
                          </a:rPr>
                          <m:t>′</m:t>
                        </m:r>
                      </m:sup>
                    </m:sSubSup>
                  </m:oMath>
                </a14:m>
                <a:r>
                  <a:rPr lang="id-ID" sz="2400" dirty="0"/>
                  <a:t>= </a:t>
                </a:r>
                <a14:m>
                  <m:oMath xmlns:m="http://schemas.openxmlformats.org/officeDocument/2006/math">
                    <m:sSubSup>
                      <m:sSubSupPr>
                        <m:ctrlPr>
                          <a:rPr lang="id-ID" sz="2400" i="1">
                            <a:latin typeface="Cambria Math" panose="02040503050406030204" pitchFamily="18" charset="0"/>
                          </a:rPr>
                        </m:ctrlPr>
                      </m:sSubSupPr>
                      <m:e>
                        <m:r>
                          <a:rPr lang="id-ID" sz="2400" i="1">
                            <a:latin typeface="Cambria Math"/>
                          </a:rPr>
                          <m:t>𝑣</m:t>
                        </m:r>
                      </m:e>
                      <m:sub>
                        <m:r>
                          <a:rPr lang="id-ID" sz="2400" b="0" i="1" smtClean="0">
                            <a:latin typeface="Cambria Math"/>
                          </a:rPr>
                          <m:t>2</m:t>
                        </m:r>
                      </m:sub>
                      <m:sup>
                        <m:r>
                          <a:rPr lang="id-ID" sz="2400" i="1">
                            <a:latin typeface="Cambria Math"/>
                          </a:rPr>
                          <m:t>′</m:t>
                        </m:r>
                      </m:sup>
                    </m:sSubSup>
                  </m:oMath>
                </a14:m>
                <a:r>
                  <a:rPr lang="id-ID" sz="2400" dirty="0"/>
                  <a:t>=</a:t>
                </a:r>
                <a14:m>
                  <m:oMath xmlns:m="http://schemas.openxmlformats.org/officeDocument/2006/math">
                    <m:sSup>
                      <m:sSupPr>
                        <m:ctrlPr>
                          <a:rPr lang="id-ID" sz="2400" i="1" smtClean="0">
                            <a:latin typeface="Cambria Math" panose="02040503050406030204" pitchFamily="18" charset="0"/>
                          </a:rPr>
                        </m:ctrlPr>
                      </m:sSupPr>
                      <m:e>
                        <m:r>
                          <a:rPr lang="id-ID" sz="2400" b="0" i="1" smtClean="0">
                            <a:latin typeface="Cambria Math" panose="02040503050406030204" pitchFamily="18" charset="0"/>
                          </a:rPr>
                          <m:t>𝑣</m:t>
                        </m:r>
                      </m:e>
                      <m:sup>
                        <m:r>
                          <a:rPr lang="id-ID" sz="2400" b="0" i="1" smtClean="0">
                            <a:latin typeface="Cambria Math" panose="02040503050406030204" pitchFamily="18" charset="0"/>
                          </a:rPr>
                          <m:t>′</m:t>
                        </m:r>
                      </m:sup>
                    </m:sSup>
                  </m:oMath>
                </a14:m>
                <a:endParaRPr lang="id-ID" sz="2400" dirty="0"/>
              </a:p>
            </p:txBody>
          </p:sp>
        </mc:Choice>
        <mc:Fallback xmlns="">
          <p:sp>
            <p:nvSpPr>
              <p:cNvPr id="6" name="Rectangle 5"/>
              <p:cNvSpPr>
                <a:spLocks noRot="1" noChangeAspect="1" noMove="1" noResize="1" noEditPoints="1" noAdjustHandles="1" noChangeArrowheads="1" noChangeShapeType="1" noTextEdit="1"/>
              </p:cNvSpPr>
              <p:nvPr/>
            </p:nvSpPr>
            <p:spPr>
              <a:xfrm>
                <a:off x="3491880" y="2924944"/>
                <a:ext cx="1507079" cy="461665"/>
              </a:xfrm>
              <a:prstGeom prst="rect">
                <a:avLst/>
              </a:prstGeom>
              <a:blipFill>
                <a:blip r:embed="rId2"/>
                <a:stretch>
                  <a:fillRect t="-9211" b="-30263"/>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6824" y="3563724"/>
                <a:ext cx="683535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d-ID" dirty="0"/>
                  <a:t>Koefisien restitusi (e) untuk tumbukan tidak lenting sama sekali bernilai </a:t>
                </a:r>
                <a14:m>
                  <m:oMath xmlns:m="http://schemas.openxmlformats.org/officeDocument/2006/math">
                    <m:r>
                      <a:rPr lang="id-ID" b="1" i="1">
                        <a:latin typeface="Cambria Math"/>
                      </a:rPr>
                      <m:t>𝟎</m:t>
                    </m:r>
                  </m:oMath>
                </a14:m>
                <a:endParaRPr lang="id-ID" dirty="0"/>
              </a:p>
            </p:txBody>
          </p:sp>
        </mc:Choice>
        <mc:Fallback xmlns="">
          <p:sp>
            <p:nvSpPr>
              <p:cNvPr id="7" name="TextBox 6"/>
              <p:cNvSpPr txBox="1">
                <a:spLocks noRot="1" noChangeAspect="1" noMove="1" noResize="1" noEditPoints="1" noAdjustHandles="1" noChangeArrowheads="1" noChangeShapeType="1" noTextEdit="1"/>
              </p:cNvSpPr>
              <p:nvPr/>
            </p:nvSpPr>
            <p:spPr>
              <a:xfrm>
                <a:off x="996824" y="3563724"/>
                <a:ext cx="6835359" cy="646331"/>
              </a:xfrm>
              <a:prstGeom prst="rect">
                <a:avLst/>
              </a:prstGeom>
              <a:blipFill>
                <a:blip r:embed="rId3"/>
                <a:stretch>
                  <a:fillRect l="-712" t="-4630" r="-623" b="-12963"/>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78616" y="4581128"/>
                <a:ext cx="6320721" cy="73424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id-ID" sz="2000" i="1" smtClean="0">
                              <a:latin typeface="Cambria Math" panose="02040503050406030204" pitchFamily="18" charset="0"/>
                            </a:rPr>
                          </m:ctrlPr>
                        </m:sSubPr>
                        <m:e>
                          <m:r>
                            <a:rPr lang="id-ID" sz="2000" i="1">
                              <a:latin typeface="Cambria Math"/>
                            </a:rPr>
                            <m:t>𝑚</m:t>
                          </m:r>
                        </m:e>
                        <m:sub>
                          <m:r>
                            <a:rPr lang="id-ID" sz="2000" i="1">
                              <a:latin typeface="Cambria Math"/>
                            </a:rPr>
                            <m:t>1</m:t>
                          </m:r>
                        </m:sub>
                      </m:sSub>
                      <m:sSub>
                        <m:sSubPr>
                          <m:ctrlPr>
                            <a:rPr lang="id-ID" sz="2000" i="1">
                              <a:latin typeface="Cambria Math" panose="02040503050406030204" pitchFamily="18" charset="0"/>
                            </a:rPr>
                          </m:ctrlPr>
                        </m:sSubPr>
                        <m:e>
                          <m:r>
                            <a:rPr lang="id-ID" sz="2000" i="1">
                              <a:latin typeface="Cambria Math"/>
                            </a:rPr>
                            <m:t>𝑣</m:t>
                          </m:r>
                        </m:e>
                        <m:sub>
                          <m:r>
                            <a:rPr lang="id-ID" sz="2000" i="1">
                              <a:latin typeface="Cambria Math"/>
                            </a:rPr>
                            <m:t>1</m:t>
                          </m:r>
                        </m:sub>
                      </m:sSub>
                      <m:r>
                        <a:rPr lang="id-ID" sz="2000" i="1">
                          <a:latin typeface="Cambria Math"/>
                        </a:rPr>
                        <m:t>+</m:t>
                      </m:r>
                      <m:sSub>
                        <m:sSubPr>
                          <m:ctrlPr>
                            <a:rPr lang="id-ID" sz="2000" i="1">
                              <a:latin typeface="Cambria Math" panose="02040503050406030204" pitchFamily="18" charset="0"/>
                            </a:rPr>
                          </m:ctrlPr>
                        </m:sSubPr>
                        <m:e>
                          <m:r>
                            <a:rPr lang="id-ID" sz="2000" i="1">
                              <a:latin typeface="Cambria Math"/>
                            </a:rPr>
                            <m:t>𝑚</m:t>
                          </m:r>
                        </m:e>
                        <m:sub>
                          <m:r>
                            <a:rPr lang="id-ID" sz="2000" i="1">
                              <a:latin typeface="Cambria Math"/>
                            </a:rPr>
                            <m:t>2</m:t>
                          </m:r>
                        </m:sub>
                      </m:sSub>
                      <m:sSub>
                        <m:sSubPr>
                          <m:ctrlPr>
                            <a:rPr lang="id-ID" sz="2000" i="1">
                              <a:latin typeface="Cambria Math" panose="02040503050406030204" pitchFamily="18" charset="0"/>
                            </a:rPr>
                          </m:ctrlPr>
                        </m:sSubPr>
                        <m:e>
                          <m:r>
                            <a:rPr lang="id-ID" sz="2000" i="1">
                              <a:latin typeface="Cambria Math"/>
                            </a:rPr>
                            <m:t>𝑣</m:t>
                          </m:r>
                        </m:e>
                        <m:sub>
                          <m:r>
                            <a:rPr lang="id-ID" sz="2000" i="1">
                              <a:latin typeface="Cambria Math"/>
                            </a:rPr>
                            <m:t>2</m:t>
                          </m:r>
                        </m:sub>
                      </m:sSub>
                      <m:r>
                        <a:rPr lang="id-ID" sz="2000" i="1">
                          <a:latin typeface="Cambria Math"/>
                        </a:rPr>
                        <m:t>=</m:t>
                      </m:r>
                      <m:sSub>
                        <m:sSubPr>
                          <m:ctrlPr>
                            <a:rPr lang="id-ID" sz="2000" i="1">
                              <a:latin typeface="Cambria Math" panose="02040503050406030204" pitchFamily="18" charset="0"/>
                            </a:rPr>
                          </m:ctrlPr>
                        </m:sSubPr>
                        <m:e>
                          <m:r>
                            <a:rPr lang="id-ID" sz="2000" b="0" i="1" smtClean="0">
                              <a:latin typeface="Cambria Math"/>
                            </a:rPr>
                            <m:t>(</m:t>
                          </m:r>
                          <m:r>
                            <a:rPr lang="id-ID" sz="2000" i="1">
                              <a:latin typeface="Cambria Math"/>
                            </a:rPr>
                            <m:t>𝑚</m:t>
                          </m:r>
                        </m:e>
                        <m:sub>
                          <m:r>
                            <a:rPr lang="id-ID" sz="2000" i="1">
                              <a:latin typeface="Cambria Math"/>
                            </a:rPr>
                            <m:t>1</m:t>
                          </m:r>
                        </m:sub>
                      </m:sSub>
                      <m:r>
                        <a:rPr lang="id-ID" sz="2000" i="1">
                          <a:latin typeface="Cambria Math"/>
                        </a:rPr>
                        <m:t>+</m:t>
                      </m:r>
                      <m:sSub>
                        <m:sSubPr>
                          <m:ctrlPr>
                            <a:rPr lang="id-ID" sz="2000" i="1">
                              <a:latin typeface="Cambria Math" panose="02040503050406030204" pitchFamily="18" charset="0"/>
                            </a:rPr>
                          </m:ctrlPr>
                        </m:sSubPr>
                        <m:e>
                          <m:r>
                            <a:rPr lang="id-ID" sz="2000" i="1">
                              <a:latin typeface="Cambria Math"/>
                            </a:rPr>
                            <m:t>𝑚</m:t>
                          </m:r>
                        </m:e>
                        <m:sub>
                          <m:r>
                            <a:rPr lang="id-ID" sz="2000" i="1">
                              <a:latin typeface="Cambria Math"/>
                            </a:rPr>
                            <m:t>2</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𝑣</m:t>
                          </m:r>
                        </m:e>
                        <m:sup>
                          <m:r>
                            <a:rPr lang="en-US" sz="2000" b="0" i="1" smtClean="0">
                              <a:latin typeface="Cambria Math" panose="02040503050406030204" pitchFamily="18" charset="0"/>
                            </a:rPr>
                            <m:t>′</m:t>
                          </m:r>
                        </m:sup>
                      </m:sSup>
                    </m:oMath>
                  </m:oMathPara>
                </a14:m>
                <a:endParaRPr lang="id-ID" sz="2000" dirty="0"/>
              </a:p>
              <a:p>
                <a:pPr algn="ctr"/>
                <a:endParaRPr lang="id-ID"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178616" y="4581128"/>
                <a:ext cx="6320721" cy="734240"/>
              </a:xfrm>
              <a:prstGeom prst="rect">
                <a:avLst/>
              </a:prstGeom>
              <a:blipFill>
                <a:blip r:embed="rId4"/>
                <a:stretch>
                  <a:fillRect/>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25501" y="5203498"/>
                <a:ext cx="2482603" cy="745782"/>
              </a:xfrm>
              <a:prstGeom prst="rect">
                <a:avLst/>
              </a:prstGeom>
            </p:spPr>
            <p:txBody>
              <a:bodyPr wrap="none">
                <a:spAutoFit/>
              </a:bodyPr>
              <a:lstStyle/>
              <a:p>
                <a14:m>
                  <m:oMath xmlns:m="http://schemas.openxmlformats.org/officeDocument/2006/math">
                    <m:sSup>
                      <m:sSupPr>
                        <m:ctrlPr>
                          <a:rPr lang="id-ID" sz="2800" i="1" smtClean="0">
                            <a:latin typeface="Cambria Math" panose="02040503050406030204" pitchFamily="18" charset="0"/>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m:t>
                        </m:r>
                      </m:sup>
                    </m:sSup>
                    <m:r>
                      <a:rPr lang="id-ID" sz="2800" b="0" i="1" smtClean="0">
                        <a:latin typeface="Cambria Math"/>
                      </a:rPr>
                      <m:t>=</m:t>
                    </m:r>
                  </m:oMath>
                </a14:m>
                <a:r>
                  <a:rPr lang="id-ID" sz="2800" dirty="0"/>
                  <a:t> </a:t>
                </a:r>
                <a14:m>
                  <m:oMath xmlns:m="http://schemas.openxmlformats.org/officeDocument/2006/math">
                    <m:f>
                      <m:fPr>
                        <m:ctrlPr>
                          <a:rPr lang="id-ID" sz="2800" i="1" dirty="0" smtClean="0">
                            <a:latin typeface="Cambria Math" panose="02040503050406030204" pitchFamily="18" charset="0"/>
                          </a:rPr>
                        </m:ctrlPr>
                      </m:fPr>
                      <m:num>
                        <m:sSub>
                          <m:sSubPr>
                            <m:ctrlPr>
                              <a:rPr lang="id-ID" sz="2800" i="1" smtClean="0">
                                <a:latin typeface="Cambria Math" panose="02040503050406030204" pitchFamily="18" charset="0"/>
                              </a:rPr>
                            </m:ctrlPr>
                          </m:sSubPr>
                          <m:e>
                            <m:r>
                              <a:rPr lang="id-ID" sz="2800" i="1">
                                <a:latin typeface="Cambria Math"/>
                              </a:rPr>
                              <m:t>𝑚</m:t>
                            </m:r>
                          </m:e>
                          <m:sub>
                            <m:r>
                              <a:rPr lang="id-ID" sz="2800" i="1">
                                <a:latin typeface="Cambria Math"/>
                              </a:rPr>
                              <m:t>1</m:t>
                            </m:r>
                          </m:sub>
                        </m:sSub>
                        <m:sSub>
                          <m:sSubPr>
                            <m:ctrlPr>
                              <a:rPr lang="id-ID" sz="2800" i="1">
                                <a:latin typeface="Cambria Math" panose="02040503050406030204" pitchFamily="18" charset="0"/>
                              </a:rPr>
                            </m:ctrlPr>
                          </m:sSubPr>
                          <m:e>
                            <m:r>
                              <a:rPr lang="id-ID" sz="2800" i="1">
                                <a:latin typeface="Cambria Math"/>
                              </a:rPr>
                              <m:t>𝑣</m:t>
                            </m:r>
                          </m:e>
                          <m:sub>
                            <m:r>
                              <a:rPr lang="id-ID" sz="2800" i="1">
                                <a:latin typeface="Cambria Math"/>
                              </a:rPr>
                              <m:t>1</m:t>
                            </m:r>
                          </m:sub>
                        </m:sSub>
                        <m:r>
                          <a:rPr lang="id-ID" sz="2800" i="1">
                            <a:latin typeface="Cambria Math"/>
                          </a:rPr>
                          <m:t>+</m:t>
                        </m:r>
                        <m:sSub>
                          <m:sSubPr>
                            <m:ctrlPr>
                              <a:rPr lang="id-ID" sz="2800" i="1">
                                <a:latin typeface="Cambria Math" panose="02040503050406030204" pitchFamily="18" charset="0"/>
                              </a:rPr>
                            </m:ctrlPr>
                          </m:sSubPr>
                          <m:e>
                            <m:r>
                              <a:rPr lang="id-ID" sz="2800" i="1">
                                <a:latin typeface="Cambria Math"/>
                              </a:rPr>
                              <m:t>𝑚</m:t>
                            </m:r>
                          </m:e>
                          <m:sub>
                            <m:r>
                              <a:rPr lang="id-ID" sz="2800" i="1">
                                <a:latin typeface="Cambria Math"/>
                              </a:rPr>
                              <m:t>2</m:t>
                            </m:r>
                          </m:sub>
                        </m:sSub>
                        <m:sSub>
                          <m:sSubPr>
                            <m:ctrlPr>
                              <a:rPr lang="id-ID" sz="2800" i="1">
                                <a:latin typeface="Cambria Math" panose="02040503050406030204" pitchFamily="18" charset="0"/>
                              </a:rPr>
                            </m:ctrlPr>
                          </m:sSubPr>
                          <m:e>
                            <m:r>
                              <a:rPr lang="id-ID" sz="2800" i="1">
                                <a:latin typeface="Cambria Math"/>
                              </a:rPr>
                              <m:t>𝑣</m:t>
                            </m:r>
                          </m:e>
                          <m:sub>
                            <m:r>
                              <a:rPr lang="id-ID" sz="2800" i="1">
                                <a:latin typeface="Cambria Math"/>
                              </a:rPr>
                              <m:t>2</m:t>
                            </m:r>
                          </m:sub>
                        </m:sSub>
                      </m:num>
                      <m:den>
                        <m:sSub>
                          <m:sSubPr>
                            <m:ctrlPr>
                              <a:rPr lang="id-ID" sz="2800" i="1" smtClean="0">
                                <a:latin typeface="Cambria Math" panose="02040503050406030204" pitchFamily="18" charset="0"/>
                              </a:rPr>
                            </m:ctrlPr>
                          </m:sSubPr>
                          <m:e>
                            <m:r>
                              <a:rPr lang="id-ID" sz="2800" b="0" i="1" smtClean="0">
                                <a:latin typeface="Cambria Math"/>
                              </a:rPr>
                              <m:t>(</m:t>
                            </m:r>
                            <m:r>
                              <a:rPr lang="id-ID" sz="2800" i="1">
                                <a:latin typeface="Cambria Math"/>
                              </a:rPr>
                              <m:t>𝑚</m:t>
                            </m:r>
                          </m:e>
                          <m:sub>
                            <m:r>
                              <a:rPr lang="id-ID" sz="2800" i="1">
                                <a:latin typeface="Cambria Math"/>
                              </a:rPr>
                              <m:t>1</m:t>
                            </m:r>
                          </m:sub>
                        </m:sSub>
                        <m:r>
                          <a:rPr lang="id-ID" sz="2800" i="1">
                            <a:latin typeface="Cambria Math"/>
                          </a:rPr>
                          <m:t>+</m:t>
                        </m:r>
                        <m:sSub>
                          <m:sSubPr>
                            <m:ctrlPr>
                              <a:rPr lang="id-ID" sz="2800" i="1">
                                <a:latin typeface="Cambria Math" panose="02040503050406030204" pitchFamily="18" charset="0"/>
                              </a:rPr>
                            </m:ctrlPr>
                          </m:sSubPr>
                          <m:e>
                            <m:r>
                              <a:rPr lang="id-ID" sz="2800" i="1">
                                <a:latin typeface="Cambria Math"/>
                              </a:rPr>
                              <m:t>𝑚</m:t>
                            </m:r>
                          </m:e>
                          <m:sub>
                            <m:r>
                              <a:rPr lang="id-ID" sz="2800" i="1">
                                <a:latin typeface="Cambria Math"/>
                              </a:rPr>
                              <m:t>2</m:t>
                            </m:r>
                          </m:sub>
                        </m:sSub>
                        <m:r>
                          <a:rPr lang="id-ID" sz="2800" b="0" i="1" smtClean="0">
                            <a:latin typeface="Cambria Math"/>
                          </a:rPr>
                          <m:t>)</m:t>
                        </m:r>
                      </m:den>
                    </m:f>
                  </m:oMath>
                </a14:m>
                <a:endParaRPr lang="id-ID" sz="2800" dirty="0"/>
              </a:p>
            </p:txBody>
          </p:sp>
        </mc:Choice>
        <mc:Fallback xmlns="">
          <p:sp>
            <p:nvSpPr>
              <p:cNvPr id="9" name="Rectangle 8"/>
              <p:cNvSpPr>
                <a:spLocks noRot="1" noChangeAspect="1" noMove="1" noResize="1" noEditPoints="1" noAdjustHandles="1" noChangeArrowheads="1" noChangeShapeType="1" noTextEdit="1"/>
              </p:cNvSpPr>
              <p:nvPr/>
            </p:nvSpPr>
            <p:spPr>
              <a:xfrm>
                <a:off x="3025501" y="5203498"/>
                <a:ext cx="2482603" cy="745782"/>
              </a:xfrm>
              <a:prstGeom prst="rect">
                <a:avLst/>
              </a:prstGeom>
              <a:blipFill>
                <a:blip r:embed="rId5"/>
                <a:stretch>
                  <a:fillRect/>
                </a:stretch>
              </a:blipFill>
            </p:spPr>
            <p:txBody>
              <a:bodyPr/>
              <a:lstStyle/>
              <a:p>
                <a:r>
                  <a:rPr lang="en-ID">
                    <a:noFill/>
                  </a:rPr>
                  <a:t> </a:t>
                </a:r>
              </a:p>
            </p:txBody>
          </p:sp>
        </mc:Fallback>
      </mc:AlternateContent>
      <p:sp>
        <p:nvSpPr>
          <p:cNvPr id="10" name="TextBox 9"/>
          <p:cNvSpPr txBox="1"/>
          <p:nvPr/>
        </p:nvSpPr>
        <p:spPr>
          <a:xfrm>
            <a:off x="996824" y="4180576"/>
            <a:ext cx="6599512" cy="646331"/>
          </a:xfrm>
          <a:prstGeom prst="rect">
            <a:avLst/>
          </a:prstGeom>
          <a:noFill/>
        </p:spPr>
        <p:txBody>
          <a:bodyPr wrap="square" rtlCol="0">
            <a:spAutoFit/>
          </a:bodyPr>
          <a:lstStyle/>
          <a:p>
            <a:r>
              <a:rPr lang="id-ID" dirty="0"/>
              <a:t>Rumus pada tumbukan tidak lenting sama sekali adalah sebagai berikut </a:t>
            </a:r>
          </a:p>
        </p:txBody>
      </p:sp>
    </p:spTree>
    <p:extLst>
      <p:ext uri="{BB962C8B-B14F-4D97-AF65-F5344CB8AC3E}">
        <p14:creationId xmlns:p14="http://schemas.microsoft.com/office/powerpoint/2010/main" val="235335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51588"/>
            <a:ext cx="6965245" cy="1202485"/>
          </a:xfrm>
        </p:spPr>
        <p:txBody>
          <a:bodyPr/>
          <a:lstStyle/>
          <a:p>
            <a:pPr algn="l"/>
            <a:r>
              <a:rPr lang="id-ID" dirty="0"/>
              <a:t>Contoh </a:t>
            </a:r>
          </a:p>
        </p:txBody>
      </p:sp>
      <p:sp>
        <p:nvSpPr>
          <p:cNvPr id="5" name="TextBox 4"/>
          <p:cNvSpPr txBox="1"/>
          <p:nvPr/>
        </p:nvSpPr>
        <p:spPr>
          <a:xfrm>
            <a:off x="899592" y="548680"/>
            <a:ext cx="7416824" cy="923330"/>
          </a:xfrm>
          <a:prstGeom prst="rect">
            <a:avLst/>
          </a:prstGeom>
          <a:noFill/>
        </p:spPr>
        <p:txBody>
          <a:bodyPr wrap="square" rtlCol="0">
            <a:spAutoFit/>
          </a:bodyPr>
          <a:lstStyle/>
          <a:p>
            <a:pPr algn="just"/>
            <a:r>
              <a:rPr lang="id-ID" dirty="0"/>
              <a:t>Sebutir peluru bermassa 30 gram bergerak dengan kecepatan sebesar </a:t>
            </a:r>
            <a:r>
              <a:rPr lang="en-US" dirty="0"/>
              <a:t>   </a:t>
            </a:r>
            <a:r>
              <a:rPr lang="id-ID" dirty="0"/>
              <a:t>30 m/s menumbuk balok kayu bermassa 1 kg yang sedang diam. Tentukan kelajuan balok jika peluru tertanam di dalam balok!</a:t>
            </a:r>
          </a:p>
        </p:txBody>
      </p:sp>
      <p:sp>
        <p:nvSpPr>
          <p:cNvPr id="6" name="TextBox 5"/>
          <p:cNvSpPr txBox="1"/>
          <p:nvPr/>
        </p:nvSpPr>
        <p:spPr>
          <a:xfrm>
            <a:off x="971600" y="1484784"/>
            <a:ext cx="7200800" cy="4801314"/>
          </a:xfrm>
          <a:prstGeom prst="rect">
            <a:avLst/>
          </a:prstGeom>
          <a:noFill/>
        </p:spPr>
        <p:txBody>
          <a:bodyPr wrap="square" rtlCol="0">
            <a:spAutoFit/>
          </a:bodyPr>
          <a:lstStyle/>
          <a:p>
            <a:r>
              <a:rPr lang="id-ID" b="1" dirty="0"/>
              <a:t>Pembahasan</a:t>
            </a:r>
            <a:br>
              <a:rPr lang="id-ID" dirty="0"/>
            </a:br>
            <a:r>
              <a:rPr lang="id-ID" dirty="0">
                <a:solidFill>
                  <a:srgbClr val="0070C0"/>
                </a:solidFill>
              </a:rPr>
              <a:t>Diketahui :</a:t>
            </a:r>
            <a:br>
              <a:rPr lang="id-ID" dirty="0"/>
            </a:br>
            <a:r>
              <a:rPr lang="id-ID" dirty="0"/>
              <a:t>Massa peluru (m</a:t>
            </a:r>
            <a:r>
              <a:rPr lang="id-ID" baseline="-25000" dirty="0"/>
              <a:t>1</a:t>
            </a:r>
            <a:r>
              <a:rPr lang="id-ID" dirty="0"/>
              <a:t>) = 30 gram = 0,03 kg</a:t>
            </a:r>
            <a:br>
              <a:rPr lang="id-ID" dirty="0"/>
            </a:br>
            <a:r>
              <a:rPr lang="id-ID" dirty="0"/>
              <a:t>Massa balok (m</a:t>
            </a:r>
            <a:r>
              <a:rPr lang="id-ID" baseline="-25000" dirty="0"/>
              <a:t>2</a:t>
            </a:r>
            <a:r>
              <a:rPr lang="id-ID" dirty="0"/>
              <a:t>) = 1 kg</a:t>
            </a:r>
            <a:br>
              <a:rPr lang="id-ID" dirty="0"/>
            </a:br>
            <a:r>
              <a:rPr lang="id-ID" dirty="0"/>
              <a:t>Kecepatan awal peluru (v</a:t>
            </a:r>
            <a:r>
              <a:rPr lang="id-ID" baseline="-25000" dirty="0"/>
              <a:t>1</a:t>
            </a:r>
            <a:r>
              <a:rPr lang="id-ID" dirty="0"/>
              <a:t>) = 30 m/s</a:t>
            </a:r>
            <a:br>
              <a:rPr lang="id-ID" dirty="0"/>
            </a:br>
            <a:r>
              <a:rPr lang="id-ID" dirty="0"/>
              <a:t>Kecepatan awal balok (v</a:t>
            </a:r>
            <a:r>
              <a:rPr lang="id-ID" baseline="-25000" dirty="0"/>
              <a:t>2</a:t>
            </a:r>
            <a:r>
              <a:rPr lang="id-ID" dirty="0"/>
              <a:t>) = 0 (balok diam)</a:t>
            </a:r>
            <a:br>
              <a:rPr lang="id-ID" dirty="0"/>
            </a:br>
            <a:r>
              <a:rPr lang="id-ID" dirty="0">
                <a:solidFill>
                  <a:srgbClr val="0070C0"/>
                </a:solidFill>
              </a:rPr>
              <a:t>Ditanya : </a:t>
            </a:r>
            <a:r>
              <a:rPr lang="en-US" dirty="0"/>
              <a:t>K</a:t>
            </a:r>
            <a:r>
              <a:rPr lang="id-ID" dirty="0"/>
              <a:t>elajuan peluru dan balok setelah tumbukan (v’)</a:t>
            </a:r>
            <a:br>
              <a:rPr lang="id-ID" dirty="0"/>
            </a:br>
            <a:r>
              <a:rPr lang="id-ID" dirty="0">
                <a:solidFill>
                  <a:srgbClr val="0070C0"/>
                </a:solidFill>
              </a:rPr>
              <a:t>Jawab :</a:t>
            </a:r>
            <a:br>
              <a:rPr lang="id-ID" dirty="0"/>
            </a:br>
            <a:r>
              <a:rPr lang="id-ID" dirty="0"/>
              <a:t>Rumus </a:t>
            </a:r>
            <a:r>
              <a:rPr lang="id-ID" dirty="0">
                <a:hlinkClick r:id="rId2" tooltip="Hukum kekekalan momentum linear"/>
              </a:rPr>
              <a:t>hukum kekekalan momentum</a:t>
            </a:r>
            <a:r>
              <a:rPr lang="id-ID" dirty="0"/>
              <a:t> jika dua benda menyatu setelah tumbukan :</a:t>
            </a:r>
            <a:br>
              <a:rPr lang="id-ID" dirty="0"/>
            </a:br>
            <a:r>
              <a:rPr lang="id-ID" dirty="0"/>
              <a:t>m</a:t>
            </a:r>
            <a:r>
              <a:rPr lang="id-ID" baseline="-25000" dirty="0"/>
              <a:t>1 </a:t>
            </a:r>
            <a:r>
              <a:rPr lang="id-ID" dirty="0"/>
              <a:t>v</a:t>
            </a:r>
            <a:r>
              <a:rPr lang="id-ID" baseline="-25000" dirty="0"/>
              <a:t>1</a:t>
            </a:r>
            <a:r>
              <a:rPr lang="id-ID" dirty="0"/>
              <a:t> + m</a:t>
            </a:r>
            <a:r>
              <a:rPr lang="id-ID" baseline="-25000" dirty="0"/>
              <a:t>2</a:t>
            </a:r>
            <a:r>
              <a:rPr lang="id-ID" dirty="0"/>
              <a:t> v</a:t>
            </a:r>
            <a:r>
              <a:rPr lang="id-ID" baseline="-25000" dirty="0"/>
              <a:t>2</a:t>
            </a:r>
            <a:r>
              <a:rPr lang="id-ID" dirty="0"/>
              <a:t> = (m</a:t>
            </a:r>
            <a:r>
              <a:rPr lang="id-ID" baseline="-25000" dirty="0"/>
              <a:t>1</a:t>
            </a:r>
            <a:r>
              <a:rPr lang="id-ID" dirty="0"/>
              <a:t> + m</a:t>
            </a:r>
            <a:r>
              <a:rPr lang="id-ID" baseline="-25000" dirty="0"/>
              <a:t>2</a:t>
            </a:r>
            <a:r>
              <a:rPr lang="id-ID" dirty="0"/>
              <a:t>) v’</a:t>
            </a:r>
            <a:br>
              <a:rPr lang="id-ID" dirty="0"/>
            </a:br>
            <a:r>
              <a:rPr lang="id-ID" dirty="0"/>
              <a:t>(0,03)(30) + (1)(0) = (0,03 + 1) v’</a:t>
            </a:r>
            <a:br>
              <a:rPr lang="id-ID" dirty="0"/>
            </a:br>
            <a:r>
              <a:rPr lang="id-ID" dirty="0"/>
              <a:t>0,9 + 0 = 1,03 v’</a:t>
            </a:r>
            <a:br>
              <a:rPr lang="id-ID" dirty="0"/>
            </a:br>
            <a:r>
              <a:rPr lang="id-ID" dirty="0"/>
              <a:t>0,9 = 1,03 v’</a:t>
            </a:r>
            <a:br>
              <a:rPr lang="id-ID" dirty="0"/>
            </a:br>
            <a:r>
              <a:rPr lang="id-ID" dirty="0"/>
              <a:t>v’ = 0,9 / 1,03</a:t>
            </a:r>
            <a:br>
              <a:rPr lang="id-ID" dirty="0"/>
            </a:br>
            <a:r>
              <a:rPr lang="id-ID" dirty="0"/>
              <a:t>v’ = 0,87 m/s</a:t>
            </a:r>
            <a:br>
              <a:rPr lang="id-ID" dirty="0"/>
            </a:br>
            <a:r>
              <a:rPr lang="id-ID" dirty="0"/>
              <a:t>Kelajuan peluru dan balok setelah tumbukan adalah 0,87 m/s.</a:t>
            </a:r>
          </a:p>
        </p:txBody>
      </p:sp>
    </p:spTree>
    <p:extLst>
      <p:ext uri="{BB962C8B-B14F-4D97-AF65-F5344CB8AC3E}">
        <p14:creationId xmlns:p14="http://schemas.microsoft.com/office/powerpoint/2010/main" val="41613507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2">
      <a:dk1>
        <a:sysClr val="windowText" lastClr="000000"/>
      </a:dk1>
      <a:lt1>
        <a:sysClr val="window" lastClr="FFFFFF"/>
      </a:lt1>
      <a:dk2>
        <a:srgbClr val="3E3D2D"/>
      </a:dk2>
      <a:lt2>
        <a:srgbClr val="CAF278"/>
      </a:lt2>
      <a:accent1>
        <a:srgbClr val="94C600"/>
      </a:accent1>
      <a:accent2>
        <a:srgbClr val="58AE1E"/>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348</TotalTime>
  <Words>1005</Words>
  <Application>Microsoft Office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Brush Script MT</vt:lpstr>
      <vt:lpstr>Cambria Math</vt:lpstr>
      <vt:lpstr>Constantia</vt:lpstr>
      <vt:lpstr>Franklin Gothic Book</vt:lpstr>
      <vt:lpstr>Rage Italic</vt:lpstr>
      <vt:lpstr>Pushpin</vt:lpstr>
      <vt:lpstr>TUMBUKAN LENTING SEBAGIAN DAN TUMBUKAN TIDAK LENTING SAMA SEKALI</vt:lpstr>
      <vt:lpstr>PowerPoint Presentation</vt:lpstr>
      <vt:lpstr>PowerPoint Presentation</vt:lpstr>
      <vt:lpstr>PowerPoint Presentation</vt:lpstr>
      <vt:lpstr>PowerPoint Presentation</vt:lpstr>
      <vt:lpstr>Untuk tumbukan lenting sebagian dalam satu dimensi</vt:lpstr>
      <vt:lpstr>Contoh </vt:lpstr>
      <vt:lpstr>PowerPoint Presentation</vt:lpstr>
      <vt:lpstr>Contoh </vt:lpstr>
      <vt:lpstr>Latihan Soal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TUMBUKAN</dc:title>
  <dc:creator>lenovoG40</dc:creator>
  <cp:lastModifiedBy>Windows10</cp:lastModifiedBy>
  <cp:revision>33</cp:revision>
  <dcterms:created xsi:type="dcterms:W3CDTF">2020-07-29T22:39:44Z</dcterms:created>
  <dcterms:modified xsi:type="dcterms:W3CDTF">2021-12-18T23:52:18Z</dcterms:modified>
</cp:coreProperties>
</file>